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35"/>
  </p:notesMasterIdLst>
  <p:handoutMasterIdLst>
    <p:handoutMasterId r:id="rId36"/>
  </p:handoutMasterIdLst>
  <p:sldIdLst>
    <p:sldId id="636" r:id="rId2"/>
    <p:sldId id="749" r:id="rId3"/>
    <p:sldId id="750" r:id="rId4"/>
    <p:sldId id="866" r:id="rId5"/>
    <p:sldId id="867" r:id="rId6"/>
    <p:sldId id="751" r:id="rId7"/>
    <p:sldId id="752" r:id="rId8"/>
    <p:sldId id="758" r:id="rId9"/>
    <p:sldId id="759" r:id="rId10"/>
    <p:sldId id="760" r:id="rId11"/>
    <p:sldId id="761" r:id="rId12"/>
    <p:sldId id="762" r:id="rId13"/>
    <p:sldId id="763" r:id="rId14"/>
    <p:sldId id="764" r:id="rId15"/>
    <p:sldId id="765" r:id="rId16"/>
    <p:sldId id="766" r:id="rId17"/>
    <p:sldId id="767" r:id="rId18"/>
    <p:sldId id="768" r:id="rId19"/>
    <p:sldId id="769" r:id="rId20"/>
    <p:sldId id="770" r:id="rId21"/>
    <p:sldId id="771" r:id="rId22"/>
    <p:sldId id="772" r:id="rId23"/>
    <p:sldId id="773" r:id="rId24"/>
    <p:sldId id="774" r:id="rId25"/>
    <p:sldId id="869" r:id="rId26"/>
    <p:sldId id="859" r:id="rId27"/>
    <p:sldId id="862" r:id="rId28"/>
    <p:sldId id="863" r:id="rId29"/>
    <p:sldId id="864" r:id="rId30"/>
    <p:sldId id="865" r:id="rId31"/>
    <p:sldId id="868" r:id="rId32"/>
    <p:sldId id="901" r:id="rId33"/>
    <p:sldId id="902" r:id="rId3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0000FF"/>
    <a:srgbClr val="008000"/>
    <a:srgbClr val="0078D2"/>
    <a:srgbClr val="FFFFFF"/>
    <a:srgbClr val="66FF66"/>
    <a:srgbClr val="9A0000"/>
    <a:srgbClr val="692E96"/>
    <a:srgbClr val="532476"/>
    <a:srgbClr val="059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80" autoAdjust="0"/>
    <p:restoredTop sz="94343" autoAdjust="0"/>
  </p:normalViewPr>
  <p:slideViewPr>
    <p:cSldViewPr>
      <p:cViewPr varScale="1">
        <p:scale>
          <a:sx n="88" d="100"/>
          <a:sy n="88" d="100"/>
        </p:scale>
        <p:origin x="90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40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589" cy="479897"/>
          </a:xfrm>
          <a:prstGeom prst="rect">
            <a:avLst/>
          </a:prstGeom>
        </p:spPr>
        <p:txBody>
          <a:bodyPr vert="horz" lIns="94740" tIns="47370" rIns="94740" bIns="4737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957" y="0"/>
            <a:ext cx="3169589" cy="479897"/>
          </a:xfrm>
          <a:prstGeom prst="rect">
            <a:avLst/>
          </a:prstGeom>
        </p:spPr>
        <p:txBody>
          <a:bodyPr vert="horz" lIns="94740" tIns="47370" rIns="94740" bIns="47370" rtlCol="0"/>
          <a:lstStyle>
            <a:lvl1pPr algn="r">
              <a:defRPr sz="1300"/>
            </a:lvl1pPr>
          </a:lstStyle>
          <a:p>
            <a:fld id="{3D10086A-0C82-4A75-A397-2C2857BF162D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666"/>
            <a:ext cx="3169589" cy="479897"/>
          </a:xfrm>
          <a:prstGeom prst="rect">
            <a:avLst/>
          </a:prstGeom>
        </p:spPr>
        <p:txBody>
          <a:bodyPr vert="horz" lIns="94740" tIns="47370" rIns="94740" bIns="4737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957" y="9119666"/>
            <a:ext cx="3169589" cy="479897"/>
          </a:xfrm>
          <a:prstGeom prst="rect">
            <a:avLst/>
          </a:prstGeom>
        </p:spPr>
        <p:txBody>
          <a:bodyPr vert="horz" lIns="94740" tIns="47370" rIns="94740" bIns="47370" rtlCol="0" anchor="b"/>
          <a:lstStyle>
            <a:lvl1pPr algn="r">
              <a:defRPr sz="1300"/>
            </a:lvl1pPr>
          </a:lstStyle>
          <a:p>
            <a:fld id="{EA895196-C7EA-4A73-A2FD-4DE075817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46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589" cy="479897"/>
          </a:xfrm>
          <a:prstGeom prst="rect">
            <a:avLst/>
          </a:prstGeom>
        </p:spPr>
        <p:txBody>
          <a:bodyPr vert="horz" lIns="94740" tIns="47370" rIns="94740" bIns="4737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957" y="0"/>
            <a:ext cx="3169589" cy="479897"/>
          </a:xfrm>
          <a:prstGeom prst="rect">
            <a:avLst/>
          </a:prstGeom>
        </p:spPr>
        <p:txBody>
          <a:bodyPr vert="horz" lIns="94740" tIns="47370" rIns="94740" bIns="47370" rtlCol="0"/>
          <a:lstStyle>
            <a:lvl1pPr algn="r">
              <a:defRPr sz="1300"/>
            </a:lvl1pPr>
          </a:lstStyle>
          <a:p>
            <a:fld id="{525EAA91-193C-40D8-B3F7-781F875A074B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0" tIns="47370" rIns="94740" bIns="473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191" y="4559835"/>
            <a:ext cx="5852822" cy="4320705"/>
          </a:xfrm>
          <a:prstGeom prst="rect">
            <a:avLst/>
          </a:prstGeom>
        </p:spPr>
        <p:txBody>
          <a:bodyPr vert="horz" lIns="94740" tIns="47370" rIns="94740" bIns="473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666"/>
            <a:ext cx="3169589" cy="479897"/>
          </a:xfrm>
          <a:prstGeom prst="rect">
            <a:avLst/>
          </a:prstGeom>
        </p:spPr>
        <p:txBody>
          <a:bodyPr vert="horz" lIns="94740" tIns="47370" rIns="94740" bIns="4737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957" y="9119666"/>
            <a:ext cx="3169589" cy="479897"/>
          </a:xfrm>
          <a:prstGeom prst="rect">
            <a:avLst/>
          </a:prstGeom>
        </p:spPr>
        <p:txBody>
          <a:bodyPr vert="horz" lIns="94740" tIns="47370" rIns="94740" bIns="47370" rtlCol="0" anchor="b"/>
          <a:lstStyle>
            <a:lvl1pPr algn="r">
              <a:defRPr sz="1300"/>
            </a:lvl1pPr>
          </a:lstStyle>
          <a:p>
            <a:fld id="{6192157F-58B3-49A3-9090-6987A98EB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31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9BFDE-48EE-4E1E-8E02-DBF7F68A13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01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85800" y="1478723"/>
            <a:ext cx="7772400" cy="1463040"/>
          </a:xfrm>
          <a:prstGeom prst="rect">
            <a:avLst/>
          </a:prstGeom>
          <a:noFill/>
        </p:spPr>
        <p:txBody>
          <a:bodyPr anchor="t" anchorCtr="0"/>
          <a:lstStyle>
            <a:lvl1pPr algn="ctr">
              <a:defRPr sz="3200" b="1" baseline="0">
                <a:solidFill>
                  <a:srgbClr val="0070C0"/>
                </a:solidFill>
                <a:latin typeface="+mj-lt"/>
              </a:defRPr>
            </a:lvl1pPr>
          </a:lstStyle>
          <a:p>
            <a:r>
              <a:rPr lang="en-US" dirty="0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444373" y="3429000"/>
            <a:ext cx="6248400" cy="662158"/>
          </a:xfrm>
        </p:spPr>
        <p:txBody>
          <a:bodyPr/>
          <a:lstStyle>
            <a:lvl1pPr marL="0" indent="0" algn="ctr">
              <a:buNone/>
              <a:defRPr sz="2600" b="1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Author names</a:t>
            </a:r>
          </a:p>
        </p:txBody>
      </p:sp>
      <p:sp>
        <p:nvSpPr>
          <p:cNvPr id="8" name="Isosceles Triangle 7"/>
          <p:cNvSpPr/>
          <p:nvPr userDrawn="1"/>
        </p:nvSpPr>
        <p:spPr>
          <a:xfrm rot="5400000">
            <a:off x="3962400" y="-3965493"/>
            <a:ext cx="1219200" cy="9143999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 userDrawn="1"/>
        </p:nvSpPr>
        <p:spPr>
          <a:xfrm rot="5400000" flipV="1">
            <a:off x="4876801" y="-3051094"/>
            <a:ext cx="1219200" cy="7315199"/>
          </a:xfrm>
          <a:prstGeom prst="triangle">
            <a:avLst>
              <a:gd name="adj" fmla="val 0"/>
            </a:avLst>
          </a:prstGeom>
          <a:solidFill>
            <a:srgbClr val="0078D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 userDrawn="1"/>
        </p:nvSpPr>
        <p:spPr>
          <a:xfrm flipV="1">
            <a:off x="4428161" y="-4806"/>
            <a:ext cx="730251" cy="533399"/>
          </a:xfrm>
          <a:prstGeom prst="triangle">
            <a:avLst>
              <a:gd name="adj" fmla="val 91011"/>
            </a:avLst>
          </a:prstGeom>
          <a:solidFill>
            <a:srgbClr val="0D97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8153400" y="6096000"/>
            <a:ext cx="1002587" cy="762000"/>
            <a:chOff x="8153400" y="6096000"/>
            <a:chExt cx="1002587" cy="762000"/>
          </a:xfrm>
        </p:grpSpPr>
        <p:sp>
          <p:nvSpPr>
            <p:cNvPr id="10" name="Isosceles Triangle 9"/>
            <p:cNvSpPr/>
            <p:nvPr userDrawn="1"/>
          </p:nvSpPr>
          <p:spPr>
            <a:xfrm>
              <a:off x="8153400" y="6400800"/>
              <a:ext cx="990600" cy="457200"/>
            </a:xfrm>
            <a:prstGeom prst="triangle">
              <a:avLst>
                <a:gd name="adj" fmla="val 10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 userDrawn="1"/>
          </p:nvSpPr>
          <p:spPr>
            <a:xfrm rot="5400000" flipV="1">
              <a:off x="8546387" y="6248400"/>
              <a:ext cx="762000" cy="457200"/>
            </a:xfrm>
            <a:prstGeom prst="triangle">
              <a:avLst>
                <a:gd name="adj" fmla="val 100000"/>
              </a:avLst>
            </a:prstGeom>
            <a:solidFill>
              <a:srgbClr val="0088EE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 userDrawn="1"/>
        </p:nvGrpSpPr>
        <p:grpSpPr>
          <a:xfrm flipH="1" flipV="1">
            <a:off x="-13649" y="5638798"/>
            <a:ext cx="2448073" cy="1245328"/>
            <a:chOff x="5709007" y="-24699"/>
            <a:chExt cx="3446515" cy="1753233"/>
          </a:xfrm>
        </p:grpSpPr>
        <p:sp>
          <p:nvSpPr>
            <p:cNvPr id="6" name="Isosceles Triangle 5"/>
            <p:cNvSpPr/>
            <p:nvPr userDrawn="1"/>
          </p:nvSpPr>
          <p:spPr>
            <a:xfrm rot="16200000">
              <a:off x="7093476" y="-321951"/>
              <a:ext cx="1738810" cy="2362160"/>
            </a:xfrm>
            <a:prstGeom prst="triangle">
              <a:avLst>
                <a:gd name="adj" fmla="val 100000"/>
              </a:avLst>
            </a:prstGeom>
            <a:solidFill>
              <a:srgbClr val="3BA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/>
            <p:cNvSpPr/>
            <p:nvPr userDrawn="1"/>
          </p:nvSpPr>
          <p:spPr>
            <a:xfrm flipH="1" flipV="1">
              <a:off x="5709007" y="-10277"/>
              <a:ext cx="3434993" cy="859536"/>
            </a:xfrm>
            <a:prstGeom prst="rtTriangle">
              <a:avLst/>
            </a:prstGeom>
            <a:solidFill>
              <a:srgbClr val="0078D2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 flipV="1">
              <a:off x="7352532" y="-12671"/>
              <a:ext cx="1791427" cy="414002"/>
            </a:xfrm>
            <a:custGeom>
              <a:avLst/>
              <a:gdLst>
                <a:gd name="connsiteX0" fmla="*/ 0 w 1219160"/>
                <a:gd name="connsiteY0" fmla="*/ 381000 h 381000"/>
                <a:gd name="connsiteX1" fmla="*/ 609580 w 1219160"/>
                <a:gd name="connsiteY1" fmla="*/ 0 h 381000"/>
                <a:gd name="connsiteX2" fmla="*/ 1219160 w 1219160"/>
                <a:gd name="connsiteY2" fmla="*/ 381000 h 381000"/>
                <a:gd name="connsiteX3" fmla="*/ 0 w 1219160"/>
                <a:gd name="connsiteY3" fmla="*/ 381000 h 381000"/>
                <a:gd name="connsiteX0" fmla="*/ 191805 w 1410965"/>
                <a:gd name="connsiteY0" fmla="*/ 514564 h 514564"/>
                <a:gd name="connsiteX1" fmla="*/ 0 w 1410965"/>
                <a:gd name="connsiteY1" fmla="*/ 0 h 514564"/>
                <a:gd name="connsiteX2" fmla="*/ 1410965 w 1410965"/>
                <a:gd name="connsiteY2" fmla="*/ 514564 h 514564"/>
                <a:gd name="connsiteX3" fmla="*/ 191805 w 1410965"/>
                <a:gd name="connsiteY3" fmla="*/ 514564 h 514564"/>
                <a:gd name="connsiteX0" fmla="*/ 0 w 1491876"/>
                <a:gd name="connsiteY0" fmla="*/ 530606 h 530606"/>
                <a:gd name="connsiteX1" fmla="*/ 80911 w 1491876"/>
                <a:gd name="connsiteY1" fmla="*/ 0 h 530606"/>
                <a:gd name="connsiteX2" fmla="*/ 1491876 w 1491876"/>
                <a:gd name="connsiteY2" fmla="*/ 514564 h 530606"/>
                <a:gd name="connsiteX3" fmla="*/ 0 w 1491876"/>
                <a:gd name="connsiteY3" fmla="*/ 530606 h 530606"/>
                <a:gd name="connsiteX0" fmla="*/ 304100 w 1795976"/>
                <a:gd name="connsiteY0" fmla="*/ 450396 h 450396"/>
                <a:gd name="connsiteX1" fmla="*/ 0 w 1795976"/>
                <a:gd name="connsiteY1" fmla="*/ 0 h 450396"/>
                <a:gd name="connsiteX2" fmla="*/ 1795976 w 1795976"/>
                <a:gd name="connsiteY2" fmla="*/ 434354 h 450396"/>
                <a:gd name="connsiteX3" fmla="*/ 304100 w 1795976"/>
                <a:gd name="connsiteY3" fmla="*/ 450396 h 450396"/>
                <a:gd name="connsiteX0" fmla="*/ 299551 w 1791427"/>
                <a:gd name="connsiteY0" fmla="*/ 423101 h 423101"/>
                <a:gd name="connsiteX1" fmla="*/ 0 w 1791427"/>
                <a:gd name="connsiteY1" fmla="*/ 0 h 423101"/>
                <a:gd name="connsiteX2" fmla="*/ 1791427 w 1791427"/>
                <a:gd name="connsiteY2" fmla="*/ 407059 h 423101"/>
                <a:gd name="connsiteX3" fmla="*/ 299551 w 1791427"/>
                <a:gd name="connsiteY3" fmla="*/ 423101 h 423101"/>
                <a:gd name="connsiteX0" fmla="*/ 299551 w 1791427"/>
                <a:gd name="connsiteY0" fmla="*/ 427650 h 427650"/>
                <a:gd name="connsiteX1" fmla="*/ 0 w 1791427"/>
                <a:gd name="connsiteY1" fmla="*/ 0 h 427650"/>
                <a:gd name="connsiteX2" fmla="*/ 1791427 w 1791427"/>
                <a:gd name="connsiteY2" fmla="*/ 411608 h 427650"/>
                <a:gd name="connsiteX3" fmla="*/ 299551 w 1791427"/>
                <a:gd name="connsiteY3" fmla="*/ 427650 h 427650"/>
                <a:gd name="connsiteX0" fmla="*/ 295002 w 1791427"/>
                <a:gd name="connsiteY0" fmla="*/ 414002 h 414002"/>
                <a:gd name="connsiteX1" fmla="*/ 0 w 1791427"/>
                <a:gd name="connsiteY1" fmla="*/ 0 h 414002"/>
                <a:gd name="connsiteX2" fmla="*/ 1791427 w 1791427"/>
                <a:gd name="connsiteY2" fmla="*/ 411608 h 414002"/>
                <a:gd name="connsiteX3" fmla="*/ 295002 w 1791427"/>
                <a:gd name="connsiteY3" fmla="*/ 414002 h 41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1427" h="414002">
                  <a:moveTo>
                    <a:pt x="295002" y="414002"/>
                  </a:moveTo>
                  <a:lnTo>
                    <a:pt x="0" y="0"/>
                  </a:lnTo>
                  <a:lnTo>
                    <a:pt x="1791427" y="411608"/>
                  </a:lnTo>
                  <a:lnTo>
                    <a:pt x="295002" y="414002"/>
                  </a:lnTo>
                  <a:close/>
                </a:path>
              </a:pathLst>
            </a:custGeom>
            <a:solidFill>
              <a:srgbClr val="0070C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/>
            <p:cNvSpPr/>
            <p:nvPr userDrawn="1"/>
          </p:nvSpPr>
          <p:spPr>
            <a:xfrm flipV="1">
              <a:off x="8438476" y="-24699"/>
              <a:ext cx="717046" cy="1243898"/>
            </a:xfrm>
            <a:custGeom>
              <a:avLst/>
              <a:gdLst>
                <a:gd name="connsiteX0" fmla="*/ 0 w 694353"/>
                <a:gd name="connsiteY0" fmla="*/ 1024128 h 1024128"/>
                <a:gd name="connsiteX1" fmla="*/ 347177 w 694353"/>
                <a:gd name="connsiteY1" fmla="*/ 0 h 1024128"/>
                <a:gd name="connsiteX2" fmla="*/ 694353 w 694353"/>
                <a:gd name="connsiteY2" fmla="*/ 1024128 h 1024128"/>
                <a:gd name="connsiteX3" fmla="*/ 0 w 694353"/>
                <a:gd name="connsiteY3" fmla="*/ 1024128 h 1024128"/>
                <a:gd name="connsiteX0" fmla="*/ 22693 w 717046"/>
                <a:gd name="connsiteY0" fmla="*/ 1116596 h 1116596"/>
                <a:gd name="connsiteX1" fmla="*/ 0 w 717046"/>
                <a:gd name="connsiteY1" fmla="*/ 0 h 1116596"/>
                <a:gd name="connsiteX2" fmla="*/ 717046 w 717046"/>
                <a:gd name="connsiteY2" fmla="*/ 1116596 h 1116596"/>
                <a:gd name="connsiteX3" fmla="*/ 22693 w 717046"/>
                <a:gd name="connsiteY3" fmla="*/ 1116596 h 111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046" h="1116596">
                  <a:moveTo>
                    <a:pt x="22693" y="1116596"/>
                  </a:moveTo>
                  <a:lnTo>
                    <a:pt x="0" y="0"/>
                  </a:lnTo>
                  <a:lnTo>
                    <a:pt x="717046" y="1116596"/>
                  </a:lnTo>
                  <a:lnTo>
                    <a:pt x="22693" y="1116596"/>
                  </a:lnTo>
                  <a:close/>
                </a:path>
              </a:pathLst>
            </a:custGeom>
            <a:solidFill>
              <a:srgbClr val="53B5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Isosceles Triangle 17"/>
          <p:cNvSpPr/>
          <p:nvPr userDrawn="1"/>
        </p:nvSpPr>
        <p:spPr>
          <a:xfrm flipV="1">
            <a:off x="-2" y="-185"/>
            <a:ext cx="4428162" cy="948105"/>
          </a:xfrm>
          <a:custGeom>
            <a:avLst/>
            <a:gdLst>
              <a:gd name="connsiteX0" fmla="*/ 0 w 3352801"/>
              <a:gd name="connsiteY0" fmla="*/ 755833 h 755833"/>
              <a:gd name="connsiteX1" fmla="*/ 2148240 w 3352801"/>
              <a:gd name="connsiteY1" fmla="*/ 0 h 755833"/>
              <a:gd name="connsiteX2" fmla="*/ 3352801 w 3352801"/>
              <a:gd name="connsiteY2" fmla="*/ 755833 h 755833"/>
              <a:gd name="connsiteX3" fmla="*/ 0 w 3352801"/>
              <a:gd name="connsiteY3" fmla="*/ 755833 h 755833"/>
              <a:gd name="connsiteX0" fmla="*/ 0 w 3352801"/>
              <a:gd name="connsiteY0" fmla="*/ 1022533 h 1022533"/>
              <a:gd name="connsiteX1" fmla="*/ 1519590 w 3352801"/>
              <a:gd name="connsiteY1" fmla="*/ 0 h 1022533"/>
              <a:gd name="connsiteX2" fmla="*/ 3352801 w 3352801"/>
              <a:gd name="connsiteY2" fmla="*/ 1022533 h 1022533"/>
              <a:gd name="connsiteX3" fmla="*/ 0 w 3352801"/>
              <a:gd name="connsiteY3" fmla="*/ 1022533 h 1022533"/>
              <a:gd name="connsiteX0" fmla="*/ 0 w 3352801"/>
              <a:gd name="connsiteY0" fmla="*/ 948105 h 948105"/>
              <a:gd name="connsiteX1" fmla="*/ 1422984 w 3352801"/>
              <a:gd name="connsiteY1" fmla="*/ 0 h 948105"/>
              <a:gd name="connsiteX2" fmla="*/ 3352801 w 3352801"/>
              <a:gd name="connsiteY2" fmla="*/ 948105 h 948105"/>
              <a:gd name="connsiteX3" fmla="*/ 0 w 3352801"/>
              <a:gd name="connsiteY3" fmla="*/ 948105 h 948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801" h="948105">
                <a:moveTo>
                  <a:pt x="0" y="948105"/>
                </a:moveTo>
                <a:lnTo>
                  <a:pt x="1422984" y="0"/>
                </a:lnTo>
                <a:lnTo>
                  <a:pt x="3352801" y="948105"/>
                </a:lnTo>
                <a:lnTo>
                  <a:pt x="0" y="948105"/>
                </a:lnTo>
                <a:close/>
              </a:path>
            </a:pathLst>
          </a:custGeom>
          <a:solidFill>
            <a:srgbClr val="0594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8204565" y="95838"/>
            <a:ext cx="825481" cy="825481"/>
            <a:chOff x="4109521" y="967040"/>
            <a:chExt cx="825481" cy="825481"/>
          </a:xfrm>
        </p:grpSpPr>
        <p:sp>
          <p:nvSpPr>
            <p:cNvPr id="4" name="Oval 3"/>
            <p:cNvSpPr/>
            <p:nvPr userDrawn="1"/>
          </p:nvSpPr>
          <p:spPr>
            <a:xfrm>
              <a:off x="4109521" y="967040"/>
              <a:ext cx="825481" cy="82548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2"/>
            <a:srcRect l="36318" t="32795" r="30426" b="39400"/>
            <a:stretch/>
          </p:blipFill>
          <p:spPr>
            <a:xfrm rot="21108129">
              <a:off x="4127159" y="984057"/>
              <a:ext cx="790204" cy="790205"/>
            </a:xfrm>
            <a:custGeom>
              <a:avLst/>
              <a:gdLst>
                <a:gd name="connsiteX0" fmla="*/ 387639 w 1867140"/>
                <a:gd name="connsiteY0" fmla="*/ 1426859 h 1867141"/>
                <a:gd name="connsiteX1" fmla="*/ 411871 w 1867140"/>
                <a:gd name="connsiteY1" fmla="*/ 1430350 h 1867141"/>
                <a:gd name="connsiteX2" fmla="*/ 428900 w 1867140"/>
                <a:gd name="connsiteY2" fmla="*/ 1434018 h 1867141"/>
                <a:gd name="connsiteX3" fmla="*/ 443976 w 1867140"/>
                <a:gd name="connsiteY3" fmla="*/ 1442043 h 1867141"/>
                <a:gd name="connsiteX4" fmla="*/ 454716 w 1867140"/>
                <a:gd name="connsiteY4" fmla="*/ 1457944 h 1867141"/>
                <a:gd name="connsiteX5" fmla="*/ 456417 w 1867140"/>
                <a:gd name="connsiteY5" fmla="*/ 1482925 h 1867141"/>
                <a:gd name="connsiteX6" fmla="*/ 450505 w 1867140"/>
                <a:gd name="connsiteY6" fmla="*/ 1502501 h 1867141"/>
                <a:gd name="connsiteX7" fmla="*/ 439358 w 1867140"/>
                <a:gd name="connsiteY7" fmla="*/ 1517018 h 1867141"/>
                <a:gd name="connsiteX8" fmla="*/ 422841 w 1867140"/>
                <a:gd name="connsiteY8" fmla="*/ 1525129 h 1867141"/>
                <a:gd name="connsiteX9" fmla="*/ 399486 w 1867140"/>
                <a:gd name="connsiteY9" fmla="*/ 1525519 h 1867141"/>
                <a:gd name="connsiteX10" fmla="*/ 373955 w 1867140"/>
                <a:gd name="connsiteY10" fmla="*/ 1521841 h 1867141"/>
                <a:gd name="connsiteX11" fmla="*/ 806469 w 1867140"/>
                <a:gd name="connsiteY11" fmla="*/ 1442365 h 1867141"/>
                <a:gd name="connsiteX12" fmla="*/ 793853 w 1867140"/>
                <a:gd name="connsiteY12" fmla="*/ 1444855 h 1867141"/>
                <a:gd name="connsiteX13" fmla="*/ 787006 w 1867140"/>
                <a:gd name="connsiteY13" fmla="*/ 1457892 h 1867141"/>
                <a:gd name="connsiteX14" fmla="*/ 751847 w 1867140"/>
                <a:gd name="connsiteY14" fmla="*/ 1701943 h 1867141"/>
                <a:gd name="connsiteX15" fmla="*/ 754735 w 1867140"/>
                <a:gd name="connsiteY15" fmla="*/ 1716384 h 1867141"/>
                <a:gd name="connsiteX16" fmla="*/ 766135 w 1867140"/>
                <a:gd name="connsiteY16" fmla="*/ 1722332 h 1867141"/>
                <a:gd name="connsiteX17" fmla="*/ 906768 w 1867140"/>
                <a:gd name="connsiteY17" fmla="*/ 1742592 h 1867141"/>
                <a:gd name="connsiteX18" fmla="*/ 910509 w 1867140"/>
                <a:gd name="connsiteY18" fmla="*/ 1741917 h 1867141"/>
                <a:gd name="connsiteX19" fmla="*/ 913759 w 1867140"/>
                <a:gd name="connsiteY19" fmla="*/ 1738520 h 1867141"/>
                <a:gd name="connsiteX20" fmla="*/ 916364 w 1867140"/>
                <a:gd name="connsiteY20" fmla="*/ 1731939 h 1867141"/>
                <a:gd name="connsiteX21" fmla="*/ 918416 w 1867140"/>
                <a:gd name="connsiteY21" fmla="*/ 1721523 h 1867141"/>
                <a:gd name="connsiteX22" fmla="*/ 919387 w 1867140"/>
                <a:gd name="connsiteY22" fmla="*/ 1710952 h 1867141"/>
                <a:gd name="connsiteX23" fmla="*/ 918746 w 1867140"/>
                <a:gd name="connsiteY23" fmla="*/ 1703903 h 1867141"/>
                <a:gd name="connsiteX24" fmla="*/ 916587 w 1867140"/>
                <a:gd name="connsiteY24" fmla="*/ 1699727 h 1867141"/>
                <a:gd name="connsiteX25" fmla="*/ 913189 w 1867140"/>
                <a:gd name="connsiteY25" fmla="*/ 1698022 h 1867141"/>
                <a:gd name="connsiteX26" fmla="*/ 812366 w 1867140"/>
                <a:gd name="connsiteY26" fmla="*/ 1683497 h 1867141"/>
                <a:gd name="connsiteX27" fmla="*/ 823743 w 1867140"/>
                <a:gd name="connsiteY27" fmla="*/ 1604528 h 1867141"/>
                <a:gd name="connsiteX28" fmla="*/ 908339 w 1867140"/>
                <a:gd name="connsiteY28" fmla="*/ 1616715 h 1867141"/>
                <a:gd name="connsiteX29" fmla="*/ 912064 w 1867140"/>
                <a:gd name="connsiteY29" fmla="*/ 1616147 h 1867141"/>
                <a:gd name="connsiteX30" fmla="*/ 915283 w 1867140"/>
                <a:gd name="connsiteY30" fmla="*/ 1612967 h 1867141"/>
                <a:gd name="connsiteX31" fmla="*/ 917856 w 1867140"/>
                <a:gd name="connsiteY31" fmla="*/ 1606602 h 1867141"/>
                <a:gd name="connsiteX32" fmla="*/ 919894 w 1867140"/>
                <a:gd name="connsiteY32" fmla="*/ 1596294 h 1867141"/>
                <a:gd name="connsiteX33" fmla="*/ 920833 w 1867140"/>
                <a:gd name="connsiteY33" fmla="*/ 1585939 h 1867141"/>
                <a:gd name="connsiteX34" fmla="*/ 920177 w 1867140"/>
                <a:gd name="connsiteY34" fmla="*/ 1578998 h 1867141"/>
                <a:gd name="connsiteX35" fmla="*/ 918002 w 1867140"/>
                <a:gd name="connsiteY35" fmla="*/ 1574931 h 1867141"/>
                <a:gd name="connsiteX36" fmla="*/ 914604 w 1867140"/>
                <a:gd name="connsiteY36" fmla="*/ 1573227 h 1867141"/>
                <a:gd name="connsiteX37" fmla="*/ 830008 w 1867140"/>
                <a:gd name="connsiteY37" fmla="*/ 1561040 h 1867141"/>
                <a:gd name="connsiteX38" fmla="*/ 839858 w 1867140"/>
                <a:gd name="connsiteY38" fmla="*/ 1492670 h 1867141"/>
                <a:gd name="connsiteX39" fmla="*/ 939815 w 1867140"/>
                <a:gd name="connsiteY39" fmla="*/ 1507071 h 1867141"/>
                <a:gd name="connsiteX40" fmla="*/ 943447 w 1867140"/>
                <a:gd name="connsiteY40" fmla="*/ 1506380 h 1867141"/>
                <a:gd name="connsiteX41" fmla="*/ 946589 w 1867140"/>
                <a:gd name="connsiteY41" fmla="*/ 1502967 h 1867141"/>
                <a:gd name="connsiteX42" fmla="*/ 949194 w 1867140"/>
                <a:gd name="connsiteY42" fmla="*/ 1496386 h 1867141"/>
                <a:gd name="connsiteX43" fmla="*/ 951215 w 1867140"/>
                <a:gd name="connsiteY43" fmla="*/ 1486187 h 1867141"/>
                <a:gd name="connsiteX44" fmla="*/ 952218 w 1867140"/>
                <a:gd name="connsiteY44" fmla="*/ 1475398 h 1867141"/>
                <a:gd name="connsiteX45" fmla="*/ 951592 w 1867140"/>
                <a:gd name="connsiteY45" fmla="*/ 1468241 h 1867141"/>
                <a:gd name="connsiteX46" fmla="*/ 949541 w 1867140"/>
                <a:gd name="connsiteY46" fmla="*/ 1464081 h 1867141"/>
                <a:gd name="connsiteX47" fmla="*/ 946236 w 1867140"/>
                <a:gd name="connsiteY47" fmla="*/ 1462501 h 1867141"/>
                <a:gd name="connsiteX48" fmla="*/ 589632 w 1867140"/>
                <a:gd name="connsiteY48" fmla="*/ 1411127 h 1867141"/>
                <a:gd name="connsiteX49" fmla="*/ 577016 w 1867140"/>
                <a:gd name="connsiteY49" fmla="*/ 1413617 h 1867141"/>
                <a:gd name="connsiteX50" fmla="*/ 570169 w 1867140"/>
                <a:gd name="connsiteY50" fmla="*/ 1426653 h 1867141"/>
                <a:gd name="connsiteX51" fmla="*/ 535010 w 1867140"/>
                <a:gd name="connsiteY51" fmla="*/ 1670705 h 1867141"/>
                <a:gd name="connsiteX52" fmla="*/ 537899 w 1867140"/>
                <a:gd name="connsiteY52" fmla="*/ 1685145 h 1867141"/>
                <a:gd name="connsiteX53" fmla="*/ 549299 w 1867140"/>
                <a:gd name="connsiteY53" fmla="*/ 1691094 h 1867141"/>
                <a:gd name="connsiteX54" fmla="*/ 689931 w 1867140"/>
                <a:gd name="connsiteY54" fmla="*/ 1711354 h 1867141"/>
                <a:gd name="connsiteX55" fmla="*/ 693673 w 1867140"/>
                <a:gd name="connsiteY55" fmla="*/ 1710678 h 1867141"/>
                <a:gd name="connsiteX56" fmla="*/ 696922 w 1867140"/>
                <a:gd name="connsiteY56" fmla="*/ 1707282 h 1867141"/>
                <a:gd name="connsiteX57" fmla="*/ 699527 w 1867140"/>
                <a:gd name="connsiteY57" fmla="*/ 1700700 h 1867141"/>
                <a:gd name="connsiteX58" fmla="*/ 701580 w 1867140"/>
                <a:gd name="connsiteY58" fmla="*/ 1690284 h 1867141"/>
                <a:gd name="connsiteX59" fmla="*/ 702551 w 1867140"/>
                <a:gd name="connsiteY59" fmla="*/ 1679714 h 1867141"/>
                <a:gd name="connsiteX60" fmla="*/ 701909 w 1867140"/>
                <a:gd name="connsiteY60" fmla="*/ 1672664 h 1867141"/>
                <a:gd name="connsiteX61" fmla="*/ 699751 w 1867140"/>
                <a:gd name="connsiteY61" fmla="*/ 1668489 h 1867141"/>
                <a:gd name="connsiteX62" fmla="*/ 696352 w 1867140"/>
                <a:gd name="connsiteY62" fmla="*/ 1666784 h 1867141"/>
                <a:gd name="connsiteX63" fmla="*/ 595530 w 1867140"/>
                <a:gd name="connsiteY63" fmla="*/ 1652259 h 1867141"/>
                <a:gd name="connsiteX64" fmla="*/ 606907 w 1867140"/>
                <a:gd name="connsiteY64" fmla="*/ 1573289 h 1867141"/>
                <a:gd name="connsiteX65" fmla="*/ 691502 w 1867140"/>
                <a:gd name="connsiteY65" fmla="*/ 1585477 h 1867141"/>
                <a:gd name="connsiteX66" fmla="*/ 695227 w 1867140"/>
                <a:gd name="connsiteY66" fmla="*/ 1584909 h 1867141"/>
                <a:gd name="connsiteX67" fmla="*/ 698447 w 1867140"/>
                <a:gd name="connsiteY67" fmla="*/ 1581728 h 1867141"/>
                <a:gd name="connsiteX68" fmla="*/ 701020 w 1867140"/>
                <a:gd name="connsiteY68" fmla="*/ 1575363 h 1867141"/>
                <a:gd name="connsiteX69" fmla="*/ 703057 w 1867140"/>
                <a:gd name="connsiteY69" fmla="*/ 1565055 h 1867141"/>
                <a:gd name="connsiteX70" fmla="*/ 703996 w 1867140"/>
                <a:gd name="connsiteY70" fmla="*/ 1554701 h 1867141"/>
                <a:gd name="connsiteX71" fmla="*/ 703340 w 1867140"/>
                <a:gd name="connsiteY71" fmla="*/ 1547760 h 1867141"/>
                <a:gd name="connsiteX72" fmla="*/ 701165 w 1867140"/>
                <a:gd name="connsiteY72" fmla="*/ 1543692 h 1867141"/>
                <a:gd name="connsiteX73" fmla="*/ 697767 w 1867140"/>
                <a:gd name="connsiteY73" fmla="*/ 1541988 h 1867141"/>
                <a:gd name="connsiteX74" fmla="*/ 613172 w 1867140"/>
                <a:gd name="connsiteY74" fmla="*/ 1529801 h 1867141"/>
                <a:gd name="connsiteX75" fmla="*/ 623021 w 1867140"/>
                <a:gd name="connsiteY75" fmla="*/ 1461432 h 1867141"/>
                <a:gd name="connsiteX76" fmla="*/ 722978 w 1867140"/>
                <a:gd name="connsiteY76" fmla="*/ 1475832 h 1867141"/>
                <a:gd name="connsiteX77" fmla="*/ 726611 w 1867140"/>
                <a:gd name="connsiteY77" fmla="*/ 1475141 h 1867141"/>
                <a:gd name="connsiteX78" fmla="*/ 729753 w 1867140"/>
                <a:gd name="connsiteY78" fmla="*/ 1471728 h 1867141"/>
                <a:gd name="connsiteX79" fmla="*/ 732358 w 1867140"/>
                <a:gd name="connsiteY79" fmla="*/ 1465148 h 1867141"/>
                <a:gd name="connsiteX80" fmla="*/ 734379 w 1867140"/>
                <a:gd name="connsiteY80" fmla="*/ 1454948 h 1867141"/>
                <a:gd name="connsiteX81" fmla="*/ 735381 w 1867140"/>
                <a:gd name="connsiteY81" fmla="*/ 1444160 h 1867141"/>
                <a:gd name="connsiteX82" fmla="*/ 734755 w 1867140"/>
                <a:gd name="connsiteY82" fmla="*/ 1437003 h 1867141"/>
                <a:gd name="connsiteX83" fmla="*/ 732705 w 1867140"/>
                <a:gd name="connsiteY83" fmla="*/ 1432843 h 1867141"/>
                <a:gd name="connsiteX84" fmla="*/ 729399 w 1867140"/>
                <a:gd name="connsiteY84" fmla="*/ 1431262 h 1867141"/>
                <a:gd name="connsiteX85" fmla="*/ 1088929 w 1867140"/>
                <a:gd name="connsiteY85" fmla="*/ 1477978 h 1867141"/>
                <a:gd name="connsiteX86" fmla="*/ 1051755 w 1867140"/>
                <a:gd name="connsiteY86" fmla="*/ 1477702 h 1867141"/>
                <a:gd name="connsiteX87" fmla="*/ 1019732 w 1867140"/>
                <a:gd name="connsiteY87" fmla="*/ 1488438 h 1867141"/>
                <a:gd name="connsiteX88" fmla="*/ 995964 w 1867140"/>
                <a:gd name="connsiteY88" fmla="*/ 1510853 h 1867141"/>
                <a:gd name="connsiteX89" fmla="*/ 983403 w 1867140"/>
                <a:gd name="connsiteY89" fmla="*/ 1545152 h 1867141"/>
                <a:gd name="connsiteX90" fmla="*/ 984264 w 1867140"/>
                <a:gd name="connsiteY90" fmla="*/ 1575974 h 1867141"/>
                <a:gd name="connsiteX91" fmla="*/ 994654 w 1867140"/>
                <a:gd name="connsiteY91" fmla="*/ 1599666 h 1867141"/>
                <a:gd name="connsiteX92" fmla="*/ 1011309 w 1867140"/>
                <a:gd name="connsiteY92" fmla="*/ 1618188 h 1867141"/>
                <a:gd name="connsiteX93" fmla="*/ 1031463 w 1867140"/>
                <a:gd name="connsiteY93" fmla="*/ 1633127 h 1867141"/>
                <a:gd name="connsiteX94" fmla="*/ 1051897 w 1867140"/>
                <a:gd name="connsiteY94" fmla="*/ 1646119 h 1867141"/>
                <a:gd name="connsiteX95" fmla="*/ 1069395 w 1867140"/>
                <a:gd name="connsiteY95" fmla="*/ 1658799 h 1867141"/>
                <a:gd name="connsiteX96" fmla="*/ 1081171 w 1867140"/>
                <a:gd name="connsiteY96" fmla="*/ 1672863 h 1867141"/>
                <a:gd name="connsiteX97" fmla="*/ 1084011 w 1867140"/>
                <a:gd name="connsiteY97" fmla="*/ 1689946 h 1867141"/>
                <a:gd name="connsiteX98" fmla="*/ 1078830 w 1867140"/>
                <a:gd name="connsiteY98" fmla="*/ 1704439 h 1867141"/>
                <a:gd name="connsiteX99" fmla="*/ 1068447 w 1867140"/>
                <a:gd name="connsiteY99" fmla="*/ 1714426 h 1867141"/>
                <a:gd name="connsiteX100" fmla="*/ 1053479 w 1867140"/>
                <a:gd name="connsiteY100" fmla="*/ 1719448 h 1867141"/>
                <a:gd name="connsiteX101" fmla="*/ 1034514 w 1867140"/>
                <a:gd name="connsiteY101" fmla="*/ 1719255 h 1867141"/>
                <a:gd name="connsiteX102" fmla="*/ 1007226 w 1867140"/>
                <a:gd name="connsiteY102" fmla="*/ 1711681 h 1867141"/>
                <a:gd name="connsiteX103" fmla="*/ 987702 w 1867140"/>
                <a:gd name="connsiteY103" fmla="*/ 1700807 h 1867141"/>
                <a:gd name="connsiteX104" fmla="*/ 974668 w 1867140"/>
                <a:gd name="connsiteY104" fmla="*/ 1690869 h 1867141"/>
                <a:gd name="connsiteX105" fmla="*/ 966636 w 1867140"/>
                <a:gd name="connsiteY105" fmla="*/ 1686067 h 1867141"/>
                <a:gd name="connsiteX106" fmla="*/ 962679 w 1867140"/>
                <a:gd name="connsiteY106" fmla="*/ 1686712 h 1867141"/>
                <a:gd name="connsiteX107" fmla="*/ 959505 w 1867140"/>
                <a:gd name="connsiteY107" fmla="*/ 1690340 h 1867141"/>
                <a:gd name="connsiteX108" fmla="*/ 957040 w 1867140"/>
                <a:gd name="connsiteY108" fmla="*/ 1697494 h 1867141"/>
                <a:gd name="connsiteX109" fmla="*/ 954986 w 1867140"/>
                <a:gd name="connsiteY109" fmla="*/ 1708682 h 1867141"/>
                <a:gd name="connsiteX110" fmla="*/ 953979 w 1867140"/>
                <a:gd name="connsiteY110" fmla="*/ 1724107 h 1867141"/>
                <a:gd name="connsiteX111" fmla="*/ 956813 w 1867140"/>
                <a:gd name="connsiteY111" fmla="*/ 1732797 h 1867141"/>
                <a:gd name="connsiteX112" fmla="*/ 965073 w 1867140"/>
                <a:gd name="connsiteY112" fmla="*/ 1740612 h 1867141"/>
                <a:gd name="connsiteX113" fmla="*/ 979962 w 1867140"/>
                <a:gd name="connsiteY113" fmla="*/ 1749935 h 1867141"/>
                <a:gd name="connsiteX114" fmla="*/ 1001096 w 1867140"/>
                <a:gd name="connsiteY114" fmla="*/ 1758831 h 1867141"/>
                <a:gd name="connsiteX115" fmla="*/ 1027690 w 1867140"/>
                <a:gd name="connsiteY115" fmla="*/ 1765092 h 1867141"/>
                <a:gd name="connsiteX116" fmla="*/ 1068743 w 1867140"/>
                <a:gd name="connsiteY116" fmla="*/ 1765264 h 1867141"/>
                <a:gd name="connsiteX117" fmla="*/ 1104045 w 1867140"/>
                <a:gd name="connsiteY117" fmla="*/ 1753235 h 1867141"/>
                <a:gd name="connsiteX118" fmla="*/ 1130335 w 1867140"/>
                <a:gd name="connsiteY118" fmla="*/ 1728643 h 1867141"/>
                <a:gd name="connsiteX119" fmla="*/ 1144136 w 1867140"/>
                <a:gd name="connsiteY119" fmla="*/ 1691100 h 1867141"/>
                <a:gd name="connsiteX120" fmla="*/ 1143167 w 1867140"/>
                <a:gd name="connsiteY120" fmla="*/ 1661035 h 1867141"/>
                <a:gd name="connsiteX121" fmla="*/ 1132653 w 1867140"/>
                <a:gd name="connsiteY121" fmla="*/ 1637436 h 1867141"/>
                <a:gd name="connsiteX122" fmla="*/ 1115673 w 1867140"/>
                <a:gd name="connsiteY122" fmla="*/ 1618867 h 1867141"/>
                <a:gd name="connsiteX123" fmla="*/ 1095303 w 1867140"/>
                <a:gd name="connsiteY123" fmla="*/ 1603896 h 1867141"/>
                <a:gd name="connsiteX124" fmla="*/ 1074652 w 1867140"/>
                <a:gd name="connsiteY124" fmla="*/ 1590873 h 1867141"/>
                <a:gd name="connsiteX125" fmla="*/ 1056722 w 1867140"/>
                <a:gd name="connsiteY125" fmla="*/ 1578131 h 1867141"/>
                <a:gd name="connsiteX126" fmla="*/ 1044837 w 1867140"/>
                <a:gd name="connsiteY126" fmla="*/ 1564051 h 1867141"/>
                <a:gd name="connsiteX127" fmla="*/ 1042075 w 1867140"/>
                <a:gd name="connsiteY127" fmla="*/ 1547200 h 1867141"/>
                <a:gd name="connsiteX128" fmla="*/ 1046062 w 1867140"/>
                <a:gd name="connsiteY128" fmla="*/ 1535627 h 1867141"/>
                <a:gd name="connsiteX129" fmla="*/ 1054371 w 1867140"/>
                <a:gd name="connsiteY129" fmla="*/ 1526997 h 1867141"/>
                <a:gd name="connsiteX130" fmla="*/ 1066850 w 1867140"/>
                <a:gd name="connsiteY130" fmla="*/ 1522390 h 1867141"/>
                <a:gd name="connsiteX131" fmla="*/ 1083404 w 1867140"/>
                <a:gd name="connsiteY131" fmla="*/ 1522456 h 1867141"/>
                <a:gd name="connsiteX132" fmla="*/ 1104836 w 1867140"/>
                <a:gd name="connsiteY132" fmla="*/ 1528525 h 1867141"/>
                <a:gd name="connsiteX133" fmla="*/ 1121426 w 1867140"/>
                <a:gd name="connsiteY133" fmla="*/ 1537540 h 1867141"/>
                <a:gd name="connsiteX134" fmla="*/ 1133240 w 1867140"/>
                <a:gd name="connsiteY134" fmla="*/ 1545978 h 1867141"/>
                <a:gd name="connsiteX135" fmla="*/ 1140377 w 1867140"/>
                <a:gd name="connsiteY135" fmla="*/ 1550099 h 1867141"/>
                <a:gd name="connsiteX136" fmla="*/ 1144350 w 1867140"/>
                <a:gd name="connsiteY136" fmla="*/ 1549346 h 1867141"/>
                <a:gd name="connsiteX137" fmla="*/ 1147106 w 1867140"/>
                <a:gd name="connsiteY137" fmla="*/ 1545547 h 1867141"/>
                <a:gd name="connsiteX138" fmla="*/ 1149216 w 1867140"/>
                <a:gd name="connsiteY138" fmla="*/ 1538562 h 1867141"/>
                <a:gd name="connsiteX139" fmla="*/ 1151068 w 1867140"/>
                <a:gd name="connsiteY139" fmla="*/ 1528008 h 1867141"/>
                <a:gd name="connsiteX140" fmla="*/ 1152207 w 1867140"/>
                <a:gd name="connsiteY140" fmla="*/ 1518565 h 1867141"/>
                <a:gd name="connsiteX141" fmla="*/ 1152354 w 1867140"/>
                <a:gd name="connsiteY141" fmla="*/ 1512182 h 1867141"/>
                <a:gd name="connsiteX142" fmla="*/ 1151633 w 1867140"/>
                <a:gd name="connsiteY142" fmla="*/ 1507993 h 1867141"/>
                <a:gd name="connsiteX143" fmla="*/ 1149242 w 1867140"/>
                <a:gd name="connsiteY143" fmla="*/ 1503893 h 1867141"/>
                <a:gd name="connsiteX144" fmla="*/ 1141150 w 1867140"/>
                <a:gd name="connsiteY144" fmla="*/ 1497206 h 1867141"/>
                <a:gd name="connsiteX145" fmla="*/ 1126630 w 1867140"/>
                <a:gd name="connsiteY145" fmla="*/ 1489152 h 1867141"/>
                <a:gd name="connsiteX146" fmla="*/ 1108615 w 1867140"/>
                <a:gd name="connsiteY146" fmla="*/ 1482361 h 1867141"/>
                <a:gd name="connsiteX147" fmla="*/ 1088929 w 1867140"/>
                <a:gd name="connsiteY147" fmla="*/ 1477978 h 1867141"/>
                <a:gd name="connsiteX148" fmla="*/ 1066673 w 1867140"/>
                <a:gd name="connsiteY148" fmla="*/ 9659 h 1867141"/>
                <a:gd name="connsiteX149" fmla="*/ 1490999 w 1867140"/>
                <a:gd name="connsiteY149" fmla="*/ 184616 h 1867141"/>
                <a:gd name="connsiteX150" fmla="*/ 1536421 w 1867140"/>
                <a:gd name="connsiteY150" fmla="*/ 222028 h 1867141"/>
                <a:gd name="connsiteX151" fmla="*/ 1524353 w 1867140"/>
                <a:gd name="connsiteY151" fmla="*/ 222070 h 1867141"/>
                <a:gd name="connsiteX152" fmla="*/ 1484794 w 1867140"/>
                <a:gd name="connsiteY152" fmla="*/ 262082 h 1867141"/>
                <a:gd name="connsiteX153" fmla="*/ 1354562 w 1867140"/>
                <a:gd name="connsiteY153" fmla="*/ 1166071 h 1867141"/>
                <a:gd name="connsiteX154" fmla="*/ 1228434 w 1867140"/>
                <a:gd name="connsiteY154" fmla="*/ 1197193 h 1867141"/>
                <a:gd name="connsiteX155" fmla="*/ 1094673 w 1867140"/>
                <a:gd name="connsiteY155" fmla="*/ 1199567 h 1867141"/>
                <a:gd name="connsiteX156" fmla="*/ 1002656 w 1867140"/>
                <a:gd name="connsiteY156" fmla="*/ 1174277 h 1867141"/>
                <a:gd name="connsiteX157" fmla="*/ 934993 w 1867140"/>
                <a:gd name="connsiteY157" fmla="*/ 1124580 h 1867141"/>
                <a:gd name="connsiteX158" fmla="*/ 896463 w 1867140"/>
                <a:gd name="connsiteY158" fmla="*/ 1044605 h 1867141"/>
                <a:gd name="connsiteX159" fmla="*/ 899226 w 1867140"/>
                <a:gd name="connsiteY159" fmla="*/ 908620 h 1867141"/>
                <a:gd name="connsiteX160" fmla="*/ 1004899 w 1867140"/>
                <a:gd name="connsiteY160" fmla="*/ 175103 h 1867141"/>
                <a:gd name="connsiteX161" fmla="*/ 960889 w 1867140"/>
                <a:gd name="connsiteY161" fmla="*/ 117375 h 1867141"/>
                <a:gd name="connsiteX162" fmla="*/ 929363 w 1867140"/>
                <a:gd name="connsiteY162" fmla="*/ 114983 h 1867141"/>
                <a:gd name="connsiteX163" fmla="*/ 864702 w 1867140"/>
                <a:gd name="connsiteY163" fmla="*/ 111861 h 1867141"/>
                <a:gd name="connsiteX164" fmla="*/ 783185 w 1867140"/>
                <a:gd name="connsiteY164" fmla="*/ 110619 h 1867141"/>
                <a:gd name="connsiteX165" fmla="*/ 664446 w 1867140"/>
                <a:gd name="connsiteY165" fmla="*/ 113686 h 1867141"/>
                <a:gd name="connsiteX166" fmla="*/ 659636 w 1867140"/>
                <a:gd name="connsiteY166" fmla="*/ 203087 h 1867141"/>
                <a:gd name="connsiteX167" fmla="*/ 719648 w 1867140"/>
                <a:gd name="connsiteY167" fmla="*/ 208792 h 1867141"/>
                <a:gd name="connsiteX168" fmla="*/ 743510 w 1867140"/>
                <a:gd name="connsiteY168" fmla="*/ 215155 h 1867141"/>
                <a:gd name="connsiteX169" fmla="*/ 759034 w 1867140"/>
                <a:gd name="connsiteY169" fmla="*/ 226641 h 1867141"/>
                <a:gd name="connsiteX170" fmla="*/ 766907 w 1867140"/>
                <a:gd name="connsiteY170" fmla="*/ 247870 h 1867141"/>
                <a:gd name="connsiteX171" fmla="*/ 765915 w 1867140"/>
                <a:gd name="connsiteY171" fmla="*/ 284720 h 1867141"/>
                <a:gd name="connsiteX172" fmla="*/ 665382 w 1867140"/>
                <a:gd name="connsiteY172" fmla="*/ 982556 h 1867141"/>
                <a:gd name="connsiteX173" fmla="*/ 671636 w 1867140"/>
                <a:gd name="connsiteY173" fmla="*/ 1124931 h 1867141"/>
                <a:gd name="connsiteX174" fmla="*/ 728998 w 1867140"/>
                <a:gd name="connsiteY174" fmla="*/ 1232725 h 1867141"/>
                <a:gd name="connsiteX175" fmla="*/ 825616 w 1867140"/>
                <a:gd name="connsiteY175" fmla="*/ 1304398 h 1867141"/>
                <a:gd name="connsiteX176" fmla="*/ 949868 w 1867140"/>
                <a:gd name="connsiteY176" fmla="*/ 1340846 h 1867141"/>
                <a:gd name="connsiteX177" fmla="*/ 1162277 w 1867140"/>
                <a:gd name="connsiteY177" fmla="*/ 1336674 h 1867141"/>
                <a:gd name="connsiteX178" fmla="*/ 1341043 w 1867140"/>
                <a:gd name="connsiteY178" fmla="*/ 1278034 h 1867141"/>
                <a:gd name="connsiteX179" fmla="*/ 1336236 w 1867140"/>
                <a:gd name="connsiteY179" fmla="*/ 1341256 h 1867141"/>
                <a:gd name="connsiteX180" fmla="*/ 1372850 w 1867140"/>
                <a:gd name="connsiteY180" fmla="*/ 1388771 h 1867141"/>
                <a:gd name="connsiteX181" fmla="*/ 1396357 w 1867140"/>
                <a:gd name="connsiteY181" fmla="*/ 1391633 h 1867141"/>
                <a:gd name="connsiteX182" fmla="*/ 1430662 w 1867140"/>
                <a:gd name="connsiteY182" fmla="*/ 1394503 h 1867141"/>
                <a:gd name="connsiteX183" fmla="*/ 1469614 w 1867140"/>
                <a:gd name="connsiteY183" fmla="*/ 1395987 h 1867141"/>
                <a:gd name="connsiteX184" fmla="*/ 1503573 w 1867140"/>
                <a:gd name="connsiteY184" fmla="*/ 1395827 h 1867141"/>
                <a:gd name="connsiteX185" fmla="*/ 1550523 w 1867140"/>
                <a:gd name="connsiteY185" fmla="*/ 1355097 h 1867141"/>
                <a:gd name="connsiteX186" fmla="*/ 1689739 w 1867140"/>
                <a:gd name="connsiteY186" fmla="*/ 388754 h 1867141"/>
                <a:gd name="connsiteX187" fmla="*/ 1774112 w 1867140"/>
                <a:gd name="connsiteY187" fmla="*/ 527374 h 1867141"/>
                <a:gd name="connsiteX188" fmla="*/ 1857482 w 1867140"/>
                <a:gd name="connsiteY188" fmla="*/ 1066673 h 1867141"/>
                <a:gd name="connsiteX189" fmla="*/ 1492757 w 1867140"/>
                <a:gd name="connsiteY189" fmla="*/ 1680993 h 1867141"/>
                <a:gd name="connsiteX190" fmla="*/ 1343605 w 1867140"/>
                <a:gd name="connsiteY190" fmla="*/ 1771776 h 1867141"/>
                <a:gd name="connsiteX191" fmla="*/ 1342991 w 1867140"/>
                <a:gd name="connsiteY191" fmla="*/ 1765021 h 1867141"/>
                <a:gd name="connsiteX192" fmla="*/ 1340832 w 1867140"/>
                <a:gd name="connsiteY192" fmla="*/ 1760846 h 1867141"/>
                <a:gd name="connsiteX193" fmla="*/ 1337434 w 1867140"/>
                <a:gd name="connsiteY193" fmla="*/ 1759141 h 1867141"/>
                <a:gd name="connsiteX194" fmla="*/ 1236611 w 1867140"/>
                <a:gd name="connsiteY194" fmla="*/ 1744616 h 1867141"/>
                <a:gd name="connsiteX195" fmla="*/ 1247987 w 1867140"/>
                <a:gd name="connsiteY195" fmla="*/ 1665646 h 1867141"/>
                <a:gd name="connsiteX196" fmla="*/ 1332584 w 1867140"/>
                <a:gd name="connsiteY196" fmla="*/ 1677833 h 1867141"/>
                <a:gd name="connsiteX197" fmla="*/ 1336309 w 1867140"/>
                <a:gd name="connsiteY197" fmla="*/ 1677266 h 1867141"/>
                <a:gd name="connsiteX198" fmla="*/ 1339528 w 1867140"/>
                <a:gd name="connsiteY198" fmla="*/ 1674085 h 1867141"/>
                <a:gd name="connsiteX199" fmla="*/ 1342101 w 1867140"/>
                <a:gd name="connsiteY199" fmla="*/ 1667720 h 1867141"/>
                <a:gd name="connsiteX200" fmla="*/ 1344139 w 1867140"/>
                <a:gd name="connsiteY200" fmla="*/ 1657412 h 1867141"/>
                <a:gd name="connsiteX201" fmla="*/ 1345078 w 1867140"/>
                <a:gd name="connsiteY201" fmla="*/ 1647057 h 1867141"/>
                <a:gd name="connsiteX202" fmla="*/ 1344422 w 1867140"/>
                <a:gd name="connsiteY202" fmla="*/ 1640117 h 1867141"/>
                <a:gd name="connsiteX203" fmla="*/ 1342247 w 1867140"/>
                <a:gd name="connsiteY203" fmla="*/ 1636049 h 1867141"/>
                <a:gd name="connsiteX204" fmla="*/ 1338849 w 1867140"/>
                <a:gd name="connsiteY204" fmla="*/ 1634345 h 1867141"/>
                <a:gd name="connsiteX205" fmla="*/ 1254252 w 1867140"/>
                <a:gd name="connsiteY205" fmla="*/ 1622158 h 1867141"/>
                <a:gd name="connsiteX206" fmla="*/ 1264102 w 1867140"/>
                <a:gd name="connsiteY206" fmla="*/ 1553789 h 1867141"/>
                <a:gd name="connsiteX207" fmla="*/ 1364060 w 1867140"/>
                <a:gd name="connsiteY207" fmla="*/ 1568189 h 1867141"/>
                <a:gd name="connsiteX208" fmla="*/ 1367693 w 1867140"/>
                <a:gd name="connsiteY208" fmla="*/ 1567498 h 1867141"/>
                <a:gd name="connsiteX209" fmla="*/ 1370834 w 1867140"/>
                <a:gd name="connsiteY209" fmla="*/ 1564085 h 1867141"/>
                <a:gd name="connsiteX210" fmla="*/ 1373439 w 1867140"/>
                <a:gd name="connsiteY210" fmla="*/ 1557504 h 1867141"/>
                <a:gd name="connsiteX211" fmla="*/ 1375460 w 1867140"/>
                <a:gd name="connsiteY211" fmla="*/ 1547305 h 1867141"/>
                <a:gd name="connsiteX212" fmla="*/ 1376463 w 1867140"/>
                <a:gd name="connsiteY212" fmla="*/ 1536517 h 1867141"/>
                <a:gd name="connsiteX213" fmla="*/ 1375837 w 1867140"/>
                <a:gd name="connsiteY213" fmla="*/ 1529360 h 1867141"/>
                <a:gd name="connsiteX214" fmla="*/ 1373786 w 1867140"/>
                <a:gd name="connsiteY214" fmla="*/ 1525200 h 1867141"/>
                <a:gd name="connsiteX215" fmla="*/ 1370481 w 1867140"/>
                <a:gd name="connsiteY215" fmla="*/ 1523619 h 1867141"/>
                <a:gd name="connsiteX216" fmla="*/ 1230714 w 1867140"/>
                <a:gd name="connsiteY216" fmla="*/ 1503484 h 1867141"/>
                <a:gd name="connsiteX217" fmla="*/ 1218098 w 1867140"/>
                <a:gd name="connsiteY217" fmla="*/ 1505973 h 1867141"/>
                <a:gd name="connsiteX218" fmla="*/ 1211251 w 1867140"/>
                <a:gd name="connsiteY218" fmla="*/ 1519010 h 1867141"/>
                <a:gd name="connsiteX219" fmla="*/ 1176092 w 1867140"/>
                <a:gd name="connsiteY219" fmla="*/ 1763062 h 1867141"/>
                <a:gd name="connsiteX220" fmla="*/ 1178980 w 1867140"/>
                <a:gd name="connsiteY220" fmla="*/ 1777502 h 1867141"/>
                <a:gd name="connsiteX221" fmla="*/ 1190381 w 1867140"/>
                <a:gd name="connsiteY221" fmla="*/ 1783450 h 1867141"/>
                <a:gd name="connsiteX222" fmla="*/ 1285648 w 1867140"/>
                <a:gd name="connsiteY222" fmla="*/ 1797175 h 1867141"/>
                <a:gd name="connsiteX223" fmla="*/ 1256924 w 1867140"/>
                <a:gd name="connsiteY223" fmla="*/ 1809416 h 1867141"/>
                <a:gd name="connsiteX224" fmla="*/ 800468 w 1867140"/>
                <a:gd name="connsiteY224" fmla="*/ 1857483 h 1867141"/>
                <a:gd name="connsiteX225" fmla="*/ 376142 w 1867140"/>
                <a:gd name="connsiteY225" fmla="*/ 1682527 h 1867141"/>
                <a:gd name="connsiteX226" fmla="*/ 349194 w 1867140"/>
                <a:gd name="connsiteY226" fmla="*/ 1660331 h 1867141"/>
                <a:gd name="connsiteX227" fmla="*/ 352788 w 1867140"/>
                <a:gd name="connsiteY227" fmla="*/ 1658809 h 1867141"/>
                <a:gd name="connsiteX228" fmla="*/ 354755 w 1867140"/>
                <a:gd name="connsiteY228" fmla="*/ 1655117 h 1867141"/>
                <a:gd name="connsiteX229" fmla="*/ 367628 w 1867140"/>
                <a:gd name="connsiteY229" fmla="*/ 1565761 h 1867141"/>
                <a:gd name="connsiteX230" fmla="*/ 390995 w 1867140"/>
                <a:gd name="connsiteY230" fmla="*/ 1569128 h 1867141"/>
                <a:gd name="connsiteX231" fmla="*/ 440070 w 1867140"/>
                <a:gd name="connsiteY231" fmla="*/ 1569572 h 1867141"/>
                <a:gd name="connsiteX232" fmla="*/ 477306 w 1867140"/>
                <a:gd name="connsiteY232" fmla="*/ 1555612 h 1867141"/>
                <a:gd name="connsiteX233" fmla="*/ 503135 w 1867140"/>
                <a:gd name="connsiteY233" fmla="*/ 1528083 h 1867141"/>
                <a:gd name="connsiteX234" fmla="*/ 516508 w 1867140"/>
                <a:gd name="connsiteY234" fmla="*/ 1487385 h 1867141"/>
                <a:gd name="connsiteX235" fmla="*/ 516190 w 1867140"/>
                <a:gd name="connsiteY235" fmla="*/ 1455869 h 1867141"/>
                <a:gd name="connsiteX236" fmla="*/ 505803 w 1867140"/>
                <a:gd name="connsiteY236" fmla="*/ 1429859 h 1867141"/>
                <a:gd name="connsiteX237" fmla="*/ 486289 w 1867140"/>
                <a:gd name="connsiteY237" fmla="*/ 1409711 h 1867141"/>
                <a:gd name="connsiteX238" fmla="*/ 462191 w 1867140"/>
                <a:gd name="connsiteY238" fmla="*/ 1396853 h 1867141"/>
                <a:gd name="connsiteX239" fmla="*/ 441131 w 1867140"/>
                <a:gd name="connsiteY239" fmla="*/ 1390506 h 1867141"/>
                <a:gd name="connsiteX240" fmla="*/ 422310 w 1867140"/>
                <a:gd name="connsiteY240" fmla="*/ 1387022 h 1867141"/>
                <a:gd name="connsiteX241" fmla="*/ 356320 w 1867140"/>
                <a:gd name="connsiteY241" fmla="*/ 1377515 h 1867141"/>
                <a:gd name="connsiteX242" fmla="*/ 341632 w 1867140"/>
                <a:gd name="connsiteY242" fmla="*/ 1380589 h 1867141"/>
                <a:gd name="connsiteX243" fmla="*/ 334135 w 1867140"/>
                <a:gd name="connsiteY243" fmla="*/ 1395079 h 1867141"/>
                <a:gd name="connsiteX244" fmla="*/ 301746 w 1867140"/>
                <a:gd name="connsiteY244" fmla="*/ 1619900 h 1867141"/>
                <a:gd name="connsiteX245" fmla="*/ 186149 w 1867140"/>
                <a:gd name="connsiteY245" fmla="*/ 1492758 h 1867141"/>
                <a:gd name="connsiteX246" fmla="*/ 9659 w 1867140"/>
                <a:gd name="connsiteY246" fmla="*/ 800469 h 1867141"/>
                <a:gd name="connsiteX247" fmla="*/ 1066673 w 1867140"/>
                <a:gd name="connsiteY247" fmla="*/ 9659 h 1867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</a:cxnLst>
              <a:rect l="l" t="t" r="r" b="b"/>
              <a:pathLst>
                <a:path w="1867140" h="1867141">
                  <a:moveTo>
                    <a:pt x="387639" y="1426859"/>
                  </a:moveTo>
                  <a:lnTo>
                    <a:pt x="411871" y="1430350"/>
                  </a:lnTo>
                  <a:cubicBezTo>
                    <a:pt x="417785" y="1431202"/>
                    <a:pt x="423461" y="1432425"/>
                    <a:pt x="428900" y="1434018"/>
                  </a:cubicBezTo>
                  <a:cubicBezTo>
                    <a:pt x="434339" y="1435612"/>
                    <a:pt x="439364" y="1438287"/>
                    <a:pt x="443976" y="1442043"/>
                  </a:cubicBezTo>
                  <a:cubicBezTo>
                    <a:pt x="448588" y="1445799"/>
                    <a:pt x="452168" y="1451099"/>
                    <a:pt x="454716" y="1457944"/>
                  </a:cubicBezTo>
                  <a:cubicBezTo>
                    <a:pt x="457263" y="1464790"/>
                    <a:pt x="457830" y="1473117"/>
                    <a:pt x="456417" y="1482925"/>
                  </a:cubicBezTo>
                  <a:cubicBezTo>
                    <a:pt x="455378" y="1490137"/>
                    <a:pt x="453408" y="1496663"/>
                    <a:pt x="450505" y="1502501"/>
                  </a:cubicBezTo>
                  <a:cubicBezTo>
                    <a:pt x="447602" y="1508341"/>
                    <a:pt x="443887" y="1513180"/>
                    <a:pt x="439358" y="1517018"/>
                  </a:cubicBezTo>
                  <a:cubicBezTo>
                    <a:pt x="434831" y="1520856"/>
                    <a:pt x="429325" y="1523559"/>
                    <a:pt x="422841" y="1525129"/>
                  </a:cubicBezTo>
                  <a:cubicBezTo>
                    <a:pt x="416358" y="1526698"/>
                    <a:pt x="408573" y="1526828"/>
                    <a:pt x="399486" y="1525519"/>
                  </a:cubicBezTo>
                  <a:lnTo>
                    <a:pt x="373955" y="1521841"/>
                  </a:lnTo>
                  <a:close/>
                  <a:moveTo>
                    <a:pt x="806469" y="1442365"/>
                  </a:moveTo>
                  <a:cubicBezTo>
                    <a:pt x="801709" y="1441680"/>
                    <a:pt x="797503" y="1442509"/>
                    <a:pt x="793853" y="1444855"/>
                  </a:cubicBezTo>
                  <a:cubicBezTo>
                    <a:pt x="790202" y="1447199"/>
                    <a:pt x="787920" y="1451545"/>
                    <a:pt x="787006" y="1457892"/>
                  </a:cubicBezTo>
                  <a:lnTo>
                    <a:pt x="751847" y="1701943"/>
                  </a:lnTo>
                  <a:cubicBezTo>
                    <a:pt x="750932" y="1708290"/>
                    <a:pt x="751895" y="1713103"/>
                    <a:pt x="754735" y="1716384"/>
                  </a:cubicBezTo>
                  <a:cubicBezTo>
                    <a:pt x="757576" y="1719663"/>
                    <a:pt x="761376" y="1721646"/>
                    <a:pt x="766135" y="1722332"/>
                  </a:cubicBezTo>
                  <a:lnTo>
                    <a:pt x="906768" y="1742592"/>
                  </a:lnTo>
                  <a:cubicBezTo>
                    <a:pt x="908066" y="1742779"/>
                    <a:pt x="909313" y="1742554"/>
                    <a:pt x="910509" y="1741917"/>
                  </a:cubicBezTo>
                  <a:cubicBezTo>
                    <a:pt x="911705" y="1741279"/>
                    <a:pt x="912789" y="1740147"/>
                    <a:pt x="913759" y="1738520"/>
                  </a:cubicBezTo>
                  <a:cubicBezTo>
                    <a:pt x="914730" y="1736893"/>
                    <a:pt x="915597" y="1734699"/>
                    <a:pt x="916364" y="1731939"/>
                  </a:cubicBezTo>
                  <a:cubicBezTo>
                    <a:pt x="917129" y="1729177"/>
                    <a:pt x="917813" y="1725706"/>
                    <a:pt x="918416" y="1721523"/>
                  </a:cubicBezTo>
                  <a:cubicBezTo>
                    <a:pt x="919019" y="1717340"/>
                    <a:pt x="919342" y="1713816"/>
                    <a:pt x="919387" y="1710952"/>
                  </a:cubicBezTo>
                  <a:cubicBezTo>
                    <a:pt x="919431" y="1708087"/>
                    <a:pt x="919218" y="1705738"/>
                    <a:pt x="918746" y="1703903"/>
                  </a:cubicBezTo>
                  <a:cubicBezTo>
                    <a:pt x="918275" y="1702068"/>
                    <a:pt x="917555" y="1700676"/>
                    <a:pt x="916587" y="1699727"/>
                  </a:cubicBezTo>
                  <a:cubicBezTo>
                    <a:pt x="915620" y="1698778"/>
                    <a:pt x="914487" y="1698209"/>
                    <a:pt x="913189" y="1698022"/>
                  </a:cubicBezTo>
                  <a:lnTo>
                    <a:pt x="812366" y="1683497"/>
                  </a:lnTo>
                  <a:lnTo>
                    <a:pt x="823743" y="1604528"/>
                  </a:lnTo>
                  <a:lnTo>
                    <a:pt x="908339" y="1616715"/>
                  </a:lnTo>
                  <a:cubicBezTo>
                    <a:pt x="909636" y="1616902"/>
                    <a:pt x="910879" y="1616712"/>
                    <a:pt x="912064" y="1616147"/>
                  </a:cubicBezTo>
                  <a:cubicBezTo>
                    <a:pt x="913250" y="1615581"/>
                    <a:pt x="914323" y="1614522"/>
                    <a:pt x="915283" y="1612967"/>
                  </a:cubicBezTo>
                  <a:cubicBezTo>
                    <a:pt x="916243" y="1611412"/>
                    <a:pt x="917101" y="1609290"/>
                    <a:pt x="917856" y="1606602"/>
                  </a:cubicBezTo>
                  <a:cubicBezTo>
                    <a:pt x="918612" y="1603913"/>
                    <a:pt x="919291" y="1600478"/>
                    <a:pt x="919894" y="1596294"/>
                  </a:cubicBezTo>
                  <a:cubicBezTo>
                    <a:pt x="920476" y="1592255"/>
                    <a:pt x="920789" y="1588804"/>
                    <a:pt x="920833" y="1585939"/>
                  </a:cubicBezTo>
                  <a:cubicBezTo>
                    <a:pt x="920878" y="1583075"/>
                    <a:pt x="920658" y="1580761"/>
                    <a:pt x="920177" y="1578998"/>
                  </a:cubicBezTo>
                  <a:cubicBezTo>
                    <a:pt x="919694" y="1577236"/>
                    <a:pt x="918969" y="1575880"/>
                    <a:pt x="918002" y="1574931"/>
                  </a:cubicBezTo>
                  <a:cubicBezTo>
                    <a:pt x="917035" y="1573981"/>
                    <a:pt x="915901" y="1573414"/>
                    <a:pt x="914604" y="1573227"/>
                  </a:cubicBezTo>
                  <a:lnTo>
                    <a:pt x="830008" y="1561040"/>
                  </a:lnTo>
                  <a:lnTo>
                    <a:pt x="839858" y="1492670"/>
                  </a:lnTo>
                  <a:lnTo>
                    <a:pt x="939815" y="1507071"/>
                  </a:lnTo>
                  <a:cubicBezTo>
                    <a:pt x="941112" y="1507258"/>
                    <a:pt x="942324" y="1507027"/>
                    <a:pt x="943447" y="1506380"/>
                  </a:cubicBezTo>
                  <a:cubicBezTo>
                    <a:pt x="944571" y="1505731"/>
                    <a:pt x="945619" y="1504594"/>
                    <a:pt x="946589" y="1502967"/>
                  </a:cubicBezTo>
                  <a:cubicBezTo>
                    <a:pt x="947560" y="1501340"/>
                    <a:pt x="948428" y="1499146"/>
                    <a:pt x="949194" y="1496386"/>
                  </a:cubicBezTo>
                  <a:cubicBezTo>
                    <a:pt x="949960" y="1493625"/>
                    <a:pt x="950633" y="1490225"/>
                    <a:pt x="951215" y="1486187"/>
                  </a:cubicBezTo>
                  <a:cubicBezTo>
                    <a:pt x="951839" y="1481859"/>
                    <a:pt x="952173" y="1478263"/>
                    <a:pt x="952218" y="1475398"/>
                  </a:cubicBezTo>
                  <a:cubicBezTo>
                    <a:pt x="952262" y="1472534"/>
                    <a:pt x="952054" y="1470148"/>
                    <a:pt x="951592" y="1468241"/>
                  </a:cubicBezTo>
                  <a:cubicBezTo>
                    <a:pt x="951131" y="1466335"/>
                    <a:pt x="950447" y="1464948"/>
                    <a:pt x="949541" y="1464081"/>
                  </a:cubicBezTo>
                  <a:cubicBezTo>
                    <a:pt x="948635" y="1463214"/>
                    <a:pt x="947533" y="1462688"/>
                    <a:pt x="946236" y="1462501"/>
                  </a:cubicBezTo>
                  <a:close/>
                  <a:moveTo>
                    <a:pt x="589632" y="1411127"/>
                  </a:moveTo>
                  <a:cubicBezTo>
                    <a:pt x="584872" y="1410441"/>
                    <a:pt x="580667" y="1411271"/>
                    <a:pt x="577016" y="1413617"/>
                  </a:cubicBezTo>
                  <a:cubicBezTo>
                    <a:pt x="573366" y="1415961"/>
                    <a:pt x="571084" y="1420307"/>
                    <a:pt x="570169" y="1426653"/>
                  </a:cubicBezTo>
                  <a:lnTo>
                    <a:pt x="535010" y="1670705"/>
                  </a:lnTo>
                  <a:cubicBezTo>
                    <a:pt x="534096" y="1677051"/>
                    <a:pt x="535059" y="1681865"/>
                    <a:pt x="537899" y="1685145"/>
                  </a:cubicBezTo>
                  <a:cubicBezTo>
                    <a:pt x="540739" y="1688425"/>
                    <a:pt x="544539" y="1690408"/>
                    <a:pt x="549299" y="1691094"/>
                  </a:cubicBezTo>
                  <a:lnTo>
                    <a:pt x="689931" y="1711354"/>
                  </a:lnTo>
                  <a:cubicBezTo>
                    <a:pt x="691230" y="1711541"/>
                    <a:pt x="692477" y="1711315"/>
                    <a:pt x="693673" y="1710678"/>
                  </a:cubicBezTo>
                  <a:cubicBezTo>
                    <a:pt x="694869" y="1710040"/>
                    <a:pt x="695952" y="1708908"/>
                    <a:pt x="696922" y="1707282"/>
                  </a:cubicBezTo>
                  <a:cubicBezTo>
                    <a:pt x="697893" y="1705655"/>
                    <a:pt x="698761" y="1703461"/>
                    <a:pt x="699527" y="1700700"/>
                  </a:cubicBezTo>
                  <a:cubicBezTo>
                    <a:pt x="700293" y="1697939"/>
                    <a:pt x="700977" y="1694467"/>
                    <a:pt x="701580" y="1690284"/>
                  </a:cubicBezTo>
                  <a:cubicBezTo>
                    <a:pt x="702182" y="1686102"/>
                    <a:pt x="702506" y="1682578"/>
                    <a:pt x="702551" y="1679714"/>
                  </a:cubicBezTo>
                  <a:cubicBezTo>
                    <a:pt x="702595" y="1676849"/>
                    <a:pt x="702382" y="1674499"/>
                    <a:pt x="701909" y="1672664"/>
                  </a:cubicBezTo>
                  <a:cubicBezTo>
                    <a:pt x="701438" y="1670829"/>
                    <a:pt x="700718" y="1669438"/>
                    <a:pt x="699751" y="1668489"/>
                  </a:cubicBezTo>
                  <a:cubicBezTo>
                    <a:pt x="698783" y="1667539"/>
                    <a:pt x="697651" y="1666971"/>
                    <a:pt x="696352" y="1666784"/>
                  </a:cubicBezTo>
                  <a:lnTo>
                    <a:pt x="595530" y="1652259"/>
                  </a:lnTo>
                  <a:lnTo>
                    <a:pt x="606907" y="1573289"/>
                  </a:lnTo>
                  <a:lnTo>
                    <a:pt x="691502" y="1585477"/>
                  </a:lnTo>
                  <a:cubicBezTo>
                    <a:pt x="692800" y="1585663"/>
                    <a:pt x="694043" y="1585474"/>
                    <a:pt x="695227" y="1584909"/>
                  </a:cubicBezTo>
                  <a:cubicBezTo>
                    <a:pt x="696413" y="1584343"/>
                    <a:pt x="697486" y="1583283"/>
                    <a:pt x="698447" y="1581728"/>
                  </a:cubicBezTo>
                  <a:cubicBezTo>
                    <a:pt x="699407" y="1580174"/>
                    <a:pt x="700265" y="1578052"/>
                    <a:pt x="701020" y="1575363"/>
                  </a:cubicBezTo>
                  <a:cubicBezTo>
                    <a:pt x="701776" y="1572675"/>
                    <a:pt x="702455" y="1569239"/>
                    <a:pt x="703057" y="1565055"/>
                  </a:cubicBezTo>
                  <a:cubicBezTo>
                    <a:pt x="703639" y="1561017"/>
                    <a:pt x="703952" y="1557566"/>
                    <a:pt x="703996" y="1554701"/>
                  </a:cubicBezTo>
                  <a:cubicBezTo>
                    <a:pt x="704041" y="1551837"/>
                    <a:pt x="703823" y="1549523"/>
                    <a:pt x="703340" y="1547760"/>
                  </a:cubicBezTo>
                  <a:cubicBezTo>
                    <a:pt x="702858" y="1545997"/>
                    <a:pt x="702133" y="1544642"/>
                    <a:pt x="701165" y="1543692"/>
                  </a:cubicBezTo>
                  <a:cubicBezTo>
                    <a:pt x="700199" y="1542743"/>
                    <a:pt x="699065" y="1542175"/>
                    <a:pt x="697767" y="1541988"/>
                  </a:cubicBezTo>
                  <a:lnTo>
                    <a:pt x="613172" y="1529801"/>
                  </a:lnTo>
                  <a:lnTo>
                    <a:pt x="623021" y="1461432"/>
                  </a:lnTo>
                  <a:lnTo>
                    <a:pt x="722978" y="1475832"/>
                  </a:lnTo>
                  <a:cubicBezTo>
                    <a:pt x="724276" y="1476019"/>
                    <a:pt x="725487" y="1475789"/>
                    <a:pt x="726611" y="1475141"/>
                  </a:cubicBezTo>
                  <a:cubicBezTo>
                    <a:pt x="727735" y="1474493"/>
                    <a:pt x="728783" y="1473356"/>
                    <a:pt x="729753" y="1471728"/>
                  </a:cubicBezTo>
                  <a:cubicBezTo>
                    <a:pt x="730724" y="1470102"/>
                    <a:pt x="731591" y="1467907"/>
                    <a:pt x="732358" y="1465148"/>
                  </a:cubicBezTo>
                  <a:cubicBezTo>
                    <a:pt x="733123" y="1462386"/>
                    <a:pt x="733797" y="1458987"/>
                    <a:pt x="734379" y="1454948"/>
                  </a:cubicBezTo>
                  <a:cubicBezTo>
                    <a:pt x="735002" y="1450621"/>
                    <a:pt x="735336" y="1447025"/>
                    <a:pt x="735381" y="1444160"/>
                  </a:cubicBezTo>
                  <a:cubicBezTo>
                    <a:pt x="735425" y="1441296"/>
                    <a:pt x="735217" y="1438910"/>
                    <a:pt x="734755" y="1437003"/>
                  </a:cubicBezTo>
                  <a:cubicBezTo>
                    <a:pt x="734295" y="1435097"/>
                    <a:pt x="733610" y="1433710"/>
                    <a:pt x="732705" y="1432843"/>
                  </a:cubicBezTo>
                  <a:cubicBezTo>
                    <a:pt x="731799" y="1431976"/>
                    <a:pt x="730697" y="1431449"/>
                    <a:pt x="729399" y="1431262"/>
                  </a:cubicBezTo>
                  <a:close/>
                  <a:moveTo>
                    <a:pt x="1088929" y="1477978"/>
                  </a:moveTo>
                  <a:cubicBezTo>
                    <a:pt x="1076091" y="1476128"/>
                    <a:pt x="1063701" y="1476037"/>
                    <a:pt x="1051755" y="1477702"/>
                  </a:cubicBezTo>
                  <a:cubicBezTo>
                    <a:pt x="1039811" y="1479368"/>
                    <a:pt x="1029136" y="1482947"/>
                    <a:pt x="1019732" y="1488438"/>
                  </a:cubicBezTo>
                  <a:cubicBezTo>
                    <a:pt x="1010328" y="1493930"/>
                    <a:pt x="1002405" y="1501401"/>
                    <a:pt x="995964" y="1510853"/>
                  </a:cubicBezTo>
                  <a:cubicBezTo>
                    <a:pt x="989523" y="1520305"/>
                    <a:pt x="985336" y="1531738"/>
                    <a:pt x="983403" y="1545152"/>
                  </a:cubicBezTo>
                  <a:cubicBezTo>
                    <a:pt x="981720" y="1556835"/>
                    <a:pt x="982007" y="1567109"/>
                    <a:pt x="984264" y="1575974"/>
                  </a:cubicBezTo>
                  <a:cubicBezTo>
                    <a:pt x="986520" y="1584838"/>
                    <a:pt x="989983" y="1592736"/>
                    <a:pt x="994654" y="1599666"/>
                  </a:cubicBezTo>
                  <a:cubicBezTo>
                    <a:pt x="999323" y="1606596"/>
                    <a:pt x="1004876" y="1612770"/>
                    <a:pt x="1011309" y="1618188"/>
                  </a:cubicBezTo>
                  <a:cubicBezTo>
                    <a:pt x="1017743" y="1623604"/>
                    <a:pt x="1024461" y="1628585"/>
                    <a:pt x="1031463" y="1633127"/>
                  </a:cubicBezTo>
                  <a:cubicBezTo>
                    <a:pt x="1038464" y="1637670"/>
                    <a:pt x="1045276" y="1642000"/>
                    <a:pt x="1051897" y="1646119"/>
                  </a:cubicBezTo>
                  <a:cubicBezTo>
                    <a:pt x="1058517" y="1650239"/>
                    <a:pt x="1064350" y="1654465"/>
                    <a:pt x="1069395" y="1658799"/>
                  </a:cubicBezTo>
                  <a:cubicBezTo>
                    <a:pt x="1074438" y="1663133"/>
                    <a:pt x="1078364" y="1667821"/>
                    <a:pt x="1081171" y="1672863"/>
                  </a:cubicBezTo>
                  <a:cubicBezTo>
                    <a:pt x="1083978" y="1677906"/>
                    <a:pt x="1084925" y="1683600"/>
                    <a:pt x="1084011" y="1689946"/>
                  </a:cubicBezTo>
                  <a:cubicBezTo>
                    <a:pt x="1083221" y="1695428"/>
                    <a:pt x="1081495" y="1700258"/>
                    <a:pt x="1078830" y="1704439"/>
                  </a:cubicBezTo>
                  <a:cubicBezTo>
                    <a:pt x="1076167" y="1708619"/>
                    <a:pt x="1072706" y="1711948"/>
                    <a:pt x="1068447" y="1714426"/>
                  </a:cubicBezTo>
                  <a:cubicBezTo>
                    <a:pt x="1064189" y="1716906"/>
                    <a:pt x="1059199" y="1718579"/>
                    <a:pt x="1053479" y="1719448"/>
                  </a:cubicBezTo>
                  <a:cubicBezTo>
                    <a:pt x="1047760" y="1720318"/>
                    <a:pt x="1041437" y="1720253"/>
                    <a:pt x="1034514" y="1719255"/>
                  </a:cubicBezTo>
                  <a:cubicBezTo>
                    <a:pt x="1023984" y="1717738"/>
                    <a:pt x="1014888" y="1715213"/>
                    <a:pt x="1007226" y="1711681"/>
                  </a:cubicBezTo>
                  <a:cubicBezTo>
                    <a:pt x="999564" y="1708147"/>
                    <a:pt x="993056" y="1704523"/>
                    <a:pt x="987702" y="1700807"/>
                  </a:cubicBezTo>
                  <a:cubicBezTo>
                    <a:pt x="982348" y="1697091"/>
                    <a:pt x="978003" y="1693778"/>
                    <a:pt x="974668" y="1690869"/>
                  </a:cubicBezTo>
                  <a:cubicBezTo>
                    <a:pt x="971333" y="1687958"/>
                    <a:pt x="968656" y="1686358"/>
                    <a:pt x="966636" y="1686067"/>
                  </a:cubicBezTo>
                  <a:cubicBezTo>
                    <a:pt x="965194" y="1685859"/>
                    <a:pt x="963875" y="1686075"/>
                    <a:pt x="962679" y="1686712"/>
                  </a:cubicBezTo>
                  <a:cubicBezTo>
                    <a:pt x="961483" y="1687350"/>
                    <a:pt x="960425" y="1688559"/>
                    <a:pt x="959505" y="1690340"/>
                  </a:cubicBezTo>
                  <a:cubicBezTo>
                    <a:pt x="958587" y="1692121"/>
                    <a:pt x="957764" y="1694506"/>
                    <a:pt x="957040" y="1697494"/>
                  </a:cubicBezTo>
                  <a:cubicBezTo>
                    <a:pt x="956315" y="1700481"/>
                    <a:pt x="955630" y="1704210"/>
                    <a:pt x="954986" y="1708682"/>
                  </a:cubicBezTo>
                  <a:cubicBezTo>
                    <a:pt x="954030" y="1715317"/>
                    <a:pt x="953694" y="1720458"/>
                    <a:pt x="953979" y="1724107"/>
                  </a:cubicBezTo>
                  <a:cubicBezTo>
                    <a:pt x="954263" y="1727755"/>
                    <a:pt x="955207" y="1730651"/>
                    <a:pt x="956813" y="1732797"/>
                  </a:cubicBezTo>
                  <a:cubicBezTo>
                    <a:pt x="958417" y="1734942"/>
                    <a:pt x="961171" y="1737547"/>
                    <a:pt x="965073" y="1740612"/>
                  </a:cubicBezTo>
                  <a:cubicBezTo>
                    <a:pt x="968975" y="1743677"/>
                    <a:pt x="973937" y="1746785"/>
                    <a:pt x="979962" y="1749935"/>
                  </a:cubicBezTo>
                  <a:cubicBezTo>
                    <a:pt x="985986" y="1753084"/>
                    <a:pt x="993031" y="1756050"/>
                    <a:pt x="1001096" y="1758831"/>
                  </a:cubicBezTo>
                  <a:cubicBezTo>
                    <a:pt x="1009162" y="1761613"/>
                    <a:pt x="1018026" y="1763700"/>
                    <a:pt x="1027690" y="1765092"/>
                  </a:cubicBezTo>
                  <a:cubicBezTo>
                    <a:pt x="1041970" y="1767150"/>
                    <a:pt x="1055654" y="1767207"/>
                    <a:pt x="1068743" y="1765264"/>
                  </a:cubicBezTo>
                  <a:cubicBezTo>
                    <a:pt x="1081832" y="1763323"/>
                    <a:pt x="1093599" y="1759312"/>
                    <a:pt x="1104045" y="1753235"/>
                  </a:cubicBezTo>
                  <a:cubicBezTo>
                    <a:pt x="1114490" y="1747157"/>
                    <a:pt x="1123254" y="1738960"/>
                    <a:pt x="1130335" y="1728643"/>
                  </a:cubicBezTo>
                  <a:cubicBezTo>
                    <a:pt x="1137416" y="1718327"/>
                    <a:pt x="1142016" y="1705812"/>
                    <a:pt x="1144136" y="1691100"/>
                  </a:cubicBezTo>
                  <a:cubicBezTo>
                    <a:pt x="1145756" y="1679849"/>
                    <a:pt x="1145433" y="1669827"/>
                    <a:pt x="1143167" y="1661035"/>
                  </a:cubicBezTo>
                  <a:cubicBezTo>
                    <a:pt x="1140899" y="1652242"/>
                    <a:pt x="1137395" y="1644376"/>
                    <a:pt x="1132653" y="1637436"/>
                  </a:cubicBezTo>
                  <a:cubicBezTo>
                    <a:pt x="1127911" y="1630495"/>
                    <a:pt x="1122250" y="1624305"/>
                    <a:pt x="1115673" y="1618867"/>
                  </a:cubicBezTo>
                  <a:cubicBezTo>
                    <a:pt x="1109095" y="1613429"/>
                    <a:pt x="1102305" y="1608439"/>
                    <a:pt x="1095303" y="1603896"/>
                  </a:cubicBezTo>
                  <a:cubicBezTo>
                    <a:pt x="1088301" y="1599355"/>
                    <a:pt x="1081418" y="1595013"/>
                    <a:pt x="1074652" y="1590873"/>
                  </a:cubicBezTo>
                  <a:cubicBezTo>
                    <a:pt x="1067887" y="1586733"/>
                    <a:pt x="1061911" y="1582485"/>
                    <a:pt x="1056722" y="1578131"/>
                  </a:cubicBezTo>
                  <a:cubicBezTo>
                    <a:pt x="1051534" y="1573776"/>
                    <a:pt x="1047572" y="1569083"/>
                    <a:pt x="1044837" y="1564051"/>
                  </a:cubicBezTo>
                  <a:cubicBezTo>
                    <a:pt x="1042102" y="1559020"/>
                    <a:pt x="1041181" y="1553402"/>
                    <a:pt x="1042075" y="1547200"/>
                  </a:cubicBezTo>
                  <a:cubicBezTo>
                    <a:pt x="1042677" y="1543017"/>
                    <a:pt x="1044006" y="1539159"/>
                    <a:pt x="1046062" y="1535627"/>
                  </a:cubicBezTo>
                  <a:cubicBezTo>
                    <a:pt x="1048116" y="1532095"/>
                    <a:pt x="1050886" y="1529219"/>
                    <a:pt x="1054371" y="1526997"/>
                  </a:cubicBezTo>
                  <a:cubicBezTo>
                    <a:pt x="1057857" y="1524775"/>
                    <a:pt x="1062017" y="1523240"/>
                    <a:pt x="1066850" y="1522390"/>
                  </a:cubicBezTo>
                  <a:cubicBezTo>
                    <a:pt x="1071684" y="1521541"/>
                    <a:pt x="1077202" y="1521563"/>
                    <a:pt x="1083404" y="1522456"/>
                  </a:cubicBezTo>
                  <a:cubicBezTo>
                    <a:pt x="1091337" y="1523599"/>
                    <a:pt x="1098482" y="1525622"/>
                    <a:pt x="1104836" y="1528525"/>
                  </a:cubicBezTo>
                  <a:cubicBezTo>
                    <a:pt x="1111191" y="1531428"/>
                    <a:pt x="1116721" y="1534434"/>
                    <a:pt x="1121426" y="1537540"/>
                  </a:cubicBezTo>
                  <a:cubicBezTo>
                    <a:pt x="1126132" y="1540648"/>
                    <a:pt x="1130070" y="1543460"/>
                    <a:pt x="1133240" y="1545978"/>
                  </a:cubicBezTo>
                  <a:cubicBezTo>
                    <a:pt x="1136411" y="1548497"/>
                    <a:pt x="1138790" y="1549870"/>
                    <a:pt x="1140377" y="1550099"/>
                  </a:cubicBezTo>
                  <a:cubicBezTo>
                    <a:pt x="1141963" y="1550327"/>
                    <a:pt x="1143288" y="1550077"/>
                    <a:pt x="1144350" y="1549346"/>
                  </a:cubicBezTo>
                  <a:cubicBezTo>
                    <a:pt x="1145412" y="1548616"/>
                    <a:pt x="1146331" y="1547349"/>
                    <a:pt x="1147106" y="1545547"/>
                  </a:cubicBezTo>
                  <a:cubicBezTo>
                    <a:pt x="1147880" y="1543745"/>
                    <a:pt x="1148584" y="1541416"/>
                    <a:pt x="1149216" y="1538562"/>
                  </a:cubicBezTo>
                  <a:cubicBezTo>
                    <a:pt x="1149847" y="1535709"/>
                    <a:pt x="1150465" y="1532191"/>
                    <a:pt x="1151068" y="1528008"/>
                  </a:cubicBezTo>
                  <a:cubicBezTo>
                    <a:pt x="1151608" y="1524258"/>
                    <a:pt x="1151988" y="1521110"/>
                    <a:pt x="1152207" y="1518565"/>
                  </a:cubicBezTo>
                  <a:cubicBezTo>
                    <a:pt x="1152426" y="1516021"/>
                    <a:pt x="1152475" y="1513892"/>
                    <a:pt x="1152354" y="1512182"/>
                  </a:cubicBezTo>
                  <a:cubicBezTo>
                    <a:pt x="1152232" y="1510471"/>
                    <a:pt x="1151992" y="1509075"/>
                    <a:pt x="1151633" y="1507993"/>
                  </a:cubicBezTo>
                  <a:cubicBezTo>
                    <a:pt x="1151273" y="1506909"/>
                    <a:pt x="1150476" y="1505544"/>
                    <a:pt x="1149242" y="1503893"/>
                  </a:cubicBezTo>
                  <a:cubicBezTo>
                    <a:pt x="1148007" y="1502243"/>
                    <a:pt x="1145310" y="1500014"/>
                    <a:pt x="1141150" y="1497206"/>
                  </a:cubicBezTo>
                  <a:cubicBezTo>
                    <a:pt x="1136991" y="1494399"/>
                    <a:pt x="1132150" y="1491713"/>
                    <a:pt x="1126630" y="1489152"/>
                  </a:cubicBezTo>
                  <a:cubicBezTo>
                    <a:pt x="1121110" y="1486589"/>
                    <a:pt x="1115105" y="1484326"/>
                    <a:pt x="1108615" y="1482361"/>
                  </a:cubicBezTo>
                  <a:cubicBezTo>
                    <a:pt x="1102126" y="1480394"/>
                    <a:pt x="1095564" y="1478934"/>
                    <a:pt x="1088929" y="1477978"/>
                  </a:cubicBezTo>
                  <a:close/>
                  <a:moveTo>
                    <a:pt x="1066673" y="9659"/>
                  </a:moveTo>
                  <a:cubicBezTo>
                    <a:pt x="1226129" y="32631"/>
                    <a:pt x="1370332" y="94640"/>
                    <a:pt x="1490999" y="184616"/>
                  </a:cubicBezTo>
                  <a:lnTo>
                    <a:pt x="1536421" y="222028"/>
                  </a:lnTo>
                  <a:lnTo>
                    <a:pt x="1524353" y="222070"/>
                  </a:lnTo>
                  <a:cubicBezTo>
                    <a:pt x="1501618" y="223497"/>
                    <a:pt x="1488431" y="236834"/>
                    <a:pt x="1484794" y="262082"/>
                  </a:cubicBezTo>
                  <a:lnTo>
                    <a:pt x="1354562" y="1166071"/>
                  </a:lnTo>
                  <a:cubicBezTo>
                    <a:pt x="1315273" y="1178843"/>
                    <a:pt x="1273230" y="1189217"/>
                    <a:pt x="1228434" y="1197193"/>
                  </a:cubicBezTo>
                  <a:cubicBezTo>
                    <a:pt x="1183638" y="1205169"/>
                    <a:pt x="1139051" y="1205960"/>
                    <a:pt x="1094673" y="1199567"/>
                  </a:cubicBezTo>
                  <a:cubicBezTo>
                    <a:pt x="1060191" y="1194599"/>
                    <a:pt x="1029518" y="1186168"/>
                    <a:pt x="1002656" y="1174277"/>
                  </a:cubicBezTo>
                  <a:cubicBezTo>
                    <a:pt x="975792" y="1162383"/>
                    <a:pt x="953238" y="1145818"/>
                    <a:pt x="934993" y="1124580"/>
                  </a:cubicBezTo>
                  <a:cubicBezTo>
                    <a:pt x="916747" y="1103342"/>
                    <a:pt x="903904" y="1076683"/>
                    <a:pt x="896463" y="1044605"/>
                  </a:cubicBezTo>
                  <a:cubicBezTo>
                    <a:pt x="889022" y="1012527"/>
                    <a:pt x="889942" y="967199"/>
                    <a:pt x="899226" y="908620"/>
                  </a:cubicBezTo>
                  <a:lnTo>
                    <a:pt x="1004899" y="175103"/>
                  </a:lnTo>
                  <a:cubicBezTo>
                    <a:pt x="1009735" y="141541"/>
                    <a:pt x="995064" y="122299"/>
                    <a:pt x="960889" y="117375"/>
                  </a:cubicBezTo>
                  <a:cubicBezTo>
                    <a:pt x="957682" y="116913"/>
                    <a:pt x="947174" y="116116"/>
                    <a:pt x="929363" y="114983"/>
                  </a:cubicBezTo>
                  <a:cubicBezTo>
                    <a:pt x="911552" y="113851"/>
                    <a:pt x="889999" y="112810"/>
                    <a:pt x="864702" y="111861"/>
                  </a:cubicBezTo>
                  <a:cubicBezTo>
                    <a:pt x="839406" y="110912"/>
                    <a:pt x="812233" y="110498"/>
                    <a:pt x="783185" y="110619"/>
                  </a:cubicBezTo>
                  <a:cubicBezTo>
                    <a:pt x="754138" y="110740"/>
                    <a:pt x="714557" y="111762"/>
                    <a:pt x="664446" y="113686"/>
                  </a:cubicBezTo>
                  <a:lnTo>
                    <a:pt x="659636" y="203087"/>
                  </a:lnTo>
                  <a:cubicBezTo>
                    <a:pt x="688368" y="205266"/>
                    <a:pt x="708371" y="207168"/>
                    <a:pt x="719648" y="208792"/>
                  </a:cubicBezTo>
                  <a:cubicBezTo>
                    <a:pt x="728932" y="210130"/>
                    <a:pt x="736886" y="212251"/>
                    <a:pt x="743510" y="215155"/>
                  </a:cubicBezTo>
                  <a:cubicBezTo>
                    <a:pt x="750134" y="218058"/>
                    <a:pt x="755309" y="221887"/>
                    <a:pt x="759034" y="226641"/>
                  </a:cubicBezTo>
                  <a:cubicBezTo>
                    <a:pt x="762759" y="231395"/>
                    <a:pt x="765384" y="238471"/>
                    <a:pt x="766907" y="247870"/>
                  </a:cubicBezTo>
                  <a:cubicBezTo>
                    <a:pt x="768431" y="257270"/>
                    <a:pt x="768100" y="269553"/>
                    <a:pt x="765915" y="284720"/>
                  </a:cubicBezTo>
                  <a:lnTo>
                    <a:pt x="665382" y="982556"/>
                  </a:lnTo>
                  <a:cubicBezTo>
                    <a:pt x="657747" y="1035555"/>
                    <a:pt x="659832" y="1083013"/>
                    <a:pt x="671636" y="1124931"/>
                  </a:cubicBezTo>
                  <a:cubicBezTo>
                    <a:pt x="683441" y="1166848"/>
                    <a:pt x="702562" y="1202780"/>
                    <a:pt x="728998" y="1232725"/>
                  </a:cubicBezTo>
                  <a:cubicBezTo>
                    <a:pt x="755434" y="1262671"/>
                    <a:pt x="787640" y="1286563"/>
                    <a:pt x="825616" y="1304398"/>
                  </a:cubicBezTo>
                  <a:cubicBezTo>
                    <a:pt x="863592" y="1322234"/>
                    <a:pt x="905010" y="1334383"/>
                    <a:pt x="949868" y="1340846"/>
                  </a:cubicBezTo>
                  <a:cubicBezTo>
                    <a:pt x="1020271" y="1350988"/>
                    <a:pt x="1091074" y="1349598"/>
                    <a:pt x="1162277" y="1336674"/>
                  </a:cubicBezTo>
                  <a:cubicBezTo>
                    <a:pt x="1233480" y="1323750"/>
                    <a:pt x="1293069" y="1304204"/>
                    <a:pt x="1341043" y="1278034"/>
                  </a:cubicBezTo>
                  <a:lnTo>
                    <a:pt x="1336236" y="1341256"/>
                  </a:lnTo>
                  <a:cubicBezTo>
                    <a:pt x="1333355" y="1369000"/>
                    <a:pt x="1345560" y="1384840"/>
                    <a:pt x="1372850" y="1388771"/>
                  </a:cubicBezTo>
                  <a:cubicBezTo>
                    <a:pt x="1378274" y="1389552"/>
                    <a:pt x="1386109" y="1390506"/>
                    <a:pt x="1396357" y="1391633"/>
                  </a:cubicBezTo>
                  <a:cubicBezTo>
                    <a:pt x="1406605" y="1392760"/>
                    <a:pt x="1418040" y="1393717"/>
                    <a:pt x="1430662" y="1394503"/>
                  </a:cubicBezTo>
                  <a:cubicBezTo>
                    <a:pt x="1443284" y="1395289"/>
                    <a:pt x="1456268" y="1395783"/>
                    <a:pt x="1469614" y="1395987"/>
                  </a:cubicBezTo>
                  <a:cubicBezTo>
                    <a:pt x="1482962" y="1396189"/>
                    <a:pt x="1494281" y="1396135"/>
                    <a:pt x="1503573" y="1395827"/>
                  </a:cubicBezTo>
                  <a:cubicBezTo>
                    <a:pt x="1531051" y="1395199"/>
                    <a:pt x="1546702" y="1381622"/>
                    <a:pt x="1550523" y="1355097"/>
                  </a:cubicBezTo>
                  <a:lnTo>
                    <a:pt x="1689739" y="388754"/>
                  </a:lnTo>
                  <a:lnTo>
                    <a:pt x="1774112" y="527374"/>
                  </a:lnTo>
                  <a:cubicBezTo>
                    <a:pt x="1852488" y="689183"/>
                    <a:pt x="1885048" y="875325"/>
                    <a:pt x="1857482" y="1066673"/>
                  </a:cubicBezTo>
                  <a:cubicBezTo>
                    <a:pt x="1820727" y="1321804"/>
                    <a:pt x="1684039" y="1537885"/>
                    <a:pt x="1492757" y="1680993"/>
                  </a:cubicBezTo>
                  <a:lnTo>
                    <a:pt x="1343605" y="1771776"/>
                  </a:lnTo>
                  <a:lnTo>
                    <a:pt x="1342991" y="1765021"/>
                  </a:lnTo>
                  <a:cubicBezTo>
                    <a:pt x="1342520" y="1763186"/>
                    <a:pt x="1341800" y="1761794"/>
                    <a:pt x="1340832" y="1760846"/>
                  </a:cubicBezTo>
                  <a:cubicBezTo>
                    <a:pt x="1339865" y="1759896"/>
                    <a:pt x="1338731" y="1759328"/>
                    <a:pt x="1337434" y="1759141"/>
                  </a:cubicBezTo>
                  <a:lnTo>
                    <a:pt x="1236611" y="1744616"/>
                  </a:lnTo>
                  <a:lnTo>
                    <a:pt x="1247987" y="1665646"/>
                  </a:lnTo>
                  <a:lnTo>
                    <a:pt x="1332584" y="1677833"/>
                  </a:lnTo>
                  <a:cubicBezTo>
                    <a:pt x="1333882" y="1678020"/>
                    <a:pt x="1335123" y="1677830"/>
                    <a:pt x="1336309" y="1677266"/>
                  </a:cubicBezTo>
                  <a:cubicBezTo>
                    <a:pt x="1337495" y="1676700"/>
                    <a:pt x="1338568" y="1675640"/>
                    <a:pt x="1339528" y="1674085"/>
                  </a:cubicBezTo>
                  <a:cubicBezTo>
                    <a:pt x="1340488" y="1672530"/>
                    <a:pt x="1341346" y="1670409"/>
                    <a:pt x="1342101" y="1667720"/>
                  </a:cubicBezTo>
                  <a:cubicBezTo>
                    <a:pt x="1342857" y="1665031"/>
                    <a:pt x="1343536" y="1661596"/>
                    <a:pt x="1344139" y="1657412"/>
                  </a:cubicBezTo>
                  <a:cubicBezTo>
                    <a:pt x="1344721" y="1653374"/>
                    <a:pt x="1345034" y="1649922"/>
                    <a:pt x="1345078" y="1647057"/>
                  </a:cubicBezTo>
                  <a:cubicBezTo>
                    <a:pt x="1345123" y="1644193"/>
                    <a:pt x="1344904" y="1641880"/>
                    <a:pt x="1344422" y="1640117"/>
                  </a:cubicBezTo>
                  <a:cubicBezTo>
                    <a:pt x="1343939" y="1638354"/>
                    <a:pt x="1343214" y="1636999"/>
                    <a:pt x="1342247" y="1636049"/>
                  </a:cubicBezTo>
                  <a:cubicBezTo>
                    <a:pt x="1341279" y="1635099"/>
                    <a:pt x="1340147" y="1634532"/>
                    <a:pt x="1338849" y="1634345"/>
                  </a:cubicBezTo>
                  <a:lnTo>
                    <a:pt x="1254252" y="1622158"/>
                  </a:lnTo>
                  <a:lnTo>
                    <a:pt x="1264102" y="1553789"/>
                  </a:lnTo>
                  <a:lnTo>
                    <a:pt x="1364060" y="1568189"/>
                  </a:lnTo>
                  <a:cubicBezTo>
                    <a:pt x="1365358" y="1568376"/>
                    <a:pt x="1366569" y="1568145"/>
                    <a:pt x="1367693" y="1567498"/>
                  </a:cubicBezTo>
                  <a:cubicBezTo>
                    <a:pt x="1368817" y="1566850"/>
                    <a:pt x="1369864" y="1565712"/>
                    <a:pt x="1370834" y="1564085"/>
                  </a:cubicBezTo>
                  <a:cubicBezTo>
                    <a:pt x="1371805" y="1562459"/>
                    <a:pt x="1372673" y="1560264"/>
                    <a:pt x="1373439" y="1557504"/>
                  </a:cubicBezTo>
                  <a:cubicBezTo>
                    <a:pt x="1374205" y="1554743"/>
                    <a:pt x="1374878" y="1551343"/>
                    <a:pt x="1375460" y="1547305"/>
                  </a:cubicBezTo>
                  <a:cubicBezTo>
                    <a:pt x="1376084" y="1542978"/>
                    <a:pt x="1376418" y="1539382"/>
                    <a:pt x="1376463" y="1536517"/>
                  </a:cubicBezTo>
                  <a:cubicBezTo>
                    <a:pt x="1376507" y="1533653"/>
                    <a:pt x="1376299" y="1531267"/>
                    <a:pt x="1375837" y="1529360"/>
                  </a:cubicBezTo>
                  <a:cubicBezTo>
                    <a:pt x="1375376" y="1527453"/>
                    <a:pt x="1374692" y="1526067"/>
                    <a:pt x="1373786" y="1525200"/>
                  </a:cubicBezTo>
                  <a:cubicBezTo>
                    <a:pt x="1372881" y="1524333"/>
                    <a:pt x="1371778" y="1523806"/>
                    <a:pt x="1370481" y="1523619"/>
                  </a:cubicBezTo>
                  <a:lnTo>
                    <a:pt x="1230714" y="1503484"/>
                  </a:lnTo>
                  <a:cubicBezTo>
                    <a:pt x="1225954" y="1502798"/>
                    <a:pt x="1221749" y="1503628"/>
                    <a:pt x="1218098" y="1505973"/>
                  </a:cubicBezTo>
                  <a:cubicBezTo>
                    <a:pt x="1214447" y="1508318"/>
                    <a:pt x="1212165" y="1512664"/>
                    <a:pt x="1211251" y="1519010"/>
                  </a:cubicBezTo>
                  <a:lnTo>
                    <a:pt x="1176092" y="1763062"/>
                  </a:lnTo>
                  <a:cubicBezTo>
                    <a:pt x="1175178" y="1769408"/>
                    <a:pt x="1176140" y="1774222"/>
                    <a:pt x="1178980" y="1777502"/>
                  </a:cubicBezTo>
                  <a:cubicBezTo>
                    <a:pt x="1181821" y="1780782"/>
                    <a:pt x="1185621" y="1782765"/>
                    <a:pt x="1190381" y="1783450"/>
                  </a:cubicBezTo>
                  <a:lnTo>
                    <a:pt x="1285648" y="1797175"/>
                  </a:lnTo>
                  <a:lnTo>
                    <a:pt x="1256924" y="1809416"/>
                  </a:lnTo>
                  <a:cubicBezTo>
                    <a:pt x="1115766" y="1861672"/>
                    <a:pt x="959925" y="1880455"/>
                    <a:pt x="800468" y="1857483"/>
                  </a:cubicBezTo>
                  <a:cubicBezTo>
                    <a:pt x="641011" y="1834511"/>
                    <a:pt x="496808" y="1772503"/>
                    <a:pt x="376142" y="1682527"/>
                  </a:cubicBezTo>
                  <a:lnTo>
                    <a:pt x="349194" y="1660331"/>
                  </a:lnTo>
                  <a:lnTo>
                    <a:pt x="352788" y="1658809"/>
                  </a:lnTo>
                  <a:cubicBezTo>
                    <a:pt x="353892" y="1657790"/>
                    <a:pt x="354547" y="1656559"/>
                    <a:pt x="354755" y="1655117"/>
                  </a:cubicBezTo>
                  <a:lnTo>
                    <a:pt x="367628" y="1565761"/>
                  </a:lnTo>
                  <a:lnTo>
                    <a:pt x="390995" y="1569128"/>
                  </a:lnTo>
                  <a:cubicBezTo>
                    <a:pt x="409457" y="1571787"/>
                    <a:pt x="425815" y="1571935"/>
                    <a:pt x="440070" y="1569572"/>
                  </a:cubicBezTo>
                  <a:cubicBezTo>
                    <a:pt x="454324" y="1567208"/>
                    <a:pt x="466736" y="1562555"/>
                    <a:pt x="477306" y="1555612"/>
                  </a:cubicBezTo>
                  <a:cubicBezTo>
                    <a:pt x="487876" y="1548669"/>
                    <a:pt x="496486" y="1539493"/>
                    <a:pt x="503135" y="1528083"/>
                  </a:cubicBezTo>
                  <a:cubicBezTo>
                    <a:pt x="509785" y="1516673"/>
                    <a:pt x="514243" y="1503108"/>
                    <a:pt x="516508" y="1487385"/>
                  </a:cubicBezTo>
                  <a:cubicBezTo>
                    <a:pt x="518150" y="1475991"/>
                    <a:pt x="518044" y="1465486"/>
                    <a:pt x="516190" y="1455869"/>
                  </a:cubicBezTo>
                  <a:cubicBezTo>
                    <a:pt x="514336" y="1446252"/>
                    <a:pt x="510873" y="1437583"/>
                    <a:pt x="505803" y="1429859"/>
                  </a:cubicBezTo>
                  <a:cubicBezTo>
                    <a:pt x="500731" y="1422135"/>
                    <a:pt x="494226" y="1415419"/>
                    <a:pt x="486289" y="1409711"/>
                  </a:cubicBezTo>
                  <a:cubicBezTo>
                    <a:pt x="478351" y="1404002"/>
                    <a:pt x="470318" y="1399717"/>
                    <a:pt x="462191" y="1396853"/>
                  </a:cubicBezTo>
                  <a:cubicBezTo>
                    <a:pt x="454065" y="1393989"/>
                    <a:pt x="447045" y="1391873"/>
                    <a:pt x="441131" y="1390506"/>
                  </a:cubicBezTo>
                  <a:cubicBezTo>
                    <a:pt x="435219" y="1389139"/>
                    <a:pt x="428944" y="1387978"/>
                    <a:pt x="422310" y="1387022"/>
                  </a:cubicBezTo>
                  <a:lnTo>
                    <a:pt x="356320" y="1377515"/>
                  </a:lnTo>
                  <a:cubicBezTo>
                    <a:pt x="350550" y="1376684"/>
                    <a:pt x="345654" y="1377708"/>
                    <a:pt x="341632" y="1380589"/>
                  </a:cubicBezTo>
                  <a:cubicBezTo>
                    <a:pt x="337611" y="1383469"/>
                    <a:pt x="335111" y="1388299"/>
                    <a:pt x="334135" y="1395079"/>
                  </a:cubicBezTo>
                  <a:lnTo>
                    <a:pt x="301746" y="1619900"/>
                  </a:lnTo>
                  <a:lnTo>
                    <a:pt x="186149" y="1492758"/>
                  </a:lnTo>
                  <a:cubicBezTo>
                    <a:pt x="43040" y="1301476"/>
                    <a:pt x="-27097" y="1055600"/>
                    <a:pt x="9659" y="800469"/>
                  </a:cubicBezTo>
                  <a:cubicBezTo>
                    <a:pt x="83169" y="290206"/>
                    <a:pt x="556410" y="-63851"/>
                    <a:pt x="1066673" y="9659"/>
                  </a:cubicBezTo>
                  <a:close/>
                </a:path>
              </a:pathLst>
            </a:custGeom>
          </p:spPr>
        </p:pic>
      </p:grpSp>
      <p:sp>
        <p:nvSpPr>
          <p:cNvPr id="29" name="Subtitle 2"/>
          <p:cNvSpPr txBox="1">
            <a:spLocks/>
          </p:cNvSpPr>
          <p:nvPr userDrawn="1"/>
        </p:nvSpPr>
        <p:spPr bwMode="auto">
          <a:xfrm>
            <a:off x="1558538" y="5764619"/>
            <a:ext cx="6026924" cy="48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b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100" u="none" kern="0" baseline="0" dirty="0">
                <a:solidFill>
                  <a:srgbClr val="0070C0"/>
                </a:solidFill>
                <a:latin typeface="+mj-lt"/>
              </a:rPr>
              <a:t>www.peese.org</a:t>
            </a:r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28890" y="3200400"/>
            <a:ext cx="768622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Isosceles Triangle 33"/>
          <p:cNvSpPr/>
          <p:nvPr userDrawn="1"/>
        </p:nvSpPr>
        <p:spPr>
          <a:xfrm rot="5400000">
            <a:off x="467646" y="-473134"/>
            <a:ext cx="959554" cy="1894845"/>
          </a:xfrm>
          <a:custGeom>
            <a:avLst/>
            <a:gdLst>
              <a:gd name="connsiteX0" fmla="*/ 0 w 615088"/>
              <a:gd name="connsiteY0" fmla="*/ 384094 h 384094"/>
              <a:gd name="connsiteX1" fmla="*/ 307544 w 615088"/>
              <a:gd name="connsiteY1" fmla="*/ 0 h 384094"/>
              <a:gd name="connsiteX2" fmla="*/ 615088 w 615088"/>
              <a:gd name="connsiteY2" fmla="*/ 384094 h 384094"/>
              <a:gd name="connsiteX3" fmla="*/ 0 w 615088"/>
              <a:gd name="connsiteY3" fmla="*/ 384094 h 384094"/>
              <a:gd name="connsiteX0" fmla="*/ 0 w 975454"/>
              <a:gd name="connsiteY0" fmla="*/ 1886891 h 1886891"/>
              <a:gd name="connsiteX1" fmla="*/ 975454 w 975454"/>
              <a:gd name="connsiteY1" fmla="*/ 0 h 1886891"/>
              <a:gd name="connsiteX2" fmla="*/ 615088 w 975454"/>
              <a:gd name="connsiteY2" fmla="*/ 1886891 h 1886891"/>
              <a:gd name="connsiteX3" fmla="*/ 0 w 975454"/>
              <a:gd name="connsiteY3" fmla="*/ 1886891 h 1886891"/>
              <a:gd name="connsiteX0" fmla="*/ 0 w 959554"/>
              <a:gd name="connsiteY0" fmla="*/ 1894845 h 1894845"/>
              <a:gd name="connsiteX1" fmla="*/ 959554 w 959554"/>
              <a:gd name="connsiteY1" fmla="*/ 0 h 1894845"/>
              <a:gd name="connsiteX2" fmla="*/ 615088 w 959554"/>
              <a:gd name="connsiteY2" fmla="*/ 1894845 h 1894845"/>
              <a:gd name="connsiteX3" fmla="*/ 0 w 959554"/>
              <a:gd name="connsiteY3" fmla="*/ 1894845 h 189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554" h="1894845">
                <a:moveTo>
                  <a:pt x="0" y="1894845"/>
                </a:moveTo>
                <a:lnTo>
                  <a:pt x="959554" y="0"/>
                </a:lnTo>
                <a:lnTo>
                  <a:pt x="615088" y="1894845"/>
                </a:lnTo>
                <a:lnTo>
                  <a:pt x="0" y="1894845"/>
                </a:lnTo>
                <a:close/>
              </a:path>
            </a:pathLst>
          </a:custGeom>
          <a:solidFill>
            <a:srgbClr val="3BAB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85800" y="6602104"/>
            <a:ext cx="7772400" cy="255896"/>
          </a:xfrm>
          <a:prstGeom prst="rect">
            <a:avLst/>
          </a:prstGeom>
          <a:ln/>
        </p:spPr>
        <p:txBody>
          <a:bodyPr/>
          <a:lstStyle>
            <a:lvl1pPr algn="ctr">
              <a:defRPr sz="1050" b="1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Optimization Basics  © Fengqi You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 flipH="1" flipV="1">
            <a:off x="-13649" y="5638798"/>
            <a:ext cx="2448073" cy="1245328"/>
            <a:chOff x="5709007" y="-24699"/>
            <a:chExt cx="3446515" cy="1753233"/>
          </a:xfrm>
        </p:grpSpPr>
        <p:sp>
          <p:nvSpPr>
            <p:cNvPr id="6" name="Isosceles Triangle 5"/>
            <p:cNvSpPr/>
            <p:nvPr userDrawn="1"/>
          </p:nvSpPr>
          <p:spPr>
            <a:xfrm rot="16200000">
              <a:off x="7093476" y="-321951"/>
              <a:ext cx="1738810" cy="2362160"/>
            </a:xfrm>
            <a:prstGeom prst="triangle">
              <a:avLst>
                <a:gd name="adj" fmla="val 100000"/>
              </a:avLst>
            </a:prstGeom>
            <a:solidFill>
              <a:srgbClr val="3BA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/>
            <p:cNvSpPr/>
            <p:nvPr userDrawn="1"/>
          </p:nvSpPr>
          <p:spPr>
            <a:xfrm flipH="1" flipV="1">
              <a:off x="5709007" y="-10277"/>
              <a:ext cx="3434993" cy="859536"/>
            </a:xfrm>
            <a:prstGeom prst="rtTriangle">
              <a:avLst/>
            </a:prstGeom>
            <a:solidFill>
              <a:srgbClr val="0078D2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 flipV="1">
              <a:off x="7352532" y="-12671"/>
              <a:ext cx="1791427" cy="414002"/>
            </a:xfrm>
            <a:custGeom>
              <a:avLst/>
              <a:gdLst>
                <a:gd name="connsiteX0" fmla="*/ 0 w 1219160"/>
                <a:gd name="connsiteY0" fmla="*/ 381000 h 381000"/>
                <a:gd name="connsiteX1" fmla="*/ 609580 w 1219160"/>
                <a:gd name="connsiteY1" fmla="*/ 0 h 381000"/>
                <a:gd name="connsiteX2" fmla="*/ 1219160 w 1219160"/>
                <a:gd name="connsiteY2" fmla="*/ 381000 h 381000"/>
                <a:gd name="connsiteX3" fmla="*/ 0 w 1219160"/>
                <a:gd name="connsiteY3" fmla="*/ 381000 h 381000"/>
                <a:gd name="connsiteX0" fmla="*/ 191805 w 1410965"/>
                <a:gd name="connsiteY0" fmla="*/ 514564 h 514564"/>
                <a:gd name="connsiteX1" fmla="*/ 0 w 1410965"/>
                <a:gd name="connsiteY1" fmla="*/ 0 h 514564"/>
                <a:gd name="connsiteX2" fmla="*/ 1410965 w 1410965"/>
                <a:gd name="connsiteY2" fmla="*/ 514564 h 514564"/>
                <a:gd name="connsiteX3" fmla="*/ 191805 w 1410965"/>
                <a:gd name="connsiteY3" fmla="*/ 514564 h 514564"/>
                <a:gd name="connsiteX0" fmla="*/ 0 w 1491876"/>
                <a:gd name="connsiteY0" fmla="*/ 530606 h 530606"/>
                <a:gd name="connsiteX1" fmla="*/ 80911 w 1491876"/>
                <a:gd name="connsiteY1" fmla="*/ 0 h 530606"/>
                <a:gd name="connsiteX2" fmla="*/ 1491876 w 1491876"/>
                <a:gd name="connsiteY2" fmla="*/ 514564 h 530606"/>
                <a:gd name="connsiteX3" fmla="*/ 0 w 1491876"/>
                <a:gd name="connsiteY3" fmla="*/ 530606 h 530606"/>
                <a:gd name="connsiteX0" fmla="*/ 304100 w 1795976"/>
                <a:gd name="connsiteY0" fmla="*/ 450396 h 450396"/>
                <a:gd name="connsiteX1" fmla="*/ 0 w 1795976"/>
                <a:gd name="connsiteY1" fmla="*/ 0 h 450396"/>
                <a:gd name="connsiteX2" fmla="*/ 1795976 w 1795976"/>
                <a:gd name="connsiteY2" fmla="*/ 434354 h 450396"/>
                <a:gd name="connsiteX3" fmla="*/ 304100 w 1795976"/>
                <a:gd name="connsiteY3" fmla="*/ 450396 h 450396"/>
                <a:gd name="connsiteX0" fmla="*/ 299551 w 1791427"/>
                <a:gd name="connsiteY0" fmla="*/ 423101 h 423101"/>
                <a:gd name="connsiteX1" fmla="*/ 0 w 1791427"/>
                <a:gd name="connsiteY1" fmla="*/ 0 h 423101"/>
                <a:gd name="connsiteX2" fmla="*/ 1791427 w 1791427"/>
                <a:gd name="connsiteY2" fmla="*/ 407059 h 423101"/>
                <a:gd name="connsiteX3" fmla="*/ 299551 w 1791427"/>
                <a:gd name="connsiteY3" fmla="*/ 423101 h 423101"/>
                <a:gd name="connsiteX0" fmla="*/ 299551 w 1791427"/>
                <a:gd name="connsiteY0" fmla="*/ 427650 h 427650"/>
                <a:gd name="connsiteX1" fmla="*/ 0 w 1791427"/>
                <a:gd name="connsiteY1" fmla="*/ 0 h 427650"/>
                <a:gd name="connsiteX2" fmla="*/ 1791427 w 1791427"/>
                <a:gd name="connsiteY2" fmla="*/ 411608 h 427650"/>
                <a:gd name="connsiteX3" fmla="*/ 299551 w 1791427"/>
                <a:gd name="connsiteY3" fmla="*/ 427650 h 427650"/>
                <a:gd name="connsiteX0" fmla="*/ 295002 w 1791427"/>
                <a:gd name="connsiteY0" fmla="*/ 414002 h 414002"/>
                <a:gd name="connsiteX1" fmla="*/ 0 w 1791427"/>
                <a:gd name="connsiteY1" fmla="*/ 0 h 414002"/>
                <a:gd name="connsiteX2" fmla="*/ 1791427 w 1791427"/>
                <a:gd name="connsiteY2" fmla="*/ 411608 h 414002"/>
                <a:gd name="connsiteX3" fmla="*/ 295002 w 1791427"/>
                <a:gd name="connsiteY3" fmla="*/ 414002 h 41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1427" h="414002">
                  <a:moveTo>
                    <a:pt x="295002" y="414002"/>
                  </a:moveTo>
                  <a:lnTo>
                    <a:pt x="0" y="0"/>
                  </a:lnTo>
                  <a:lnTo>
                    <a:pt x="1791427" y="411608"/>
                  </a:lnTo>
                  <a:lnTo>
                    <a:pt x="295002" y="414002"/>
                  </a:lnTo>
                  <a:close/>
                </a:path>
              </a:pathLst>
            </a:custGeom>
            <a:solidFill>
              <a:srgbClr val="0070C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/>
            <p:cNvSpPr/>
            <p:nvPr userDrawn="1"/>
          </p:nvSpPr>
          <p:spPr>
            <a:xfrm flipV="1">
              <a:off x="8438476" y="-24699"/>
              <a:ext cx="717046" cy="1243898"/>
            </a:xfrm>
            <a:custGeom>
              <a:avLst/>
              <a:gdLst>
                <a:gd name="connsiteX0" fmla="*/ 0 w 694353"/>
                <a:gd name="connsiteY0" fmla="*/ 1024128 h 1024128"/>
                <a:gd name="connsiteX1" fmla="*/ 347177 w 694353"/>
                <a:gd name="connsiteY1" fmla="*/ 0 h 1024128"/>
                <a:gd name="connsiteX2" fmla="*/ 694353 w 694353"/>
                <a:gd name="connsiteY2" fmla="*/ 1024128 h 1024128"/>
                <a:gd name="connsiteX3" fmla="*/ 0 w 694353"/>
                <a:gd name="connsiteY3" fmla="*/ 1024128 h 1024128"/>
                <a:gd name="connsiteX0" fmla="*/ 22693 w 717046"/>
                <a:gd name="connsiteY0" fmla="*/ 1116596 h 1116596"/>
                <a:gd name="connsiteX1" fmla="*/ 0 w 717046"/>
                <a:gd name="connsiteY1" fmla="*/ 0 h 1116596"/>
                <a:gd name="connsiteX2" fmla="*/ 717046 w 717046"/>
                <a:gd name="connsiteY2" fmla="*/ 1116596 h 1116596"/>
                <a:gd name="connsiteX3" fmla="*/ 22693 w 717046"/>
                <a:gd name="connsiteY3" fmla="*/ 1116596 h 111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046" h="1116596">
                  <a:moveTo>
                    <a:pt x="22693" y="1116596"/>
                  </a:moveTo>
                  <a:lnTo>
                    <a:pt x="0" y="0"/>
                  </a:lnTo>
                  <a:lnTo>
                    <a:pt x="717046" y="1116596"/>
                  </a:lnTo>
                  <a:lnTo>
                    <a:pt x="22693" y="1116596"/>
                  </a:lnTo>
                  <a:close/>
                </a:path>
              </a:pathLst>
            </a:custGeom>
            <a:solidFill>
              <a:srgbClr val="53B5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/>
          <p:cNvGrpSpPr/>
          <p:nvPr userDrawn="1"/>
        </p:nvGrpSpPr>
        <p:grpSpPr>
          <a:xfrm>
            <a:off x="3124200" y="-5488"/>
            <a:ext cx="6019800" cy="1221595"/>
            <a:chOff x="-2" y="-5488"/>
            <a:chExt cx="9144002" cy="1221595"/>
          </a:xfrm>
        </p:grpSpPr>
        <p:sp>
          <p:nvSpPr>
            <p:cNvPr id="52" name="Isosceles Triangle 51"/>
            <p:cNvSpPr/>
            <p:nvPr userDrawn="1"/>
          </p:nvSpPr>
          <p:spPr>
            <a:xfrm rot="16200000" flipH="1">
              <a:off x="3962398" y="-3965493"/>
              <a:ext cx="1219200" cy="9143999"/>
            </a:xfrm>
            <a:prstGeom prst="triangle">
              <a:avLst>
                <a:gd name="adj" fmla="val 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17"/>
            <p:cNvSpPr/>
            <p:nvPr userDrawn="1"/>
          </p:nvSpPr>
          <p:spPr>
            <a:xfrm flipH="1" flipV="1">
              <a:off x="4715838" y="-185"/>
              <a:ext cx="4428162" cy="948105"/>
            </a:xfrm>
            <a:custGeom>
              <a:avLst/>
              <a:gdLst>
                <a:gd name="connsiteX0" fmla="*/ 0 w 3352801"/>
                <a:gd name="connsiteY0" fmla="*/ 755833 h 755833"/>
                <a:gd name="connsiteX1" fmla="*/ 2148240 w 3352801"/>
                <a:gd name="connsiteY1" fmla="*/ 0 h 755833"/>
                <a:gd name="connsiteX2" fmla="*/ 3352801 w 3352801"/>
                <a:gd name="connsiteY2" fmla="*/ 755833 h 755833"/>
                <a:gd name="connsiteX3" fmla="*/ 0 w 3352801"/>
                <a:gd name="connsiteY3" fmla="*/ 755833 h 755833"/>
                <a:gd name="connsiteX0" fmla="*/ 0 w 3352801"/>
                <a:gd name="connsiteY0" fmla="*/ 1022533 h 1022533"/>
                <a:gd name="connsiteX1" fmla="*/ 1519590 w 3352801"/>
                <a:gd name="connsiteY1" fmla="*/ 0 h 1022533"/>
                <a:gd name="connsiteX2" fmla="*/ 3352801 w 3352801"/>
                <a:gd name="connsiteY2" fmla="*/ 1022533 h 1022533"/>
                <a:gd name="connsiteX3" fmla="*/ 0 w 3352801"/>
                <a:gd name="connsiteY3" fmla="*/ 1022533 h 1022533"/>
                <a:gd name="connsiteX0" fmla="*/ 0 w 3352801"/>
                <a:gd name="connsiteY0" fmla="*/ 948105 h 948105"/>
                <a:gd name="connsiteX1" fmla="*/ 1422984 w 3352801"/>
                <a:gd name="connsiteY1" fmla="*/ 0 h 948105"/>
                <a:gd name="connsiteX2" fmla="*/ 3352801 w 3352801"/>
                <a:gd name="connsiteY2" fmla="*/ 948105 h 948105"/>
                <a:gd name="connsiteX3" fmla="*/ 0 w 3352801"/>
                <a:gd name="connsiteY3" fmla="*/ 948105 h 94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801" h="948105">
                  <a:moveTo>
                    <a:pt x="0" y="948105"/>
                  </a:moveTo>
                  <a:lnTo>
                    <a:pt x="1422984" y="0"/>
                  </a:lnTo>
                  <a:lnTo>
                    <a:pt x="3352801" y="948105"/>
                  </a:lnTo>
                  <a:lnTo>
                    <a:pt x="0" y="948105"/>
                  </a:lnTo>
                  <a:close/>
                </a:path>
              </a:pathLst>
            </a:custGeom>
            <a:solidFill>
              <a:srgbClr val="0594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33"/>
            <p:cNvSpPr/>
            <p:nvPr userDrawn="1"/>
          </p:nvSpPr>
          <p:spPr>
            <a:xfrm rot="16200000" flipH="1">
              <a:off x="7716798" y="-473134"/>
              <a:ext cx="959554" cy="1894845"/>
            </a:xfrm>
            <a:custGeom>
              <a:avLst/>
              <a:gdLst>
                <a:gd name="connsiteX0" fmla="*/ 0 w 615088"/>
                <a:gd name="connsiteY0" fmla="*/ 384094 h 384094"/>
                <a:gd name="connsiteX1" fmla="*/ 307544 w 615088"/>
                <a:gd name="connsiteY1" fmla="*/ 0 h 384094"/>
                <a:gd name="connsiteX2" fmla="*/ 615088 w 615088"/>
                <a:gd name="connsiteY2" fmla="*/ 384094 h 384094"/>
                <a:gd name="connsiteX3" fmla="*/ 0 w 615088"/>
                <a:gd name="connsiteY3" fmla="*/ 384094 h 384094"/>
                <a:gd name="connsiteX0" fmla="*/ 0 w 975454"/>
                <a:gd name="connsiteY0" fmla="*/ 1886891 h 1886891"/>
                <a:gd name="connsiteX1" fmla="*/ 975454 w 975454"/>
                <a:gd name="connsiteY1" fmla="*/ 0 h 1886891"/>
                <a:gd name="connsiteX2" fmla="*/ 615088 w 975454"/>
                <a:gd name="connsiteY2" fmla="*/ 1886891 h 1886891"/>
                <a:gd name="connsiteX3" fmla="*/ 0 w 975454"/>
                <a:gd name="connsiteY3" fmla="*/ 1886891 h 1886891"/>
                <a:gd name="connsiteX0" fmla="*/ 0 w 959554"/>
                <a:gd name="connsiteY0" fmla="*/ 1894845 h 1894845"/>
                <a:gd name="connsiteX1" fmla="*/ 959554 w 959554"/>
                <a:gd name="connsiteY1" fmla="*/ 0 h 1894845"/>
                <a:gd name="connsiteX2" fmla="*/ 615088 w 959554"/>
                <a:gd name="connsiteY2" fmla="*/ 1894845 h 1894845"/>
                <a:gd name="connsiteX3" fmla="*/ 0 w 959554"/>
                <a:gd name="connsiteY3" fmla="*/ 1894845 h 189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9554" h="1894845">
                  <a:moveTo>
                    <a:pt x="0" y="1894845"/>
                  </a:moveTo>
                  <a:lnTo>
                    <a:pt x="959554" y="0"/>
                  </a:lnTo>
                  <a:lnTo>
                    <a:pt x="615088" y="1894845"/>
                  </a:lnTo>
                  <a:lnTo>
                    <a:pt x="0" y="1894845"/>
                  </a:lnTo>
                  <a:close/>
                </a:path>
              </a:pathLst>
            </a:custGeom>
            <a:solidFill>
              <a:srgbClr val="3BAB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Isosceles Triangle 40"/>
          <p:cNvSpPr/>
          <p:nvPr userDrawn="1"/>
        </p:nvSpPr>
        <p:spPr>
          <a:xfrm rot="5400000" flipV="1">
            <a:off x="3324255" y="-2407120"/>
            <a:ext cx="538120" cy="5325681"/>
          </a:xfrm>
          <a:custGeom>
            <a:avLst/>
            <a:gdLst>
              <a:gd name="connsiteX0" fmla="*/ 0 w 527487"/>
              <a:gd name="connsiteY0" fmla="*/ 4921644 h 4921644"/>
              <a:gd name="connsiteX1" fmla="*/ 0 w 527487"/>
              <a:gd name="connsiteY1" fmla="*/ 0 h 4921644"/>
              <a:gd name="connsiteX2" fmla="*/ 527487 w 527487"/>
              <a:gd name="connsiteY2" fmla="*/ 4921644 h 4921644"/>
              <a:gd name="connsiteX3" fmla="*/ 0 w 527487"/>
              <a:gd name="connsiteY3" fmla="*/ 4921644 h 4921644"/>
              <a:gd name="connsiteX0" fmla="*/ 0 w 378632"/>
              <a:gd name="connsiteY0" fmla="*/ 4921644 h 4921644"/>
              <a:gd name="connsiteX1" fmla="*/ 0 w 378632"/>
              <a:gd name="connsiteY1" fmla="*/ 0 h 4921644"/>
              <a:gd name="connsiteX2" fmla="*/ 378632 w 378632"/>
              <a:gd name="connsiteY2" fmla="*/ 4219899 h 4921644"/>
              <a:gd name="connsiteX3" fmla="*/ 0 w 378632"/>
              <a:gd name="connsiteY3" fmla="*/ 4921644 h 4921644"/>
              <a:gd name="connsiteX0" fmla="*/ 0 w 527488"/>
              <a:gd name="connsiteY0" fmla="*/ 4921644 h 4921644"/>
              <a:gd name="connsiteX1" fmla="*/ 0 w 527488"/>
              <a:gd name="connsiteY1" fmla="*/ 0 h 4921644"/>
              <a:gd name="connsiteX2" fmla="*/ 527488 w 527488"/>
              <a:gd name="connsiteY2" fmla="*/ 3773332 h 4921644"/>
              <a:gd name="connsiteX3" fmla="*/ 0 w 527488"/>
              <a:gd name="connsiteY3" fmla="*/ 4921644 h 4921644"/>
              <a:gd name="connsiteX0" fmla="*/ 0 w 538120"/>
              <a:gd name="connsiteY0" fmla="*/ 4921644 h 4921644"/>
              <a:gd name="connsiteX1" fmla="*/ 0 w 538120"/>
              <a:gd name="connsiteY1" fmla="*/ 0 h 4921644"/>
              <a:gd name="connsiteX2" fmla="*/ 538120 w 538120"/>
              <a:gd name="connsiteY2" fmla="*/ 3783964 h 4921644"/>
              <a:gd name="connsiteX3" fmla="*/ 0 w 538120"/>
              <a:gd name="connsiteY3" fmla="*/ 4921644 h 4921644"/>
              <a:gd name="connsiteX0" fmla="*/ 0 w 538120"/>
              <a:gd name="connsiteY0" fmla="*/ 5995532 h 5995532"/>
              <a:gd name="connsiteX1" fmla="*/ 0 w 538120"/>
              <a:gd name="connsiteY1" fmla="*/ 0 h 5995532"/>
              <a:gd name="connsiteX2" fmla="*/ 538120 w 538120"/>
              <a:gd name="connsiteY2" fmla="*/ 4857852 h 5995532"/>
              <a:gd name="connsiteX3" fmla="*/ 0 w 538120"/>
              <a:gd name="connsiteY3" fmla="*/ 5995532 h 5995532"/>
              <a:gd name="connsiteX0" fmla="*/ 10632 w 538120"/>
              <a:gd name="connsiteY0" fmla="*/ 5304416 h 5304416"/>
              <a:gd name="connsiteX1" fmla="*/ 0 w 538120"/>
              <a:gd name="connsiteY1" fmla="*/ 0 h 5304416"/>
              <a:gd name="connsiteX2" fmla="*/ 538120 w 538120"/>
              <a:gd name="connsiteY2" fmla="*/ 4857852 h 5304416"/>
              <a:gd name="connsiteX3" fmla="*/ 10632 w 538120"/>
              <a:gd name="connsiteY3" fmla="*/ 5304416 h 5304416"/>
              <a:gd name="connsiteX0" fmla="*/ 10632 w 538120"/>
              <a:gd name="connsiteY0" fmla="*/ 4028509 h 4857852"/>
              <a:gd name="connsiteX1" fmla="*/ 0 w 538120"/>
              <a:gd name="connsiteY1" fmla="*/ 0 h 4857852"/>
              <a:gd name="connsiteX2" fmla="*/ 538120 w 538120"/>
              <a:gd name="connsiteY2" fmla="*/ 4857852 h 4857852"/>
              <a:gd name="connsiteX3" fmla="*/ 10632 w 538120"/>
              <a:gd name="connsiteY3" fmla="*/ 4028509 h 4857852"/>
              <a:gd name="connsiteX0" fmla="*/ 21265 w 538120"/>
              <a:gd name="connsiteY0" fmla="*/ 5325681 h 5325681"/>
              <a:gd name="connsiteX1" fmla="*/ 0 w 538120"/>
              <a:gd name="connsiteY1" fmla="*/ 0 h 5325681"/>
              <a:gd name="connsiteX2" fmla="*/ 538120 w 538120"/>
              <a:gd name="connsiteY2" fmla="*/ 4857852 h 5325681"/>
              <a:gd name="connsiteX3" fmla="*/ 21265 w 538120"/>
              <a:gd name="connsiteY3" fmla="*/ 5325681 h 532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120" h="5325681">
                <a:moveTo>
                  <a:pt x="21265" y="5325681"/>
                </a:moveTo>
                <a:cubicBezTo>
                  <a:pt x="14177" y="3550454"/>
                  <a:pt x="7088" y="1775227"/>
                  <a:pt x="0" y="0"/>
                </a:cubicBezTo>
                <a:lnTo>
                  <a:pt x="538120" y="4857852"/>
                </a:lnTo>
                <a:lnTo>
                  <a:pt x="21265" y="5325681"/>
                </a:lnTo>
                <a:close/>
              </a:path>
            </a:pathLst>
          </a:custGeom>
          <a:solidFill>
            <a:srgbClr val="0070C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 userDrawn="1"/>
        </p:nvGrpSpPr>
        <p:grpSpPr>
          <a:xfrm>
            <a:off x="8204565" y="95838"/>
            <a:ext cx="825481" cy="825481"/>
            <a:chOff x="4109521" y="967040"/>
            <a:chExt cx="825481" cy="825481"/>
          </a:xfrm>
        </p:grpSpPr>
        <p:sp>
          <p:nvSpPr>
            <p:cNvPr id="57" name="Oval 56"/>
            <p:cNvSpPr/>
            <p:nvPr userDrawn="1"/>
          </p:nvSpPr>
          <p:spPr>
            <a:xfrm>
              <a:off x="4109521" y="967040"/>
              <a:ext cx="825481" cy="82548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/>
            <p:cNvPicPr>
              <a:picLocks noChangeAspect="1"/>
            </p:cNvPicPr>
            <p:nvPr userDrawn="1"/>
          </p:nvPicPr>
          <p:blipFill rotWithShape="1">
            <a:blip r:embed="rId2"/>
            <a:srcRect l="36318" t="32795" r="30426" b="39400"/>
            <a:stretch/>
          </p:blipFill>
          <p:spPr>
            <a:xfrm rot="21108129">
              <a:off x="4127159" y="984057"/>
              <a:ext cx="790204" cy="790205"/>
            </a:xfrm>
            <a:custGeom>
              <a:avLst/>
              <a:gdLst>
                <a:gd name="connsiteX0" fmla="*/ 387639 w 1867140"/>
                <a:gd name="connsiteY0" fmla="*/ 1426859 h 1867141"/>
                <a:gd name="connsiteX1" fmla="*/ 411871 w 1867140"/>
                <a:gd name="connsiteY1" fmla="*/ 1430350 h 1867141"/>
                <a:gd name="connsiteX2" fmla="*/ 428900 w 1867140"/>
                <a:gd name="connsiteY2" fmla="*/ 1434018 h 1867141"/>
                <a:gd name="connsiteX3" fmla="*/ 443976 w 1867140"/>
                <a:gd name="connsiteY3" fmla="*/ 1442043 h 1867141"/>
                <a:gd name="connsiteX4" fmla="*/ 454716 w 1867140"/>
                <a:gd name="connsiteY4" fmla="*/ 1457944 h 1867141"/>
                <a:gd name="connsiteX5" fmla="*/ 456417 w 1867140"/>
                <a:gd name="connsiteY5" fmla="*/ 1482925 h 1867141"/>
                <a:gd name="connsiteX6" fmla="*/ 450505 w 1867140"/>
                <a:gd name="connsiteY6" fmla="*/ 1502501 h 1867141"/>
                <a:gd name="connsiteX7" fmla="*/ 439358 w 1867140"/>
                <a:gd name="connsiteY7" fmla="*/ 1517018 h 1867141"/>
                <a:gd name="connsiteX8" fmla="*/ 422841 w 1867140"/>
                <a:gd name="connsiteY8" fmla="*/ 1525129 h 1867141"/>
                <a:gd name="connsiteX9" fmla="*/ 399486 w 1867140"/>
                <a:gd name="connsiteY9" fmla="*/ 1525519 h 1867141"/>
                <a:gd name="connsiteX10" fmla="*/ 373955 w 1867140"/>
                <a:gd name="connsiteY10" fmla="*/ 1521841 h 1867141"/>
                <a:gd name="connsiteX11" fmla="*/ 806469 w 1867140"/>
                <a:gd name="connsiteY11" fmla="*/ 1442365 h 1867141"/>
                <a:gd name="connsiteX12" fmla="*/ 793853 w 1867140"/>
                <a:gd name="connsiteY12" fmla="*/ 1444855 h 1867141"/>
                <a:gd name="connsiteX13" fmla="*/ 787006 w 1867140"/>
                <a:gd name="connsiteY13" fmla="*/ 1457892 h 1867141"/>
                <a:gd name="connsiteX14" fmla="*/ 751847 w 1867140"/>
                <a:gd name="connsiteY14" fmla="*/ 1701943 h 1867141"/>
                <a:gd name="connsiteX15" fmla="*/ 754735 w 1867140"/>
                <a:gd name="connsiteY15" fmla="*/ 1716384 h 1867141"/>
                <a:gd name="connsiteX16" fmla="*/ 766135 w 1867140"/>
                <a:gd name="connsiteY16" fmla="*/ 1722332 h 1867141"/>
                <a:gd name="connsiteX17" fmla="*/ 906768 w 1867140"/>
                <a:gd name="connsiteY17" fmla="*/ 1742592 h 1867141"/>
                <a:gd name="connsiteX18" fmla="*/ 910509 w 1867140"/>
                <a:gd name="connsiteY18" fmla="*/ 1741917 h 1867141"/>
                <a:gd name="connsiteX19" fmla="*/ 913759 w 1867140"/>
                <a:gd name="connsiteY19" fmla="*/ 1738520 h 1867141"/>
                <a:gd name="connsiteX20" fmla="*/ 916364 w 1867140"/>
                <a:gd name="connsiteY20" fmla="*/ 1731939 h 1867141"/>
                <a:gd name="connsiteX21" fmla="*/ 918416 w 1867140"/>
                <a:gd name="connsiteY21" fmla="*/ 1721523 h 1867141"/>
                <a:gd name="connsiteX22" fmla="*/ 919387 w 1867140"/>
                <a:gd name="connsiteY22" fmla="*/ 1710952 h 1867141"/>
                <a:gd name="connsiteX23" fmla="*/ 918746 w 1867140"/>
                <a:gd name="connsiteY23" fmla="*/ 1703903 h 1867141"/>
                <a:gd name="connsiteX24" fmla="*/ 916587 w 1867140"/>
                <a:gd name="connsiteY24" fmla="*/ 1699727 h 1867141"/>
                <a:gd name="connsiteX25" fmla="*/ 913189 w 1867140"/>
                <a:gd name="connsiteY25" fmla="*/ 1698022 h 1867141"/>
                <a:gd name="connsiteX26" fmla="*/ 812366 w 1867140"/>
                <a:gd name="connsiteY26" fmla="*/ 1683497 h 1867141"/>
                <a:gd name="connsiteX27" fmla="*/ 823743 w 1867140"/>
                <a:gd name="connsiteY27" fmla="*/ 1604528 h 1867141"/>
                <a:gd name="connsiteX28" fmla="*/ 908339 w 1867140"/>
                <a:gd name="connsiteY28" fmla="*/ 1616715 h 1867141"/>
                <a:gd name="connsiteX29" fmla="*/ 912064 w 1867140"/>
                <a:gd name="connsiteY29" fmla="*/ 1616147 h 1867141"/>
                <a:gd name="connsiteX30" fmla="*/ 915283 w 1867140"/>
                <a:gd name="connsiteY30" fmla="*/ 1612967 h 1867141"/>
                <a:gd name="connsiteX31" fmla="*/ 917856 w 1867140"/>
                <a:gd name="connsiteY31" fmla="*/ 1606602 h 1867141"/>
                <a:gd name="connsiteX32" fmla="*/ 919894 w 1867140"/>
                <a:gd name="connsiteY32" fmla="*/ 1596294 h 1867141"/>
                <a:gd name="connsiteX33" fmla="*/ 920833 w 1867140"/>
                <a:gd name="connsiteY33" fmla="*/ 1585939 h 1867141"/>
                <a:gd name="connsiteX34" fmla="*/ 920177 w 1867140"/>
                <a:gd name="connsiteY34" fmla="*/ 1578998 h 1867141"/>
                <a:gd name="connsiteX35" fmla="*/ 918002 w 1867140"/>
                <a:gd name="connsiteY35" fmla="*/ 1574931 h 1867141"/>
                <a:gd name="connsiteX36" fmla="*/ 914604 w 1867140"/>
                <a:gd name="connsiteY36" fmla="*/ 1573227 h 1867141"/>
                <a:gd name="connsiteX37" fmla="*/ 830008 w 1867140"/>
                <a:gd name="connsiteY37" fmla="*/ 1561040 h 1867141"/>
                <a:gd name="connsiteX38" fmla="*/ 839858 w 1867140"/>
                <a:gd name="connsiteY38" fmla="*/ 1492670 h 1867141"/>
                <a:gd name="connsiteX39" fmla="*/ 939815 w 1867140"/>
                <a:gd name="connsiteY39" fmla="*/ 1507071 h 1867141"/>
                <a:gd name="connsiteX40" fmla="*/ 943447 w 1867140"/>
                <a:gd name="connsiteY40" fmla="*/ 1506380 h 1867141"/>
                <a:gd name="connsiteX41" fmla="*/ 946589 w 1867140"/>
                <a:gd name="connsiteY41" fmla="*/ 1502967 h 1867141"/>
                <a:gd name="connsiteX42" fmla="*/ 949194 w 1867140"/>
                <a:gd name="connsiteY42" fmla="*/ 1496386 h 1867141"/>
                <a:gd name="connsiteX43" fmla="*/ 951215 w 1867140"/>
                <a:gd name="connsiteY43" fmla="*/ 1486187 h 1867141"/>
                <a:gd name="connsiteX44" fmla="*/ 952218 w 1867140"/>
                <a:gd name="connsiteY44" fmla="*/ 1475398 h 1867141"/>
                <a:gd name="connsiteX45" fmla="*/ 951592 w 1867140"/>
                <a:gd name="connsiteY45" fmla="*/ 1468241 h 1867141"/>
                <a:gd name="connsiteX46" fmla="*/ 949541 w 1867140"/>
                <a:gd name="connsiteY46" fmla="*/ 1464081 h 1867141"/>
                <a:gd name="connsiteX47" fmla="*/ 946236 w 1867140"/>
                <a:gd name="connsiteY47" fmla="*/ 1462501 h 1867141"/>
                <a:gd name="connsiteX48" fmla="*/ 589632 w 1867140"/>
                <a:gd name="connsiteY48" fmla="*/ 1411127 h 1867141"/>
                <a:gd name="connsiteX49" fmla="*/ 577016 w 1867140"/>
                <a:gd name="connsiteY49" fmla="*/ 1413617 h 1867141"/>
                <a:gd name="connsiteX50" fmla="*/ 570169 w 1867140"/>
                <a:gd name="connsiteY50" fmla="*/ 1426653 h 1867141"/>
                <a:gd name="connsiteX51" fmla="*/ 535010 w 1867140"/>
                <a:gd name="connsiteY51" fmla="*/ 1670705 h 1867141"/>
                <a:gd name="connsiteX52" fmla="*/ 537899 w 1867140"/>
                <a:gd name="connsiteY52" fmla="*/ 1685145 h 1867141"/>
                <a:gd name="connsiteX53" fmla="*/ 549299 w 1867140"/>
                <a:gd name="connsiteY53" fmla="*/ 1691094 h 1867141"/>
                <a:gd name="connsiteX54" fmla="*/ 689931 w 1867140"/>
                <a:gd name="connsiteY54" fmla="*/ 1711354 h 1867141"/>
                <a:gd name="connsiteX55" fmla="*/ 693673 w 1867140"/>
                <a:gd name="connsiteY55" fmla="*/ 1710678 h 1867141"/>
                <a:gd name="connsiteX56" fmla="*/ 696922 w 1867140"/>
                <a:gd name="connsiteY56" fmla="*/ 1707282 h 1867141"/>
                <a:gd name="connsiteX57" fmla="*/ 699527 w 1867140"/>
                <a:gd name="connsiteY57" fmla="*/ 1700700 h 1867141"/>
                <a:gd name="connsiteX58" fmla="*/ 701580 w 1867140"/>
                <a:gd name="connsiteY58" fmla="*/ 1690284 h 1867141"/>
                <a:gd name="connsiteX59" fmla="*/ 702551 w 1867140"/>
                <a:gd name="connsiteY59" fmla="*/ 1679714 h 1867141"/>
                <a:gd name="connsiteX60" fmla="*/ 701909 w 1867140"/>
                <a:gd name="connsiteY60" fmla="*/ 1672664 h 1867141"/>
                <a:gd name="connsiteX61" fmla="*/ 699751 w 1867140"/>
                <a:gd name="connsiteY61" fmla="*/ 1668489 h 1867141"/>
                <a:gd name="connsiteX62" fmla="*/ 696352 w 1867140"/>
                <a:gd name="connsiteY62" fmla="*/ 1666784 h 1867141"/>
                <a:gd name="connsiteX63" fmla="*/ 595530 w 1867140"/>
                <a:gd name="connsiteY63" fmla="*/ 1652259 h 1867141"/>
                <a:gd name="connsiteX64" fmla="*/ 606907 w 1867140"/>
                <a:gd name="connsiteY64" fmla="*/ 1573289 h 1867141"/>
                <a:gd name="connsiteX65" fmla="*/ 691502 w 1867140"/>
                <a:gd name="connsiteY65" fmla="*/ 1585477 h 1867141"/>
                <a:gd name="connsiteX66" fmla="*/ 695227 w 1867140"/>
                <a:gd name="connsiteY66" fmla="*/ 1584909 h 1867141"/>
                <a:gd name="connsiteX67" fmla="*/ 698447 w 1867140"/>
                <a:gd name="connsiteY67" fmla="*/ 1581728 h 1867141"/>
                <a:gd name="connsiteX68" fmla="*/ 701020 w 1867140"/>
                <a:gd name="connsiteY68" fmla="*/ 1575363 h 1867141"/>
                <a:gd name="connsiteX69" fmla="*/ 703057 w 1867140"/>
                <a:gd name="connsiteY69" fmla="*/ 1565055 h 1867141"/>
                <a:gd name="connsiteX70" fmla="*/ 703996 w 1867140"/>
                <a:gd name="connsiteY70" fmla="*/ 1554701 h 1867141"/>
                <a:gd name="connsiteX71" fmla="*/ 703340 w 1867140"/>
                <a:gd name="connsiteY71" fmla="*/ 1547760 h 1867141"/>
                <a:gd name="connsiteX72" fmla="*/ 701165 w 1867140"/>
                <a:gd name="connsiteY72" fmla="*/ 1543692 h 1867141"/>
                <a:gd name="connsiteX73" fmla="*/ 697767 w 1867140"/>
                <a:gd name="connsiteY73" fmla="*/ 1541988 h 1867141"/>
                <a:gd name="connsiteX74" fmla="*/ 613172 w 1867140"/>
                <a:gd name="connsiteY74" fmla="*/ 1529801 h 1867141"/>
                <a:gd name="connsiteX75" fmla="*/ 623021 w 1867140"/>
                <a:gd name="connsiteY75" fmla="*/ 1461432 h 1867141"/>
                <a:gd name="connsiteX76" fmla="*/ 722978 w 1867140"/>
                <a:gd name="connsiteY76" fmla="*/ 1475832 h 1867141"/>
                <a:gd name="connsiteX77" fmla="*/ 726611 w 1867140"/>
                <a:gd name="connsiteY77" fmla="*/ 1475141 h 1867141"/>
                <a:gd name="connsiteX78" fmla="*/ 729753 w 1867140"/>
                <a:gd name="connsiteY78" fmla="*/ 1471728 h 1867141"/>
                <a:gd name="connsiteX79" fmla="*/ 732358 w 1867140"/>
                <a:gd name="connsiteY79" fmla="*/ 1465148 h 1867141"/>
                <a:gd name="connsiteX80" fmla="*/ 734379 w 1867140"/>
                <a:gd name="connsiteY80" fmla="*/ 1454948 h 1867141"/>
                <a:gd name="connsiteX81" fmla="*/ 735381 w 1867140"/>
                <a:gd name="connsiteY81" fmla="*/ 1444160 h 1867141"/>
                <a:gd name="connsiteX82" fmla="*/ 734755 w 1867140"/>
                <a:gd name="connsiteY82" fmla="*/ 1437003 h 1867141"/>
                <a:gd name="connsiteX83" fmla="*/ 732705 w 1867140"/>
                <a:gd name="connsiteY83" fmla="*/ 1432843 h 1867141"/>
                <a:gd name="connsiteX84" fmla="*/ 729399 w 1867140"/>
                <a:gd name="connsiteY84" fmla="*/ 1431262 h 1867141"/>
                <a:gd name="connsiteX85" fmla="*/ 1088929 w 1867140"/>
                <a:gd name="connsiteY85" fmla="*/ 1477978 h 1867141"/>
                <a:gd name="connsiteX86" fmla="*/ 1051755 w 1867140"/>
                <a:gd name="connsiteY86" fmla="*/ 1477702 h 1867141"/>
                <a:gd name="connsiteX87" fmla="*/ 1019732 w 1867140"/>
                <a:gd name="connsiteY87" fmla="*/ 1488438 h 1867141"/>
                <a:gd name="connsiteX88" fmla="*/ 995964 w 1867140"/>
                <a:gd name="connsiteY88" fmla="*/ 1510853 h 1867141"/>
                <a:gd name="connsiteX89" fmla="*/ 983403 w 1867140"/>
                <a:gd name="connsiteY89" fmla="*/ 1545152 h 1867141"/>
                <a:gd name="connsiteX90" fmla="*/ 984264 w 1867140"/>
                <a:gd name="connsiteY90" fmla="*/ 1575974 h 1867141"/>
                <a:gd name="connsiteX91" fmla="*/ 994654 w 1867140"/>
                <a:gd name="connsiteY91" fmla="*/ 1599666 h 1867141"/>
                <a:gd name="connsiteX92" fmla="*/ 1011309 w 1867140"/>
                <a:gd name="connsiteY92" fmla="*/ 1618188 h 1867141"/>
                <a:gd name="connsiteX93" fmla="*/ 1031463 w 1867140"/>
                <a:gd name="connsiteY93" fmla="*/ 1633127 h 1867141"/>
                <a:gd name="connsiteX94" fmla="*/ 1051897 w 1867140"/>
                <a:gd name="connsiteY94" fmla="*/ 1646119 h 1867141"/>
                <a:gd name="connsiteX95" fmla="*/ 1069395 w 1867140"/>
                <a:gd name="connsiteY95" fmla="*/ 1658799 h 1867141"/>
                <a:gd name="connsiteX96" fmla="*/ 1081171 w 1867140"/>
                <a:gd name="connsiteY96" fmla="*/ 1672863 h 1867141"/>
                <a:gd name="connsiteX97" fmla="*/ 1084011 w 1867140"/>
                <a:gd name="connsiteY97" fmla="*/ 1689946 h 1867141"/>
                <a:gd name="connsiteX98" fmla="*/ 1078830 w 1867140"/>
                <a:gd name="connsiteY98" fmla="*/ 1704439 h 1867141"/>
                <a:gd name="connsiteX99" fmla="*/ 1068447 w 1867140"/>
                <a:gd name="connsiteY99" fmla="*/ 1714426 h 1867141"/>
                <a:gd name="connsiteX100" fmla="*/ 1053479 w 1867140"/>
                <a:gd name="connsiteY100" fmla="*/ 1719448 h 1867141"/>
                <a:gd name="connsiteX101" fmla="*/ 1034514 w 1867140"/>
                <a:gd name="connsiteY101" fmla="*/ 1719255 h 1867141"/>
                <a:gd name="connsiteX102" fmla="*/ 1007226 w 1867140"/>
                <a:gd name="connsiteY102" fmla="*/ 1711681 h 1867141"/>
                <a:gd name="connsiteX103" fmla="*/ 987702 w 1867140"/>
                <a:gd name="connsiteY103" fmla="*/ 1700807 h 1867141"/>
                <a:gd name="connsiteX104" fmla="*/ 974668 w 1867140"/>
                <a:gd name="connsiteY104" fmla="*/ 1690869 h 1867141"/>
                <a:gd name="connsiteX105" fmla="*/ 966636 w 1867140"/>
                <a:gd name="connsiteY105" fmla="*/ 1686067 h 1867141"/>
                <a:gd name="connsiteX106" fmla="*/ 962679 w 1867140"/>
                <a:gd name="connsiteY106" fmla="*/ 1686712 h 1867141"/>
                <a:gd name="connsiteX107" fmla="*/ 959505 w 1867140"/>
                <a:gd name="connsiteY107" fmla="*/ 1690340 h 1867141"/>
                <a:gd name="connsiteX108" fmla="*/ 957040 w 1867140"/>
                <a:gd name="connsiteY108" fmla="*/ 1697494 h 1867141"/>
                <a:gd name="connsiteX109" fmla="*/ 954986 w 1867140"/>
                <a:gd name="connsiteY109" fmla="*/ 1708682 h 1867141"/>
                <a:gd name="connsiteX110" fmla="*/ 953979 w 1867140"/>
                <a:gd name="connsiteY110" fmla="*/ 1724107 h 1867141"/>
                <a:gd name="connsiteX111" fmla="*/ 956813 w 1867140"/>
                <a:gd name="connsiteY111" fmla="*/ 1732797 h 1867141"/>
                <a:gd name="connsiteX112" fmla="*/ 965073 w 1867140"/>
                <a:gd name="connsiteY112" fmla="*/ 1740612 h 1867141"/>
                <a:gd name="connsiteX113" fmla="*/ 979962 w 1867140"/>
                <a:gd name="connsiteY113" fmla="*/ 1749935 h 1867141"/>
                <a:gd name="connsiteX114" fmla="*/ 1001096 w 1867140"/>
                <a:gd name="connsiteY114" fmla="*/ 1758831 h 1867141"/>
                <a:gd name="connsiteX115" fmla="*/ 1027690 w 1867140"/>
                <a:gd name="connsiteY115" fmla="*/ 1765092 h 1867141"/>
                <a:gd name="connsiteX116" fmla="*/ 1068743 w 1867140"/>
                <a:gd name="connsiteY116" fmla="*/ 1765264 h 1867141"/>
                <a:gd name="connsiteX117" fmla="*/ 1104045 w 1867140"/>
                <a:gd name="connsiteY117" fmla="*/ 1753235 h 1867141"/>
                <a:gd name="connsiteX118" fmla="*/ 1130335 w 1867140"/>
                <a:gd name="connsiteY118" fmla="*/ 1728643 h 1867141"/>
                <a:gd name="connsiteX119" fmla="*/ 1144136 w 1867140"/>
                <a:gd name="connsiteY119" fmla="*/ 1691100 h 1867141"/>
                <a:gd name="connsiteX120" fmla="*/ 1143167 w 1867140"/>
                <a:gd name="connsiteY120" fmla="*/ 1661035 h 1867141"/>
                <a:gd name="connsiteX121" fmla="*/ 1132653 w 1867140"/>
                <a:gd name="connsiteY121" fmla="*/ 1637436 h 1867141"/>
                <a:gd name="connsiteX122" fmla="*/ 1115673 w 1867140"/>
                <a:gd name="connsiteY122" fmla="*/ 1618867 h 1867141"/>
                <a:gd name="connsiteX123" fmla="*/ 1095303 w 1867140"/>
                <a:gd name="connsiteY123" fmla="*/ 1603896 h 1867141"/>
                <a:gd name="connsiteX124" fmla="*/ 1074652 w 1867140"/>
                <a:gd name="connsiteY124" fmla="*/ 1590873 h 1867141"/>
                <a:gd name="connsiteX125" fmla="*/ 1056722 w 1867140"/>
                <a:gd name="connsiteY125" fmla="*/ 1578131 h 1867141"/>
                <a:gd name="connsiteX126" fmla="*/ 1044837 w 1867140"/>
                <a:gd name="connsiteY126" fmla="*/ 1564051 h 1867141"/>
                <a:gd name="connsiteX127" fmla="*/ 1042075 w 1867140"/>
                <a:gd name="connsiteY127" fmla="*/ 1547200 h 1867141"/>
                <a:gd name="connsiteX128" fmla="*/ 1046062 w 1867140"/>
                <a:gd name="connsiteY128" fmla="*/ 1535627 h 1867141"/>
                <a:gd name="connsiteX129" fmla="*/ 1054371 w 1867140"/>
                <a:gd name="connsiteY129" fmla="*/ 1526997 h 1867141"/>
                <a:gd name="connsiteX130" fmla="*/ 1066850 w 1867140"/>
                <a:gd name="connsiteY130" fmla="*/ 1522390 h 1867141"/>
                <a:gd name="connsiteX131" fmla="*/ 1083404 w 1867140"/>
                <a:gd name="connsiteY131" fmla="*/ 1522456 h 1867141"/>
                <a:gd name="connsiteX132" fmla="*/ 1104836 w 1867140"/>
                <a:gd name="connsiteY132" fmla="*/ 1528525 h 1867141"/>
                <a:gd name="connsiteX133" fmla="*/ 1121426 w 1867140"/>
                <a:gd name="connsiteY133" fmla="*/ 1537540 h 1867141"/>
                <a:gd name="connsiteX134" fmla="*/ 1133240 w 1867140"/>
                <a:gd name="connsiteY134" fmla="*/ 1545978 h 1867141"/>
                <a:gd name="connsiteX135" fmla="*/ 1140377 w 1867140"/>
                <a:gd name="connsiteY135" fmla="*/ 1550099 h 1867141"/>
                <a:gd name="connsiteX136" fmla="*/ 1144350 w 1867140"/>
                <a:gd name="connsiteY136" fmla="*/ 1549346 h 1867141"/>
                <a:gd name="connsiteX137" fmla="*/ 1147106 w 1867140"/>
                <a:gd name="connsiteY137" fmla="*/ 1545547 h 1867141"/>
                <a:gd name="connsiteX138" fmla="*/ 1149216 w 1867140"/>
                <a:gd name="connsiteY138" fmla="*/ 1538562 h 1867141"/>
                <a:gd name="connsiteX139" fmla="*/ 1151068 w 1867140"/>
                <a:gd name="connsiteY139" fmla="*/ 1528008 h 1867141"/>
                <a:gd name="connsiteX140" fmla="*/ 1152207 w 1867140"/>
                <a:gd name="connsiteY140" fmla="*/ 1518565 h 1867141"/>
                <a:gd name="connsiteX141" fmla="*/ 1152354 w 1867140"/>
                <a:gd name="connsiteY141" fmla="*/ 1512182 h 1867141"/>
                <a:gd name="connsiteX142" fmla="*/ 1151633 w 1867140"/>
                <a:gd name="connsiteY142" fmla="*/ 1507993 h 1867141"/>
                <a:gd name="connsiteX143" fmla="*/ 1149242 w 1867140"/>
                <a:gd name="connsiteY143" fmla="*/ 1503893 h 1867141"/>
                <a:gd name="connsiteX144" fmla="*/ 1141150 w 1867140"/>
                <a:gd name="connsiteY144" fmla="*/ 1497206 h 1867141"/>
                <a:gd name="connsiteX145" fmla="*/ 1126630 w 1867140"/>
                <a:gd name="connsiteY145" fmla="*/ 1489152 h 1867141"/>
                <a:gd name="connsiteX146" fmla="*/ 1108615 w 1867140"/>
                <a:gd name="connsiteY146" fmla="*/ 1482361 h 1867141"/>
                <a:gd name="connsiteX147" fmla="*/ 1088929 w 1867140"/>
                <a:gd name="connsiteY147" fmla="*/ 1477978 h 1867141"/>
                <a:gd name="connsiteX148" fmla="*/ 1066673 w 1867140"/>
                <a:gd name="connsiteY148" fmla="*/ 9659 h 1867141"/>
                <a:gd name="connsiteX149" fmla="*/ 1490999 w 1867140"/>
                <a:gd name="connsiteY149" fmla="*/ 184616 h 1867141"/>
                <a:gd name="connsiteX150" fmla="*/ 1536421 w 1867140"/>
                <a:gd name="connsiteY150" fmla="*/ 222028 h 1867141"/>
                <a:gd name="connsiteX151" fmla="*/ 1524353 w 1867140"/>
                <a:gd name="connsiteY151" fmla="*/ 222070 h 1867141"/>
                <a:gd name="connsiteX152" fmla="*/ 1484794 w 1867140"/>
                <a:gd name="connsiteY152" fmla="*/ 262082 h 1867141"/>
                <a:gd name="connsiteX153" fmla="*/ 1354562 w 1867140"/>
                <a:gd name="connsiteY153" fmla="*/ 1166071 h 1867141"/>
                <a:gd name="connsiteX154" fmla="*/ 1228434 w 1867140"/>
                <a:gd name="connsiteY154" fmla="*/ 1197193 h 1867141"/>
                <a:gd name="connsiteX155" fmla="*/ 1094673 w 1867140"/>
                <a:gd name="connsiteY155" fmla="*/ 1199567 h 1867141"/>
                <a:gd name="connsiteX156" fmla="*/ 1002656 w 1867140"/>
                <a:gd name="connsiteY156" fmla="*/ 1174277 h 1867141"/>
                <a:gd name="connsiteX157" fmla="*/ 934993 w 1867140"/>
                <a:gd name="connsiteY157" fmla="*/ 1124580 h 1867141"/>
                <a:gd name="connsiteX158" fmla="*/ 896463 w 1867140"/>
                <a:gd name="connsiteY158" fmla="*/ 1044605 h 1867141"/>
                <a:gd name="connsiteX159" fmla="*/ 899226 w 1867140"/>
                <a:gd name="connsiteY159" fmla="*/ 908620 h 1867141"/>
                <a:gd name="connsiteX160" fmla="*/ 1004899 w 1867140"/>
                <a:gd name="connsiteY160" fmla="*/ 175103 h 1867141"/>
                <a:gd name="connsiteX161" fmla="*/ 960889 w 1867140"/>
                <a:gd name="connsiteY161" fmla="*/ 117375 h 1867141"/>
                <a:gd name="connsiteX162" fmla="*/ 929363 w 1867140"/>
                <a:gd name="connsiteY162" fmla="*/ 114983 h 1867141"/>
                <a:gd name="connsiteX163" fmla="*/ 864702 w 1867140"/>
                <a:gd name="connsiteY163" fmla="*/ 111861 h 1867141"/>
                <a:gd name="connsiteX164" fmla="*/ 783185 w 1867140"/>
                <a:gd name="connsiteY164" fmla="*/ 110619 h 1867141"/>
                <a:gd name="connsiteX165" fmla="*/ 664446 w 1867140"/>
                <a:gd name="connsiteY165" fmla="*/ 113686 h 1867141"/>
                <a:gd name="connsiteX166" fmla="*/ 659636 w 1867140"/>
                <a:gd name="connsiteY166" fmla="*/ 203087 h 1867141"/>
                <a:gd name="connsiteX167" fmla="*/ 719648 w 1867140"/>
                <a:gd name="connsiteY167" fmla="*/ 208792 h 1867141"/>
                <a:gd name="connsiteX168" fmla="*/ 743510 w 1867140"/>
                <a:gd name="connsiteY168" fmla="*/ 215155 h 1867141"/>
                <a:gd name="connsiteX169" fmla="*/ 759034 w 1867140"/>
                <a:gd name="connsiteY169" fmla="*/ 226641 h 1867141"/>
                <a:gd name="connsiteX170" fmla="*/ 766907 w 1867140"/>
                <a:gd name="connsiteY170" fmla="*/ 247870 h 1867141"/>
                <a:gd name="connsiteX171" fmla="*/ 765915 w 1867140"/>
                <a:gd name="connsiteY171" fmla="*/ 284720 h 1867141"/>
                <a:gd name="connsiteX172" fmla="*/ 665382 w 1867140"/>
                <a:gd name="connsiteY172" fmla="*/ 982556 h 1867141"/>
                <a:gd name="connsiteX173" fmla="*/ 671636 w 1867140"/>
                <a:gd name="connsiteY173" fmla="*/ 1124931 h 1867141"/>
                <a:gd name="connsiteX174" fmla="*/ 728998 w 1867140"/>
                <a:gd name="connsiteY174" fmla="*/ 1232725 h 1867141"/>
                <a:gd name="connsiteX175" fmla="*/ 825616 w 1867140"/>
                <a:gd name="connsiteY175" fmla="*/ 1304398 h 1867141"/>
                <a:gd name="connsiteX176" fmla="*/ 949868 w 1867140"/>
                <a:gd name="connsiteY176" fmla="*/ 1340846 h 1867141"/>
                <a:gd name="connsiteX177" fmla="*/ 1162277 w 1867140"/>
                <a:gd name="connsiteY177" fmla="*/ 1336674 h 1867141"/>
                <a:gd name="connsiteX178" fmla="*/ 1341043 w 1867140"/>
                <a:gd name="connsiteY178" fmla="*/ 1278034 h 1867141"/>
                <a:gd name="connsiteX179" fmla="*/ 1336236 w 1867140"/>
                <a:gd name="connsiteY179" fmla="*/ 1341256 h 1867141"/>
                <a:gd name="connsiteX180" fmla="*/ 1372850 w 1867140"/>
                <a:gd name="connsiteY180" fmla="*/ 1388771 h 1867141"/>
                <a:gd name="connsiteX181" fmla="*/ 1396357 w 1867140"/>
                <a:gd name="connsiteY181" fmla="*/ 1391633 h 1867141"/>
                <a:gd name="connsiteX182" fmla="*/ 1430662 w 1867140"/>
                <a:gd name="connsiteY182" fmla="*/ 1394503 h 1867141"/>
                <a:gd name="connsiteX183" fmla="*/ 1469614 w 1867140"/>
                <a:gd name="connsiteY183" fmla="*/ 1395987 h 1867141"/>
                <a:gd name="connsiteX184" fmla="*/ 1503573 w 1867140"/>
                <a:gd name="connsiteY184" fmla="*/ 1395827 h 1867141"/>
                <a:gd name="connsiteX185" fmla="*/ 1550523 w 1867140"/>
                <a:gd name="connsiteY185" fmla="*/ 1355097 h 1867141"/>
                <a:gd name="connsiteX186" fmla="*/ 1689739 w 1867140"/>
                <a:gd name="connsiteY186" fmla="*/ 388754 h 1867141"/>
                <a:gd name="connsiteX187" fmla="*/ 1774112 w 1867140"/>
                <a:gd name="connsiteY187" fmla="*/ 527374 h 1867141"/>
                <a:gd name="connsiteX188" fmla="*/ 1857482 w 1867140"/>
                <a:gd name="connsiteY188" fmla="*/ 1066673 h 1867141"/>
                <a:gd name="connsiteX189" fmla="*/ 1492757 w 1867140"/>
                <a:gd name="connsiteY189" fmla="*/ 1680993 h 1867141"/>
                <a:gd name="connsiteX190" fmla="*/ 1343605 w 1867140"/>
                <a:gd name="connsiteY190" fmla="*/ 1771776 h 1867141"/>
                <a:gd name="connsiteX191" fmla="*/ 1342991 w 1867140"/>
                <a:gd name="connsiteY191" fmla="*/ 1765021 h 1867141"/>
                <a:gd name="connsiteX192" fmla="*/ 1340832 w 1867140"/>
                <a:gd name="connsiteY192" fmla="*/ 1760846 h 1867141"/>
                <a:gd name="connsiteX193" fmla="*/ 1337434 w 1867140"/>
                <a:gd name="connsiteY193" fmla="*/ 1759141 h 1867141"/>
                <a:gd name="connsiteX194" fmla="*/ 1236611 w 1867140"/>
                <a:gd name="connsiteY194" fmla="*/ 1744616 h 1867141"/>
                <a:gd name="connsiteX195" fmla="*/ 1247987 w 1867140"/>
                <a:gd name="connsiteY195" fmla="*/ 1665646 h 1867141"/>
                <a:gd name="connsiteX196" fmla="*/ 1332584 w 1867140"/>
                <a:gd name="connsiteY196" fmla="*/ 1677833 h 1867141"/>
                <a:gd name="connsiteX197" fmla="*/ 1336309 w 1867140"/>
                <a:gd name="connsiteY197" fmla="*/ 1677266 h 1867141"/>
                <a:gd name="connsiteX198" fmla="*/ 1339528 w 1867140"/>
                <a:gd name="connsiteY198" fmla="*/ 1674085 h 1867141"/>
                <a:gd name="connsiteX199" fmla="*/ 1342101 w 1867140"/>
                <a:gd name="connsiteY199" fmla="*/ 1667720 h 1867141"/>
                <a:gd name="connsiteX200" fmla="*/ 1344139 w 1867140"/>
                <a:gd name="connsiteY200" fmla="*/ 1657412 h 1867141"/>
                <a:gd name="connsiteX201" fmla="*/ 1345078 w 1867140"/>
                <a:gd name="connsiteY201" fmla="*/ 1647057 h 1867141"/>
                <a:gd name="connsiteX202" fmla="*/ 1344422 w 1867140"/>
                <a:gd name="connsiteY202" fmla="*/ 1640117 h 1867141"/>
                <a:gd name="connsiteX203" fmla="*/ 1342247 w 1867140"/>
                <a:gd name="connsiteY203" fmla="*/ 1636049 h 1867141"/>
                <a:gd name="connsiteX204" fmla="*/ 1338849 w 1867140"/>
                <a:gd name="connsiteY204" fmla="*/ 1634345 h 1867141"/>
                <a:gd name="connsiteX205" fmla="*/ 1254252 w 1867140"/>
                <a:gd name="connsiteY205" fmla="*/ 1622158 h 1867141"/>
                <a:gd name="connsiteX206" fmla="*/ 1264102 w 1867140"/>
                <a:gd name="connsiteY206" fmla="*/ 1553789 h 1867141"/>
                <a:gd name="connsiteX207" fmla="*/ 1364060 w 1867140"/>
                <a:gd name="connsiteY207" fmla="*/ 1568189 h 1867141"/>
                <a:gd name="connsiteX208" fmla="*/ 1367693 w 1867140"/>
                <a:gd name="connsiteY208" fmla="*/ 1567498 h 1867141"/>
                <a:gd name="connsiteX209" fmla="*/ 1370834 w 1867140"/>
                <a:gd name="connsiteY209" fmla="*/ 1564085 h 1867141"/>
                <a:gd name="connsiteX210" fmla="*/ 1373439 w 1867140"/>
                <a:gd name="connsiteY210" fmla="*/ 1557504 h 1867141"/>
                <a:gd name="connsiteX211" fmla="*/ 1375460 w 1867140"/>
                <a:gd name="connsiteY211" fmla="*/ 1547305 h 1867141"/>
                <a:gd name="connsiteX212" fmla="*/ 1376463 w 1867140"/>
                <a:gd name="connsiteY212" fmla="*/ 1536517 h 1867141"/>
                <a:gd name="connsiteX213" fmla="*/ 1375837 w 1867140"/>
                <a:gd name="connsiteY213" fmla="*/ 1529360 h 1867141"/>
                <a:gd name="connsiteX214" fmla="*/ 1373786 w 1867140"/>
                <a:gd name="connsiteY214" fmla="*/ 1525200 h 1867141"/>
                <a:gd name="connsiteX215" fmla="*/ 1370481 w 1867140"/>
                <a:gd name="connsiteY215" fmla="*/ 1523619 h 1867141"/>
                <a:gd name="connsiteX216" fmla="*/ 1230714 w 1867140"/>
                <a:gd name="connsiteY216" fmla="*/ 1503484 h 1867141"/>
                <a:gd name="connsiteX217" fmla="*/ 1218098 w 1867140"/>
                <a:gd name="connsiteY217" fmla="*/ 1505973 h 1867141"/>
                <a:gd name="connsiteX218" fmla="*/ 1211251 w 1867140"/>
                <a:gd name="connsiteY218" fmla="*/ 1519010 h 1867141"/>
                <a:gd name="connsiteX219" fmla="*/ 1176092 w 1867140"/>
                <a:gd name="connsiteY219" fmla="*/ 1763062 h 1867141"/>
                <a:gd name="connsiteX220" fmla="*/ 1178980 w 1867140"/>
                <a:gd name="connsiteY220" fmla="*/ 1777502 h 1867141"/>
                <a:gd name="connsiteX221" fmla="*/ 1190381 w 1867140"/>
                <a:gd name="connsiteY221" fmla="*/ 1783450 h 1867141"/>
                <a:gd name="connsiteX222" fmla="*/ 1285648 w 1867140"/>
                <a:gd name="connsiteY222" fmla="*/ 1797175 h 1867141"/>
                <a:gd name="connsiteX223" fmla="*/ 1256924 w 1867140"/>
                <a:gd name="connsiteY223" fmla="*/ 1809416 h 1867141"/>
                <a:gd name="connsiteX224" fmla="*/ 800468 w 1867140"/>
                <a:gd name="connsiteY224" fmla="*/ 1857483 h 1867141"/>
                <a:gd name="connsiteX225" fmla="*/ 376142 w 1867140"/>
                <a:gd name="connsiteY225" fmla="*/ 1682527 h 1867141"/>
                <a:gd name="connsiteX226" fmla="*/ 349194 w 1867140"/>
                <a:gd name="connsiteY226" fmla="*/ 1660331 h 1867141"/>
                <a:gd name="connsiteX227" fmla="*/ 352788 w 1867140"/>
                <a:gd name="connsiteY227" fmla="*/ 1658809 h 1867141"/>
                <a:gd name="connsiteX228" fmla="*/ 354755 w 1867140"/>
                <a:gd name="connsiteY228" fmla="*/ 1655117 h 1867141"/>
                <a:gd name="connsiteX229" fmla="*/ 367628 w 1867140"/>
                <a:gd name="connsiteY229" fmla="*/ 1565761 h 1867141"/>
                <a:gd name="connsiteX230" fmla="*/ 390995 w 1867140"/>
                <a:gd name="connsiteY230" fmla="*/ 1569128 h 1867141"/>
                <a:gd name="connsiteX231" fmla="*/ 440070 w 1867140"/>
                <a:gd name="connsiteY231" fmla="*/ 1569572 h 1867141"/>
                <a:gd name="connsiteX232" fmla="*/ 477306 w 1867140"/>
                <a:gd name="connsiteY232" fmla="*/ 1555612 h 1867141"/>
                <a:gd name="connsiteX233" fmla="*/ 503135 w 1867140"/>
                <a:gd name="connsiteY233" fmla="*/ 1528083 h 1867141"/>
                <a:gd name="connsiteX234" fmla="*/ 516508 w 1867140"/>
                <a:gd name="connsiteY234" fmla="*/ 1487385 h 1867141"/>
                <a:gd name="connsiteX235" fmla="*/ 516190 w 1867140"/>
                <a:gd name="connsiteY235" fmla="*/ 1455869 h 1867141"/>
                <a:gd name="connsiteX236" fmla="*/ 505803 w 1867140"/>
                <a:gd name="connsiteY236" fmla="*/ 1429859 h 1867141"/>
                <a:gd name="connsiteX237" fmla="*/ 486289 w 1867140"/>
                <a:gd name="connsiteY237" fmla="*/ 1409711 h 1867141"/>
                <a:gd name="connsiteX238" fmla="*/ 462191 w 1867140"/>
                <a:gd name="connsiteY238" fmla="*/ 1396853 h 1867141"/>
                <a:gd name="connsiteX239" fmla="*/ 441131 w 1867140"/>
                <a:gd name="connsiteY239" fmla="*/ 1390506 h 1867141"/>
                <a:gd name="connsiteX240" fmla="*/ 422310 w 1867140"/>
                <a:gd name="connsiteY240" fmla="*/ 1387022 h 1867141"/>
                <a:gd name="connsiteX241" fmla="*/ 356320 w 1867140"/>
                <a:gd name="connsiteY241" fmla="*/ 1377515 h 1867141"/>
                <a:gd name="connsiteX242" fmla="*/ 341632 w 1867140"/>
                <a:gd name="connsiteY242" fmla="*/ 1380589 h 1867141"/>
                <a:gd name="connsiteX243" fmla="*/ 334135 w 1867140"/>
                <a:gd name="connsiteY243" fmla="*/ 1395079 h 1867141"/>
                <a:gd name="connsiteX244" fmla="*/ 301746 w 1867140"/>
                <a:gd name="connsiteY244" fmla="*/ 1619900 h 1867141"/>
                <a:gd name="connsiteX245" fmla="*/ 186149 w 1867140"/>
                <a:gd name="connsiteY245" fmla="*/ 1492758 h 1867141"/>
                <a:gd name="connsiteX246" fmla="*/ 9659 w 1867140"/>
                <a:gd name="connsiteY246" fmla="*/ 800469 h 1867141"/>
                <a:gd name="connsiteX247" fmla="*/ 1066673 w 1867140"/>
                <a:gd name="connsiteY247" fmla="*/ 9659 h 1867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</a:cxnLst>
              <a:rect l="l" t="t" r="r" b="b"/>
              <a:pathLst>
                <a:path w="1867140" h="1867141">
                  <a:moveTo>
                    <a:pt x="387639" y="1426859"/>
                  </a:moveTo>
                  <a:lnTo>
                    <a:pt x="411871" y="1430350"/>
                  </a:lnTo>
                  <a:cubicBezTo>
                    <a:pt x="417785" y="1431202"/>
                    <a:pt x="423461" y="1432425"/>
                    <a:pt x="428900" y="1434018"/>
                  </a:cubicBezTo>
                  <a:cubicBezTo>
                    <a:pt x="434339" y="1435612"/>
                    <a:pt x="439364" y="1438287"/>
                    <a:pt x="443976" y="1442043"/>
                  </a:cubicBezTo>
                  <a:cubicBezTo>
                    <a:pt x="448588" y="1445799"/>
                    <a:pt x="452168" y="1451099"/>
                    <a:pt x="454716" y="1457944"/>
                  </a:cubicBezTo>
                  <a:cubicBezTo>
                    <a:pt x="457263" y="1464790"/>
                    <a:pt x="457830" y="1473117"/>
                    <a:pt x="456417" y="1482925"/>
                  </a:cubicBezTo>
                  <a:cubicBezTo>
                    <a:pt x="455378" y="1490137"/>
                    <a:pt x="453408" y="1496663"/>
                    <a:pt x="450505" y="1502501"/>
                  </a:cubicBezTo>
                  <a:cubicBezTo>
                    <a:pt x="447602" y="1508341"/>
                    <a:pt x="443887" y="1513180"/>
                    <a:pt x="439358" y="1517018"/>
                  </a:cubicBezTo>
                  <a:cubicBezTo>
                    <a:pt x="434831" y="1520856"/>
                    <a:pt x="429325" y="1523559"/>
                    <a:pt x="422841" y="1525129"/>
                  </a:cubicBezTo>
                  <a:cubicBezTo>
                    <a:pt x="416358" y="1526698"/>
                    <a:pt x="408573" y="1526828"/>
                    <a:pt x="399486" y="1525519"/>
                  </a:cubicBezTo>
                  <a:lnTo>
                    <a:pt x="373955" y="1521841"/>
                  </a:lnTo>
                  <a:close/>
                  <a:moveTo>
                    <a:pt x="806469" y="1442365"/>
                  </a:moveTo>
                  <a:cubicBezTo>
                    <a:pt x="801709" y="1441680"/>
                    <a:pt x="797503" y="1442509"/>
                    <a:pt x="793853" y="1444855"/>
                  </a:cubicBezTo>
                  <a:cubicBezTo>
                    <a:pt x="790202" y="1447199"/>
                    <a:pt x="787920" y="1451545"/>
                    <a:pt x="787006" y="1457892"/>
                  </a:cubicBezTo>
                  <a:lnTo>
                    <a:pt x="751847" y="1701943"/>
                  </a:lnTo>
                  <a:cubicBezTo>
                    <a:pt x="750932" y="1708290"/>
                    <a:pt x="751895" y="1713103"/>
                    <a:pt x="754735" y="1716384"/>
                  </a:cubicBezTo>
                  <a:cubicBezTo>
                    <a:pt x="757576" y="1719663"/>
                    <a:pt x="761376" y="1721646"/>
                    <a:pt x="766135" y="1722332"/>
                  </a:cubicBezTo>
                  <a:lnTo>
                    <a:pt x="906768" y="1742592"/>
                  </a:lnTo>
                  <a:cubicBezTo>
                    <a:pt x="908066" y="1742779"/>
                    <a:pt x="909313" y="1742554"/>
                    <a:pt x="910509" y="1741917"/>
                  </a:cubicBezTo>
                  <a:cubicBezTo>
                    <a:pt x="911705" y="1741279"/>
                    <a:pt x="912789" y="1740147"/>
                    <a:pt x="913759" y="1738520"/>
                  </a:cubicBezTo>
                  <a:cubicBezTo>
                    <a:pt x="914730" y="1736893"/>
                    <a:pt x="915597" y="1734699"/>
                    <a:pt x="916364" y="1731939"/>
                  </a:cubicBezTo>
                  <a:cubicBezTo>
                    <a:pt x="917129" y="1729177"/>
                    <a:pt x="917813" y="1725706"/>
                    <a:pt x="918416" y="1721523"/>
                  </a:cubicBezTo>
                  <a:cubicBezTo>
                    <a:pt x="919019" y="1717340"/>
                    <a:pt x="919342" y="1713816"/>
                    <a:pt x="919387" y="1710952"/>
                  </a:cubicBezTo>
                  <a:cubicBezTo>
                    <a:pt x="919431" y="1708087"/>
                    <a:pt x="919218" y="1705738"/>
                    <a:pt x="918746" y="1703903"/>
                  </a:cubicBezTo>
                  <a:cubicBezTo>
                    <a:pt x="918275" y="1702068"/>
                    <a:pt x="917555" y="1700676"/>
                    <a:pt x="916587" y="1699727"/>
                  </a:cubicBezTo>
                  <a:cubicBezTo>
                    <a:pt x="915620" y="1698778"/>
                    <a:pt x="914487" y="1698209"/>
                    <a:pt x="913189" y="1698022"/>
                  </a:cubicBezTo>
                  <a:lnTo>
                    <a:pt x="812366" y="1683497"/>
                  </a:lnTo>
                  <a:lnTo>
                    <a:pt x="823743" y="1604528"/>
                  </a:lnTo>
                  <a:lnTo>
                    <a:pt x="908339" y="1616715"/>
                  </a:lnTo>
                  <a:cubicBezTo>
                    <a:pt x="909636" y="1616902"/>
                    <a:pt x="910879" y="1616712"/>
                    <a:pt x="912064" y="1616147"/>
                  </a:cubicBezTo>
                  <a:cubicBezTo>
                    <a:pt x="913250" y="1615581"/>
                    <a:pt x="914323" y="1614522"/>
                    <a:pt x="915283" y="1612967"/>
                  </a:cubicBezTo>
                  <a:cubicBezTo>
                    <a:pt x="916243" y="1611412"/>
                    <a:pt x="917101" y="1609290"/>
                    <a:pt x="917856" y="1606602"/>
                  </a:cubicBezTo>
                  <a:cubicBezTo>
                    <a:pt x="918612" y="1603913"/>
                    <a:pt x="919291" y="1600478"/>
                    <a:pt x="919894" y="1596294"/>
                  </a:cubicBezTo>
                  <a:cubicBezTo>
                    <a:pt x="920476" y="1592255"/>
                    <a:pt x="920789" y="1588804"/>
                    <a:pt x="920833" y="1585939"/>
                  </a:cubicBezTo>
                  <a:cubicBezTo>
                    <a:pt x="920878" y="1583075"/>
                    <a:pt x="920658" y="1580761"/>
                    <a:pt x="920177" y="1578998"/>
                  </a:cubicBezTo>
                  <a:cubicBezTo>
                    <a:pt x="919694" y="1577236"/>
                    <a:pt x="918969" y="1575880"/>
                    <a:pt x="918002" y="1574931"/>
                  </a:cubicBezTo>
                  <a:cubicBezTo>
                    <a:pt x="917035" y="1573981"/>
                    <a:pt x="915901" y="1573414"/>
                    <a:pt x="914604" y="1573227"/>
                  </a:cubicBezTo>
                  <a:lnTo>
                    <a:pt x="830008" y="1561040"/>
                  </a:lnTo>
                  <a:lnTo>
                    <a:pt x="839858" y="1492670"/>
                  </a:lnTo>
                  <a:lnTo>
                    <a:pt x="939815" y="1507071"/>
                  </a:lnTo>
                  <a:cubicBezTo>
                    <a:pt x="941112" y="1507258"/>
                    <a:pt x="942324" y="1507027"/>
                    <a:pt x="943447" y="1506380"/>
                  </a:cubicBezTo>
                  <a:cubicBezTo>
                    <a:pt x="944571" y="1505731"/>
                    <a:pt x="945619" y="1504594"/>
                    <a:pt x="946589" y="1502967"/>
                  </a:cubicBezTo>
                  <a:cubicBezTo>
                    <a:pt x="947560" y="1501340"/>
                    <a:pt x="948428" y="1499146"/>
                    <a:pt x="949194" y="1496386"/>
                  </a:cubicBezTo>
                  <a:cubicBezTo>
                    <a:pt x="949960" y="1493625"/>
                    <a:pt x="950633" y="1490225"/>
                    <a:pt x="951215" y="1486187"/>
                  </a:cubicBezTo>
                  <a:cubicBezTo>
                    <a:pt x="951839" y="1481859"/>
                    <a:pt x="952173" y="1478263"/>
                    <a:pt x="952218" y="1475398"/>
                  </a:cubicBezTo>
                  <a:cubicBezTo>
                    <a:pt x="952262" y="1472534"/>
                    <a:pt x="952054" y="1470148"/>
                    <a:pt x="951592" y="1468241"/>
                  </a:cubicBezTo>
                  <a:cubicBezTo>
                    <a:pt x="951131" y="1466335"/>
                    <a:pt x="950447" y="1464948"/>
                    <a:pt x="949541" y="1464081"/>
                  </a:cubicBezTo>
                  <a:cubicBezTo>
                    <a:pt x="948635" y="1463214"/>
                    <a:pt x="947533" y="1462688"/>
                    <a:pt x="946236" y="1462501"/>
                  </a:cubicBezTo>
                  <a:close/>
                  <a:moveTo>
                    <a:pt x="589632" y="1411127"/>
                  </a:moveTo>
                  <a:cubicBezTo>
                    <a:pt x="584872" y="1410441"/>
                    <a:pt x="580667" y="1411271"/>
                    <a:pt x="577016" y="1413617"/>
                  </a:cubicBezTo>
                  <a:cubicBezTo>
                    <a:pt x="573366" y="1415961"/>
                    <a:pt x="571084" y="1420307"/>
                    <a:pt x="570169" y="1426653"/>
                  </a:cubicBezTo>
                  <a:lnTo>
                    <a:pt x="535010" y="1670705"/>
                  </a:lnTo>
                  <a:cubicBezTo>
                    <a:pt x="534096" y="1677051"/>
                    <a:pt x="535059" y="1681865"/>
                    <a:pt x="537899" y="1685145"/>
                  </a:cubicBezTo>
                  <a:cubicBezTo>
                    <a:pt x="540739" y="1688425"/>
                    <a:pt x="544539" y="1690408"/>
                    <a:pt x="549299" y="1691094"/>
                  </a:cubicBezTo>
                  <a:lnTo>
                    <a:pt x="689931" y="1711354"/>
                  </a:lnTo>
                  <a:cubicBezTo>
                    <a:pt x="691230" y="1711541"/>
                    <a:pt x="692477" y="1711315"/>
                    <a:pt x="693673" y="1710678"/>
                  </a:cubicBezTo>
                  <a:cubicBezTo>
                    <a:pt x="694869" y="1710040"/>
                    <a:pt x="695952" y="1708908"/>
                    <a:pt x="696922" y="1707282"/>
                  </a:cubicBezTo>
                  <a:cubicBezTo>
                    <a:pt x="697893" y="1705655"/>
                    <a:pt x="698761" y="1703461"/>
                    <a:pt x="699527" y="1700700"/>
                  </a:cubicBezTo>
                  <a:cubicBezTo>
                    <a:pt x="700293" y="1697939"/>
                    <a:pt x="700977" y="1694467"/>
                    <a:pt x="701580" y="1690284"/>
                  </a:cubicBezTo>
                  <a:cubicBezTo>
                    <a:pt x="702182" y="1686102"/>
                    <a:pt x="702506" y="1682578"/>
                    <a:pt x="702551" y="1679714"/>
                  </a:cubicBezTo>
                  <a:cubicBezTo>
                    <a:pt x="702595" y="1676849"/>
                    <a:pt x="702382" y="1674499"/>
                    <a:pt x="701909" y="1672664"/>
                  </a:cubicBezTo>
                  <a:cubicBezTo>
                    <a:pt x="701438" y="1670829"/>
                    <a:pt x="700718" y="1669438"/>
                    <a:pt x="699751" y="1668489"/>
                  </a:cubicBezTo>
                  <a:cubicBezTo>
                    <a:pt x="698783" y="1667539"/>
                    <a:pt x="697651" y="1666971"/>
                    <a:pt x="696352" y="1666784"/>
                  </a:cubicBezTo>
                  <a:lnTo>
                    <a:pt x="595530" y="1652259"/>
                  </a:lnTo>
                  <a:lnTo>
                    <a:pt x="606907" y="1573289"/>
                  </a:lnTo>
                  <a:lnTo>
                    <a:pt x="691502" y="1585477"/>
                  </a:lnTo>
                  <a:cubicBezTo>
                    <a:pt x="692800" y="1585663"/>
                    <a:pt x="694043" y="1585474"/>
                    <a:pt x="695227" y="1584909"/>
                  </a:cubicBezTo>
                  <a:cubicBezTo>
                    <a:pt x="696413" y="1584343"/>
                    <a:pt x="697486" y="1583283"/>
                    <a:pt x="698447" y="1581728"/>
                  </a:cubicBezTo>
                  <a:cubicBezTo>
                    <a:pt x="699407" y="1580174"/>
                    <a:pt x="700265" y="1578052"/>
                    <a:pt x="701020" y="1575363"/>
                  </a:cubicBezTo>
                  <a:cubicBezTo>
                    <a:pt x="701776" y="1572675"/>
                    <a:pt x="702455" y="1569239"/>
                    <a:pt x="703057" y="1565055"/>
                  </a:cubicBezTo>
                  <a:cubicBezTo>
                    <a:pt x="703639" y="1561017"/>
                    <a:pt x="703952" y="1557566"/>
                    <a:pt x="703996" y="1554701"/>
                  </a:cubicBezTo>
                  <a:cubicBezTo>
                    <a:pt x="704041" y="1551837"/>
                    <a:pt x="703823" y="1549523"/>
                    <a:pt x="703340" y="1547760"/>
                  </a:cubicBezTo>
                  <a:cubicBezTo>
                    <a:pt x="702858" y="1545997"/>
                    <a:pt x="702133" y="1544642"/>
                    <a:pt x="701165" y="1543692"/>
                  </a:cubicBezTo>
                  <a:cubicBezTo>
                    <a:pt x="700199" y="1542743"/>
                    <a:pt x="699065" y="1542175"/>
                    <a:pt x="697767" y="1541988"/>
                  </a:cubicBezTo>
                  <a:lnTo>
                    <a:pt x="613172" y="1529801"/>
                  </a:lnTo>
                  <a:lnTo>
                    <a:pt x="623021" y="1461432"/>
                  </a:lnTo>
                  <a:lnTo>
                    <a:pt x="722978" y="1475832"/>
                  </a:lnTo>
                  <a:cubicBezTo>
                    <a:pt x="724276" y="1476019"/>
                    <a:pt x="725487" y="1475789"/>
                    <a:pt x="726611" y="1475141"/>
                  </a:cubicBezTo>
                  <a:cubicBezTo>
                    <a:pt x="727735" y="1474493"/>
                    <a:pt x="728783" y="1473356"/>
                    <a:pt x="729753" y="1471728"/>
                  </a:cubicBezTo>
                  <a:cubicBezTo>
                    <a:pt x="730724" y="1470102"/>
                    <a:pt x="731591" y="1467907"/>
                    <a:pt x="732358" y="1465148"/>
                  </a:cubicBezTo>
                  <a:cubicBezTo>
                    <a:pt x="733123" y="1462386"/>
                    <a:pt x="733797" y="1458987"/>
                    <a:pt x="734379" y="1454948"/>
                  </a:cubicBezTo>
                  <a:cubicBezTo>
                    <a:pt x="735002" y="1450621"/>
                    <a:pt x="735336" y="1447025"/>
                    <a:pt x="735381" y="1444160"/>
                  </a:cubicBezTo>
                  <a:cubicBezTo>
                    <a:pt x="735425" y="1441296"/>
                    <a:pt x="735217" y="1438910"/>
                    <a:pt x="734755" y="1437003"/>
                  </a:cubicBezTo>
                  <a:cubicBezTo>
                    <a:pt x="734295" y="1435097"/>
                    <a:pt x="733610" y="1433710"/>
                    <a:pt x="732705" y="1432843"/>
                  </a:cubicBezTo>
                  <a:cubicBezTo>
                    <a:pt x="731799" y="1431976"/>
                    <a:pt x="730697" y="1431449"/>
                    <a:pt x="729399" y="1431262"/>
                  </a:cubicBezTo>
                  <a:close/>
                  <a:moveTo>
                    <a:pt x="1088929" y="1477978"/>
                  </a:moveTo>
                  <a:cubicBezTo>
                    <a:pt x="1076091" y="1476128"/>
                    <a:pt x="1063701" y="1476037"/>
                    <a:pt x="1051755" y="1477702"/>
                  </a:cubicBezTo>
                  <a:cubicBezTo>
                    <a:pt x="1039811" y="1479368"/>
                    <a:pt x="1029136" y="1482947"/>
                    <a:pt x="1019732" y="1488438"/>
                  </a:cubicBezTo>
                  <a:cubicBezTo>
                    <a:pt x="1010328" y="1493930"/>
                    <a:pt x="1002405" y="1501401"/>
                    <a:pt x="995964" y="1510853"/>
                  </a:cubicBezTo>
                  <a:cubicBezTo>
                    <a:pt x="989523" y="1520305"/>
                    <a:pt x="985336" y="1531738"/>
                    <a:pt x="983403" y="1545152"/>
                  </a:cubicBezTo>
                  <a:cubicBezTo>
                    <a:pt x="981720" y="1556835"/>
                    <a:pt x="982007" y="1567109"/>
                    <a:pt x="984264" y="1575974"/>
                  </a:cubicBezTo>
                  <a:cubicBezTo>
                    <a:pt x="986520" y="1584838"/>
                    <a:pt x="989983" y="1592736"/>
                    <a:pt x="994654" y="1599666"/>
                  </a:cubicBezTo>
                  <a:cubicBezTo>
                    <a:pt x="999323" y="1606596"/>
                    <a:pt x="1004876" y="1612770"/>
                    <a:pt x="1011309" y="1618188"/>
                  </a:cubicBezTo>
                  <a:cubicBezTo>
                    <a:pt x="1017743" y="1623604"/>
                    <a:pt x="1024461" y="1628585"/>
                    <a:pt x="1031463" y="1633127"/>
                  </a:cubicBezTo>
                  <a:cubicBezTo>
                    <a:pt x="1038464" y="1637670"/>
                    <a:pt x="1045276" y="1642000"/>
                    <a:pt x="1051897" y="1646119"/>
                  </a:cubicBezTo>
                  <a:cubicBezTo>
                    <a:pt x="1058517" y="1650239"/>
                    <a:pt x="1064350" y="1654465"/>
                    <a:pt x="1069395" y="1658799"/>
                  </a:cubicBezTo>
                  <a:cubicBezTo>
                    <a:pt x="1074438" y="1663133"/>
                    <a:pt x="1078364" y="1667821"/>
                    <a:pt x="1081171" y="1672863"/>
                  </a:cubicBezTo>
                  <a:cubicBezTo>
                    <a:pt x="1083978" y="1677906"/>
                    <a:pt x="1084925" y="1683600"/>
                    <a:pt x="1084011" y="1689946"/>
                  </a:cubicBezTo>
                  <a:cubicBezTo>
                    <a:pt x="1083221" y="1695428"/>
                    <a:pt x="1081495" y="1700258"/>
                    <a:pt x="1078830" y="1704439"/>
                  </a:cubicBezTo>
                  <a:cubicBezTo>
                    <a:pt x="1076167" y="1708619"/>
                    <a:pt x="1072706" y="1711948"/>
                    <a:pt x="1068447" y="1714426"/>
                  </a:cubicBezTo>
                  <a:cubicBezTo>
                    <a:pt x="1064189" y="1716906"/>
                    <a:pt x="1059199" y="1718579"/>
                    <a:pt x="1053479" y="1719448"/>
                  </a:cubicBezTo>
                  <a:cubicBezTo>
                    <a:pt x="1047760" y="1720318"/>
                    <a:pt x="1041437" y="1720253"/>
                    <a:pt x="1034514" y="1719255"/>
                  </a:cubicBezTo>
                  <a:cubicBezTo>
                    <a:pt x="1023984" y="1717738"/>
                    <a:pt x="1014888" y="1715213"/>
                    <a:pt x="1007226" y="1711681"/>
                  </a:cubicBezTo>
                  <a:cubicBezTo>
                    <a:pt x="999564" y="1708147"/>
                    <a:pt x="993056" y="1704523"/>
                    <a:pt x="987702" y="1700807"/>
                  </a:cubicBezTo>
                  <a:cubicBezTo>
                    <a:pt x="982348" y="1697091"/>
                    <a:pt x="978003" y="1693778"/>
                    <a:pt x="974668" y="1690869"/>
                  </a:cubicBezTo>
                  <a:cubicBezTo>
                    <a:pt x="971333" y="1687958"/>
                    <a:pt x="968656" y="1686358"/>
                    <a:pt x="966636" y="1686067"/>
                  </a:cubicBezTo>
                  <a:cubicBezTo>
                    <a:pt x="965194" y="1685859"/>
                    <a:pt x="963875" y="1686075"/>
                    <a:pt x="962679" y="1686712"/>
                  </a:cubicBezTo>
                  <a:cubicBezTo>
                    <a:pt x="961483" y="1687350"/>
                    <a:pt x="960425" y="1688559"/>
                    <a:pt x="959505" y="1690340"/>
                  </a:cubicBezTo>
                  <a:cubicBezTo>
                    <a:pt x="958587" y="1692121"/>
                    <a:pt x="957764" y="1694506"/>
                    <a:pt x="957040" y="1697494"/>
                  </a:cubicBezTo>
                  <a:cubicBezTo>
                    <a:pt x="956315" y="1700481"/>
                    <a:pt x="955630" y="1704210"/>
                    <a:pt x="954986" y="1708682"/>
                  </a:cubicBezTo>
                  <a:cubicBezTo>
                    <a:pt x="954030" y="1715317"/>
                    <a:pt x="953694" y="1720458"/>
                    <a:pt x="953979" y="1724107"/>
                  </a:cubicBezTo>
                  <a:cubicBezTo>
                    <a:pt x="954263" y="1727755"/>
                    <a:pt x="955207" y="1730651"/>
                    <a:pt x="956813" y="1732797"/>
                  </a:cubicBezTo>
                  <a:cubicBezTo>
                    <a:pt x="958417" y="1734942"/>
                    <a:pt x="961171" y="1737547"/>
                    <a:pt x="965073" y="1740612"/>
                  </a:cubicBezTo>
                  <a:cubicBezTo>
                    <a:pt x="968975" y="1743677"/>
                    <a:pt x="973937" y="1746785"/>
                    <a:pt x="979962" y="1749935"/>
                  </a:cubicBezTo>
                  <a:cubicBezTo>
                    <a:pt x="985986" y="1753084"/>
                    <a:pt x="993031" y="1756050"/>
                    <a:pt x="1001096" y="1758831"/>
                  </a:cubicBezTo>
                  <a:cubicBezTo>
                    <a:pt x="1009162" y="1761613"/>
                    <a:pt x="1018026" y="1763700"/>
                    <a:pt x="1027690" y="1765092"/>
                  </a:cubicBezTo>
                  <a:cubicBezTo>
                    <a:pt x="1041970" y="1767150"/>
                    <a:pt x="1055654" y="1767207"/>
                    <a:pt x="1068743" y="1765264"/>
                  </a:cubicBezTo>
                  <a:cubicBezTo>
                    <a:pt x="1081832" y="1763323"/>
                    <a:pt x="1093599" y="1759312"/>
                    <a:pt x="1104045" y="1753235"/>
                  </a:cubicBezTo>
                  <a:cubicBezTo>
                    <a:pt x="1114490" y="1747157"/>
                    <a:pt x="1123254" y="1738960"/>
                    <a:pt x="1130335" y="1728643"/>
                  </a:cubicBezTo>
                  <a:cubicBezTo>
                    <a:pt x="1137416" y="1718327"/>
                    <a:pt x="1142016" y="1705812"/>
                    <a:pt x="1144136" y="1691100"/>
                  </a:cubicBezTo>
                  <a:cubicBezTo>
                    <a:pt x="1145756" y="1679849"/>
                    <a:pt x="1145433" y="1669827"/>
                    <a:pt x="1143167" y="1661035"/>
                  </a:cubicBezTo>
                  <a:cubicBezTo>
                    <a:pt x="1140899" y="1652242"/>
                    <a:pt x="1137395" y="1644376"/>
                    <a:pt x="1132653" y="1637436"/>
                  </a:cubicBezTo>
                  <a:cubicBezTo>
                    <a:pt x="1127911" y="1630495"/>
                    <a:pt x="1122250" y="1624305"/>
                    <a:pt x="1115673" y="1618867"/>
                  </a:cubicBezTo>
                  <a:cubicBezTo>
                    <a:pt x="1109095" y="1613429"/>
                    <a:pt x="1102305" y="1608439"/>
                    <a:pt x="1095303" y="1603896"/>
                  </a:cubicBezTo>
                  <a:cubicBezTo>
                    <a:pt x="1088301" y="1599355"/>
                    <a:pt x="1081418" y="1595013"/>
                    <a:pt x="1074652" y="1590873"/>
                  </a:cubicBezTo>
                  <a:cubicBezTo>
                    <a:pt x="1067887" y="1586733"/>
                    <a:pt x="1061911" y="1582485"/>
                    <a:pt x="1056722" y="1578131"/>
                  </a:cubicBezTo>
                  <a:cubicBezTo>
                    <a:pt x="1051534" y="1573776"/>
                    <a:pt x="1047572" y="1569083"/>
                    <a:pt x="1044837" y="1564051"/>
                  </a:cubicBezTo>
                  <a:cubicBezTo>
                    <a:pt x="1042102" y="1559020"/>
                    <a:pt x="1041181" y="1553402"/>
                    <a:pt x="1042075" y="1547200"/>
                  </a:cubicBezTo>
                  <a:cubicBezTo>
                    <a:pt x="1042677" y="1543017"/>
                    <a:pt x="1044006" y="1539159"/>
                    <a:pt x="1046062" y="1535627"/>
                  </a:cubicBezTo>
                  <a:cubicBezTo>
                    <a:pt x="1048116" y="1532095"/>
                    <a:pt x="1050886" y="1529219"/>
                    <a:pt x="1054371" y="1526997"/>
                  </a:cubicBezTo>
                  <a:cubicBezTo>
                    <a:pt x="1057857" y="1524775"/>
                    <a:pt x="1062017" y="1523240"/>
                    <a:pt x="1066850" y="1522390"/>
                  </a:cubicBezTo>
                  <a:cubicBezTo>
                    <a:pt x="1071684" y="1521541"/>
                    <a:pt x="1077202" y="1521563"/>
                    <a:pt x="1083404" y="1522456"/>
                  </a:cubicBezTo>
                  <a:cubicBezTo>
                    <a:pt x="1091337" y="1523599"/>
                    <a:pt x="1098482" y="1525622"/>
                    <a:pt x="1104836" y="1528525"/>
                  </a:cubicBezTo>
                  <a:cubicBezTo>
                    <a:pt x="1111191" y="1531428"/>
                    <a:pt x="1116721" y="1534434"/>
                    <a:pt x="1121426" y="1537540"/>
                  </a:cubicBezTo>
                  <a:cubicBezTo>
                    <a:pt x="1126132" y="1540648"/>
                    <a:pt x="1130070" y="1543460"/>
                    <a:pt x="1133240" y="1545978"/>
                  </a:cubicBezTo>
                  <a:cubicBezTo>
                    <a:pt x="1136411" y="1548497"/>
                    <a:pt x="1138790" y="1549870"/>
                    <a:pt x="1140377" y="1550099"/>
                  </a:cubicBezTo>
                  <a:cubicBezTo>
                    <a:pt x="1141963" y="1550327"/>
                    <a:pt x="1143288" y="1550077"/>
                    <a:pt x="1144350" y="1549346"/>
                  </a:cubicBezTo>
                  <a:cubicBezTo>
                    <a:pt x="1145412" y="1548616"/>
                    <a:pt x="1146331" y="1547349"/>
                    <a:pt x="1147106" y="1545547"/>
                  </a:cubicBezTo>
                  <a:cubicBezTo>
                    <a:pt x="1147880" y="1543745"/>
                    <a:pt x="1148584" y="1541416"/>
                    <a:pt x="1149216" y="1538562"/>
                  </a:cubicBezTo>
                  <a:cubicBezTo>
                    <a:pt x="1149847" y="1535709"/>
                    <a:pt x="1150465" y="1532191"/>
                    <a:pt x="1151068" y="1528008"/>
                  </a:cubicBezTo>
                  <a:cubicBezTo>
                    <a:pt x="1151608" y="1524258"/>
                    <a:pt x="1151988" y="1521110"/>
                    <a:pt x="1152207" y="1518565"/>
                  </a:cubicBezTo>
                  <a:cubicBezTo>
                    <a:pt x="1152426" y="1516021"/>
                    <a:pt x="1152475" y="1513892"/>
                    <a:pt x="1152354" y="1512182"/>
                  </a:cubicBezTo>
                  <a:cubicBezTo>
                    <a:pt x="1152232" y="1510471"/>
                    <a:pt x="1151992" y="1509075"/>
                    <a:pt x="1151633" y="1507993"/>
                  </a:cubicBezTo>
                  <a:cubicBezTo>
                    <a:pt x="1151273" y="1506909"/>
                    <a:pt x="1150476" y="1505544"/>
                    <a:pt x="1149242" y="1503893"/>
                  </a:cubicBezTo>
                  <a:cubicBezTo>
                    <a:pt x="1148007" y="1502243"/>
                    <a:pt x="1145310" y="1500014"/>
                    <a:pt x="1141150" y="1497206"/>
                  </a:cubicBezTo>
                  <a:cubicBezTo>
                    <a:pt x="1136991" y="1494399"/>
                    <a:pt x="1132150" y="1491713"/>
                    <a:pt x="1126630" y="1489152"/>
                  </a:cubicBezTo>
                  <a:cubicBezTo>
                    <a:pt x="1121110" y="1486589"/>
                    <a:pt x="1115105" y="1484326"/>
                    <a:pt x="1108615" y="1482361"/>
                  </a:cubicBezTo>
                  <a:cubicBezTo>
                    <a:pt x="1102126" y="1480394"/>
                    <a:pt x="1095564" y="1478934"/>
                    <a:pt x="1088929" y="1477978"/>
                  </a:cubicBezTo>
                  <a:close/>
                  <a:moveTo>
                    <a:pt x="1066673" y="9659"/>
                  </a:moveTo>
                  <a:cubicBezTo>
                    <a:pt x="1226129" y="32631"/>
                    <a:pt x="1370332" y="94640"/>
                    <a:pt x="1490999" y="184616"/>
                  </a:cubicBezTo>
                  <a:lnTo>
                    <a:pt x="1536421" y="222028"/>
                  </a:lnTo>
                  <a:lnTo>
                    <a:pt x="1524353" y="222070"/>
                  </a:lnTo>
                  <a:cubicBezTo>
                    <a:pt x="1501618" y="223497"/>
                    <a:pt x="1488431" y="236834"/>
                    <a:pt x="1484794" y="262082"/>
                  </a:cubicBezTo>
                  <a:lnTo>
                    <a:pt x="1354562" y="1166071"/>
                  </a:lnTo>
                  <a:cubicBezTo>
                    <a:pt x="1315273" y="1178843"/>
                    <a:pt x="1273230" y="1189217"/>
                    <a:pt x="1228434" y="1197193"/>
                  </a:cubicBezTo>
                  <a:cubicBezTo>
                    <a:pt x="1183638" y="1205169"/>
                    <a:pt x="1139051" y="1205960"/>
                    <a:pt x="1094673" y="1199567"/>
                  </a:cubicBezTo>
                  <a:cubicBezTo>
                    <a:pt x="1060191" y="1194599"/>
                    <a:pt x="1029518" y="1186168"/>
                    <a:pt x="1002656" y="1174277"/>
                  </a:cubicBezTo>
                  <a:cubicBezTo>
                    <a:pt x="975792" y="1162383"/>
                    <a:pt x="953238" y="1145818"/>
                    <a:pt x="934993" y="1124580"/>
                  </a:cubicBezTo>
                  <a:cubicBezTo>
                    <a:pt x="916747" y="1103342"/>
                    <a:pt x="903904" y="1076683"/>
                    <a:pt x="896463" y="1044605"/>
                  </a:cubicBezTo>
                  <a:cubicBezTo>
                    <a:pt x="889022" y="1012527"/>
                    <a:pt x="889942" y="967199"/>
                    <a:pt x="899226" y="908620"/>
                  </a:cubicBezTo>
                  <a:lnTo>
                    <a:pt x="1004899" y="175103"/>
                  </a:lnTo>
                  <a:cubicBezTo>
                    <a:pt x="1009735" y="141541"/>
                    <a:pt x="995064" y="122299"/>
                    <a:pt x="960889" y="117375"/>
                  </a:cubicBezTo>
                  <a:cubicBezTo>
                    <a:pt x="957682" y="116913"/>
                    <a:pt x="947174" y="116116"/>
                    <a:pt x="929363" y="114983"/>
                  </a:cubicBezTo>
                  <a:cubicBezTo>
                    <a:pt x="911552" y="113851"/>
                    <a:pt x="889999" y="112810"/>
                    <a:pt x="864702" y="111861"/>
                  </a:cubicBezTo>
                  <a:cubicBezTo>
                    <a:pt x="839406" y="110912"/>
                    <a:pt x="812233" y="110498"/>
                    <a:pt x="783185" y="110619"/>
                  </a:cubicBezTo>
                  <a:cubicBezTo>
                    <a:pt x="754138" y="110740"/>
                    <a:pt x="714557" y="111762"/>
                    <a:pt x="664446" y="113686"/>
                  </a:cubicBezTo>
                  <a:lnTo>
                    <a:pt x="659636" y="203087"/>
                  </a:lnTo>
                  <a:cubicBezTo>
                    <a:pt x="688368" y="205266"/>
                    <a:pt x="708371" y="207168"/>
                    <a:pt x="719648" y="208792"/>
                  </a:cubicBezTo>
                  <a:cubicBezTo>
                    <a:pt x="728932" y="210130"/>
                    <a:pt x="736886" y="212251"/>
                    <a:pt x="743510" y="215155"/>
                  </a:cubicBezTo>
                  <a:cubicBezTo>
                    <a:pt x="750134" y="218058"/>
                    <a:pt x="755309" y="221887"/>
                    <a:pt x="759034" y="226641"/>
                  </a:cubicBezTo>
                  <a:cubicBezTo>
                    <a:pt x="762759" y="231395"/>
                    <a:pt x="765384" y="238471"/>
                    <a:pt x="766907" y="247870"/>
                  </a:cubicBezTo>
                  <a:cubicBezTo>
                    <a:pt x="768431" y="257270"/>
                    <a:pt x="768100" y="269553"/>
                    <a:pt x="765915" y="284720"/>
                  </a:cubicBezTo>
                  <a:lnTo>
                    <a:pt x="665382" y="982556"/>
                  </a:lnTo>
                  <a:cubicBezTo>
                    <a:pt x="657747" y="1035555"/>
                    <a:pt x="659832" y="1083013"/>
                    <a:pt x="671636" y="1124931"/>
                  </a:cubicBezTo>
                  <a:cubicBezTo>
                    <a:pt x="683441" y="1166848"/>
                    <a:pt x="702562" y="1202780"/>
                    <a:pt x="728998" y="1232725"/>
                  </a:cubicBezTo>
                  <a:cubicBezTo>
                    <a:pt x="755434" y="1262671"/>
                    <a:pt x="787640" y="1286563"/>
                    <a:pt x="825616" y="1304398"/>
                  </a:cubicBezTo>
                  <a:cubicBezTo>
                    <a:pt x="863592" y="1322234"/>
                    <a:pt x="905010" y="1334383"/>
                    <a:pt x="949868" y="1340846"/>
                  </a:cubicBezTo>
                  <a:cubicBezTo>
                    <a:pt x="1020271" y="1350988"/>
                    <a:pt x="1091074" y="1349598"/>
                    <a:pt x="1162277" y="1336674"/>
                  </a:cubicBezTo>
                  <a:cubicBezTo>
                    <a:pt x="1233480" y="1323750"/>
                    <a:pt x="1293069" y="1304204"/>
                    <a:pt x="1341043" y="1278034"/>
                  </a:cubicBezTo>
                  <a:lnTo>
                    <a:pt x="1336236" y="1341256"/>
                  </a:lnTo>
                  <a:cubicBezTo>
                    <a:pt x="1333355" y="1369000"/>
                    <a:pt x="1345560" y="1384840"/>
                    <a:pt x="1372850" y="1388771"/>
                  </a:cubicBezTo>
                  <a:cubicBezTo>
                    <a:pt x="1378274" y="1389552"/>
                    <a:pt x="1386109" y="1390506"/>
                    <a:pt x="1396357" y="1391633"/>
                  </a:cubicBezTo>
                  <a:cubicBezTo>
                    <a:pt x="1406605" y="1392760"/>
                    <a:pt x="1418040" y="1393717"/>
                    <a:pt x="1430662" y="1394503"/>
                  </a:cubicBezTo>
                  <a:cubicBezTo>
                    <a:pt x="1443284" y="1395289"/>
                    <a:pt x="1456268" y="1395783"/>
                    <a:pt x="1469614" y="1395987"/>
                  </a:cubicBezTo>
                  <a:cubicBezTo>
                    <a:pt x="1482962" y="1396189"/>
                    <a:pt x="1494281" y="1396135"/>
                    <a:pt x="1503573" y="1395827"/>
                  </a:cubicBezTo>
                  <a:cubicBezTo>
                    <a:pt x="1531051" y="1395199"/>
                    <a:pt x="1546702" y="1381622"/>
                    <a:pt x="1550523" y="1355097"/>
                  </a:cubicBezTo>
                  <a:lnTo>
                    <a:pt x="1689739" y="388754"/>
                  </a:lnTo>
                  <a:lnTo>
                    <a:pt x="1774112" y="527374"/>
                  </a:lnTo>
                  <a:cubicBezTo>
                    <a:pt x="1852488" y="689183"/>
                    <a:pt x="1885048" y="875325"/>
                    <a:pt x="1857482" y="1066673"/>
                  </a:cubicBezTo>
                  <a:cubicBezTo>
                    <a:pt x="1820727" y="1321804"/>
                    <a:pt x="1684039" y="1537885"/>
                    <a:pt x="1492757" y="1680993"/>
                  </a:cubicBezTo>
                  <a:lnTo>
                    <a:pt x="1343605" y="1771776"/>
                  </a:lnTo>
                  <a:lnTo>
                    <a:pt x="1342991" y="1765021"/>
                  </a:lnTo>
                  <a:cubicBezTo>
                    <a:pt x="1342520" y="1763186"/>
                    <a:pt x="1341800" y="1761794"/>
                    <a:pt x="1340832" y="1760846"/>
                  </a:cubicBezTo>
                  <a:cubicBezTo>
                    <a:pt x="1339865" y="1759896"/>
                    <a:pt x="1338731" y="1759328"/>
                    <a:pt x="1337434" y="1759141"/>
                  </a:cubicBezTo>
                  <a:lnTo>
                    <a:pt x="1236611" y="1744616"/>
                  </a:lnTo>
                  <a:lnTo>
                    <a:pt x="1247987" y="1665646"/>
                  </a:lnTo>
                  <a:lnTo>
                    <a:pt x="1332584" y="1677833"/>
                  </a:lnTo>
                  <a:cubicBezTo>
                    <a:pt x="1333882" y="1678020"/>
                    <a:pt x="1335123" y="1677830"/>
                    <a:pt x="1336309" y="1677266"/>
                  </a:cubicBezTo>
                  <a:cubicBezTo>
                    <a:pt x="1337495" y="1676700"/>
                    <a:pt x="1338568" y="1675640"/>
                    <a:pt x="1339528" y="1674085"/>
                  </a:cubicBezTo>
                  <a:cubicBezTo>
                    <a:pt x="1340488" y="1672530"/>
                    <a:pt x="1341346" y="1670409"/>
                    <a:pt x="1342101" y="1667720"/>
                  </a:cubicBezTo>
                  <a:cubicBezTo>
                    <a:pt x="1342857" y="1665031"/>
                    <a:pt x="1343536" y="1661596"/>
                    <a:pt x="1344139" y="1657412"/>
                  </a:cubicBezTo>
                  <a:cubicBezTo>
                    <a:pt x="1344721" y="1653374"/>
                    <a:pt x="1345034" y="1649922"/>
                    <a:pt x="1345078" y="1647057"/>
                  </a:cubicBezTo>
                  <a:cubicBezTo>
                    <a:pt x="1345123" y="1644193"/>
                    <a:pt x="1344904" y="1641880"/>
                    <a:pt x="1344422" y="1640117"/>
                  </a:cubicBezTo>
                  <a:cubicBezTo>
                    <a:pt x="1343939" y="1638354"/>
                    <a:pt x="1343214" y="1636999"/>
                    <a:pt x="1342247" y="1636049"/>
                  </a:cubicBezTo>
                  <a:cubicBezTo>
                    <a:pt x="1341279" y="1635099"/>
                    <a:pt x="1340147" y="1634532"/>
                    <a:pt x="1338849" y="1634345"/>
                  </a:cubicBezTo>
                  <a:lnTo>
                    <a:pt x="1254252" y="1622158"/>
                  </a:lnTo>
                  <a:lnTo>
                    <a:pt x="1264102" y="1553789"/>
                  </a:lnTo>
                  <a:lnTo>
                    <a:pt x="1364060" y="1568189"/>
                  </a:lnTo>
                  <a:cubicBezTo>
                    <a:pt x="1365358" y="1568376"/>
                    <a:pt x="1366569" y="1568145"/>
                    <a:pt x="1367693" y="1567498"/>
                  </a:cubicBezTo>
                  <a:cubicBezTo>
                    <a:pt x="1368817" y="1566850"/>
                    <a:pt x="1369864" y="1565712"/>
                    <a:pt x="1370834" y="1564085"/>
                  </a:cubicBezTo>
                  <a:cubicBezTo>
                    <a:pt x="1371805" y="1562459"/>
                    <a:pt x="1372673" y="1560264"/>
                    <a:pt x="1373439" y="1557504"/>
                  </a:cubicBezTo>
                  <a:cubicBezTo>
                    <a:pt x="1374205" y="1554743"/>
                    <a:pt x="1374878" y="1551343"/>
                    <a:pt x="1375460" y="1547305"/>
                  </a:cubicBezTo>
                  <a:cubicBezTo>
                    <a:pt x="1376084" y="1542978"/>
                    <a:pt x="1376418" y="1539382"/>
                    <a:pt x="1376463" y="1536517"/>
                  </a:cubicBezTo>
                  <a:cubicBezTo>
                    <a:pt x="1376507" y="1533653"/>
                    <a:pt x="1376299" y="1531267"/>
                    <a:pt x="1375837" y="1529360"/>
                  </a:cubicBezTo>
                  <a:cubicBezTo>
                    <a:pt x="1375376" y="1527453"/>
                    <a:pt x="1374692" y="1526067"/>
                    <a:pt x="1373786" y="1525200"/>
                  </a:cubicBezTo>
                  <a:cubicBezTo>
                    <a:pt x="1372881" y="1524333"/>
                    <a:pt x="1371778" y="1523806"/>
                    <a:pt x="1370481" y="1523619"/>
                  </a:cubicBezTo>
                  <a:lnTo>
                    <a:pt x="1230714" y="1503484"/>
                  </a:lnTo>
                  <a:cubicBezTo>
                    <a:pt x="1225954" y="1502798"/>
                    <a:pt x="1221749" y="1503628"/>
                    <a:pt x="1218098" y="1505973"/>
                  </a:cubicBezTo>
                  <a:cubicBezTo>
                    <a:pt x="1214447" y="1508318"/>
                    <a:pt x="1212165" y="1512664"/>
                    <a:pt x="1211251" y="1519010"/>
                  </a:cubicBezTo>
                  <a:lnTo>
                    <a:pt x="1176092" y="1763062"/>
                  </a:lnTo>
                  <a:cubicBezTo>
                    <a:pt x="1175178" y="1769408"/>
                    <a:pt x="1176140" y="1774222"/>
                    <a:pt x="1178980" y="1777502"/>
                  </a:cubicBezTo>
                  <a:cubicBezTo>
                    <a:pt x="1181821" y="1780782"/>
                    <a:pt x="1185621" y="1782765"/>
                    <a:pt x="1190381" y="1783450"/>
                  </a:cubicBezTo>
                  <a:lnTo>
                    <a:pt x="1285648" y="1797175"/>
                  </a:lnTo>
                  <a:lnTo>
                    <a:pt x="1256924" y="1809416"/>
                  </a:lnTo>
                  <a:cubicBezTo>
                    <a:pt x="1115766" y="1861672"/>
                    <a:pt x="959925" y="1880455"/>
                    <a:pt x="800468" y="1857483"/>
                  </a:cubicBezTo>
                  <a:cubicBezTo>
                    <a:pt x="641011" y="1834511"/>
                    <a:pt x="496808" y="1772503"/>
                    <a:pt x="376142" y="1682527"/>
                  </a:cubicBezTo>
                  <a:lnTo>
                    <a:pt x="349194" y="1660331"/>
                  </a:lnTo>
                  <a:lnTo>
                    <a:pt x="352788" y="1658809"/>
                  </a:lnTo>
                  <a:cubicBezTo>
                    <a:pt x="353892" y="1657790"/>
                    <a:pt x="354547" y="1656559"/>
                    <a:pt x="354755" y="1655117"/>
                  </a:cubicBezTo>
                  <a:lnTo>
                    <a:pt x="367628" y="1565761"/>
                  </a:lnTo>
                  <a:lnTo>
                    <a:pt x="390995" y="1569128"/>
                  </a:lnTo>
                  <a:cubicBezTo>
                    <a:pt x="409457" y="1571787"/>
                    <a:pt x="425815" y="1571935"/>
                    <a:pt x="440070" y="1569572"/>
                  </a:cubicBezTo>
                  <a:cubicBezTo>
                    <a:pt x="454324" y="1567208"/>
                    <a:pt x="466736" y="1562555"/>
                    <a:pt x="477306" y="1555612"/>
                  </a:cubicBezTo>
                  <a:cubicBezTo>
                    <a:pt x="487876" y="1548669"/>
                    <a:pt x="496486" y="1539493"/>
                    <a:pt x="503135" y="1528083"/>
                  </a:cubicBezTo>
                  <a:cubicBezTo>
                    <a:pt x="509785" y="1516673"/>
                    <a:pt x="514243" y="1503108"/>
                    <a:pt x="516508" y="1487385"/>
                  </a:cubicBezTo>
                  <a:cubicBezTo>
                    <a:pt x="518150" y="1475991"/>
                    <a:pt x="518044" y="1465486"/>
                    <a:pt x="516190" y="1455869"/>
                  </a:cubicBezTo>
                  <a:cubicBezTo>
                    <a:pt x="514336" y="1446252"/>
                    <a:pt x="510873" y="1437583"/>
                    <a:pt x="505803" y="1429859"/>
                  </a:cubicBezTo>
                  <a:cubicBezTo>
                    <a:pt x="500731" y="1422135"/>
                    <a:pt x="494226" y="1415419"/>
                    <a:pt x="486289" y="1409711"/>
                  </a:cubicBezTo>
                  <a:cubicBezTo>
                    <a:pt x="478351" y="1404002"/>
                    <a:pt x="470318" y="1399717"/>
                    <a:pt x="462191" y="1396853"/>
                  </a:cubicBezTo>
                  <a:cubicBezTo>
                    <a:pt x="454065" y="1393989"/>
                    <a:pt x="447045" y="1391873"/>
                    <a:pt x="441131" y="1390506"/>
                  </a:cubicBezTo>
                  <a:cubicBezTo>
                    <a:pt x="435219" y="1389139"/>
                    <a:pt x="428944" y="1387978"/>
                    <a:pt x="422310" y="1387022"/>
                  </a:cubicBezTo>
                  <a:lnTo>
                    <a:pt x="356320" y="1377515"/>
                  </a:lnTo>
                  <a:cubicBezTo>
                    <a:pt x="350550" y="1376684"/>
                    <a:pt x="345654" y="1377708"/>
                    <a:pt x="341632" y="1380589"/>
                  </a:cubicBezTo>
                  <a:cubicBezTo>
                    <a:pt x="337611" y="1383469"/>
                    <a:pt x="335111" y="1388299"/>
                    <a:pt x="334135" y="1395079"/>
                  </a:cubicBezTo>
                  <a:lnTo>
                    <a:pt x="301746" y="1619900"/>
                  </a:lnTo>
                  <a:lnTo>
                    <a:pt x="186149" y="1492758"/>
                  </a:lnTo>
                  <a:cubicBezTo>
                    <a:pt x="43040" y="1301476"/>
                    <a:pt x="-27097" y="1055600"/>
                    <a:pt x="9659" y="800469"/>
                  </a:cubicBezTo>
                  <a:cubicBezTo>
                    <a:pt x="83169" y="290206"/>
                    <a:pt x="556410" y="-63851"/>
                    <a:pt x="1066673" y="9659"/>
                  </a:cubicBezTo>
                  <a:close/>
                </a:path>
              </a:pathLst>
            </a:custGeom>
          </p:spPr>
        </p:pic>
      </p:grpSp>
      <p:sp>
        <p:nvSpPr>
          <p:cNvPr id="59" name="Isosceles Triangle 24"/>
          <p:cNvSpPr/>
          <p:nvPr userDrawn="1"/>
        </p:nvSpPr>
        <p:spPr>
          <a:xfrm flipV="1">
            <a:off x="5462082" y="0"/>
            <a:ext cx="776032" cy="504967"/>
          </a:xfrm>
          <a:custGeom>
            <a:avLst/>
            <a:gdLst>
              <a:gd name="connsiteX0" fmla="*/ 0 w 457200"/>
              <a:gd name="connsiteY0" fmla="*/ 761285 h 761285"/>
              <a:gd name="connsiteX1" fmla="*/ 228600 w 457200"/>
              <a:gd name="connsiteY1" fmla="*/ 0 h 761285"/>
              <a:gd name="connsiteX2" fmla="*/ 457200 w 457200"/>
              <a:gd name="connsiteY2" fmla="*/ 761285 h 761285"/>
              <a:gd name="connsiteX3" fmla="*/ 0 w 457200"/>
              <a:gd name="connsiteY3" fmla="*/ 761285 h 761285"/>
              <a:gd name="connsiteX0" fmla="*/ 0 w 457200"/>
              <a:gd name="connsiteY0" fmla="*/ 540155 h 540155"/>
              <a:gd name="connsiteX1" fmla="*/ 13447 w 457200"/>
              <a:gd name="connsiteY1" fmla="*/ 0 h 540155"/>
              <a:gd name="connsiteX2" fmla="*/ 457200 w 457200"/>
              <a:gd name="connsiteY2" fmla="*/ 540155 h 540155"/>
              <a:gd name="connsiteX3" fmla="*/ 0 w 457200"/>
              <a:gd name="connsiteY3" fmla="*/ 540155 h 540155"/>
              <a:gd name="connsiteX0" fmla="*/ 33974 w 491174"/>
              <a:gd name="connsiteY0" fmla="*/ 403677 h 403677"/>
              <a:gd name="connsiteX1" fmla="*/ 0 w 491174"/>
              <a:gd name="connsiteY1" fmla="*/ 0 h 403677"/>
              <a:gd name="connsiteX2" fmla="*/ 491174 w 491174"/>
              <a:gd name="connsiteY2" fmla="*/ 403677 h 403677"/>
              <a:gd name="connsiteX3" fmla="*/ 33974 w 491174"/>
              <a:gd name="connsiteY3" fmla="*/ 403677 h 403677"/>
              <a:gd name="connsiteX0" fmla="*/ 0 w 457200"/>
              <a:gd name="connsiteY0" fmla="*/ 444620 h 444620"/>
              <a:gd name="connsiteX1" fmla="*/ 120145 w 457200"/>
              <a:gd name="connsiteY1" fmla="*/ 0 h 444620"/>
              <a:gd name="connsiteX2" fmla="*/ 457200 w 457200"/>
              <a:gd name="connsiteY2" fmla="*/ 444620 h 444620"/>
              <a:gd name="connsiteX3" fmla="*/ 0 w 457200"/>
              <a:gd name="connsiteY3" fmla="*/ 444620 h 444620"/>
              <a:gd name="connsiteX0" fmla="*/ 146599 w 337055"/>
              <a:gd name="connsiteY0" fmla="*/ 0 h 504967"/>
              <a:gd name="connsiteX1" fmla="*/ 0 w 337055"/>
              <a:gd name="connsiteY1" fmla="*/ 60347 h 504967"/>
              <a:gd name="connsiteX2" fmla="*/ 337055 w 337055"/>
              <a:gd name="connsiteY2" fmla="*/ 504967 h 504967"/>
              <a:gd name="connsiteX3" fmla="*/ 146599 w 337055"/>
              <a:gd name="connsiteY3" fmla="*/ 0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055" h="504967">
                <a:moveTo>
                  <a:pt x="146599" y="0"/>
                </a:moveTo>
                <a:lnTo>
                  <a:pt x="0" y="60347"/>
                </a:lnTo>
                <a:lnTo>
                  <a:pt x="337055" y="504967"/>
                </a:lnTo>
                <a:lnTo>
                  <a:pt x="146599" y="0"/>
                </a:lnTo>
                <a:close/>
              </a:path>
            </a:pathLst>
          </a:custGeom>
          <a:solidFill>
            <a:srgbClr val="0594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478723"/>
            <a:ext cx="7772400" cy="1463040"/>
          </a:xfrm>
          <a:prstGeom prst="rect">
            <a:avLst/>
          </a:prstGeom>
          <a:noFill/>
        </p:spPr>
        <p:txBody>
          <a:bodyPr anchor="t" anchorCtr="0"/>
          <a:lstStyle>
            <a:lvl1pPr algn="ctr">
              <a:defRPr sz="3200" b="1" baseline="0">
                <a:solidFill>
                  <a:srgbClr val="0070C0"/>
                </a:solidFill>
                <a:latin typeface="+mj-lt"/>
              </a:defRPr>
            </a:lvl1pPr>
          </a:lstStyle>
          <a:p>
            <a:r>
              <a:rPr lang="en-US" dirty="0"/>
              <a:t>Title of the presentation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728890" y="3200400"/>
            <a:ext cx="768622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4373" y="3429000"/>
            <a:ext cx="6248400" cy="662158"/>
          </a:xfrm>
        </p:spPr>
        <p:txBody>
          <a:bodyPr/>
          <a:lstStyle>
            <a:lvl1pPr marL="0" indent="0" algn="ctr">
              <a:buNone/>
              <a:defRPr sz="2600" b="1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Author names</a:t>
            </a:r>
          </a:p>
        </p:txBody>
      </p:sp>
      <p:sp>
        <p:nvSpPr>
          <p:cNvPr id="2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85800" y="6602104"/>
            <a:ext cx="7772400" cy="255896"/>
          </a:xfrm>
          <a:prstGeom prst="rect">
            <a:avLst/>
          </a:prstGeom>
          <a:ln/>
        </p:spPr>
        <p:txBody>
          <a:bodyPr/>
          <a:lstStyle>
            <a:lvl1pPr algn="ctr">
              <a:defRPr sz="1050" b="1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21" name="Subtitle 2"/>
          <p:cNvSpPr txBox="1">
            <a:spLocks/>
          </p:cNvSpPr>
          <p:nvPr userDrawn="1"/>
        </p:nvSpPr>
        <p:spPr bwMode="auto">
          <a:xfrm>
            <a:off x="1558538" y="5764619"/>
            <a:ext cx="6026924" cy="48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b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100" u="none" kern="0" baseline="0" dirty="0">
                <a:solidFill>
                  <a:srgbClr val="0070C0"/>
                </a:solidFill>
                <a:latin typeface="+mj-lt"/>
              </a:rPr>
              <a:t>www.peese.org</a:t>
            </a:r>
          </a:p>
        </p:txBody>
      </p:sp>
    </p:spTree>
    <p:extLst>
      <p:ext uri="{BB962C8B-B14F-4D97-AF65-F5344CB8AC3E}">
        <p14:creationId xmlns:p14="http://schemas.microsoft.com/office/powerpoint/2010/main" val="133979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0" y="0"/>
            <a:ext cx="9144000" cy="914400"/>
            <a:chOff x="0" y="0"/>
            <a:chExt cx="9144000" cy="914400"/>
          </a:xfrm>
        </p:grpSpPr>
        <p:sp>
          <p:nvSpPr>
            <p:cNvPr id="21" name="Rectangle 20"/>
            <p:cNvSpPr/>
            <p:nvPr userDrawn="1"/>
          </p:nvSpPr>
          <p:spPr>
            <a:xfrm flipH="1">
              <a:off x="0" y="0"/>
              <a:ext cx="9144000" cy="9144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/>
            <p:cNvSpPr/>
            <p:nvPr userDrawn="1"/>
          </p:nvSpPr>
          <p:spPr>
            <a:xfrm flipH="1" flipV="1">
              <a:off x="4648200" y="0"/>
              <a:ext cx="4495800" cy="457200"/>
            </a:xfrm>
            <a:prstGeom prst="triangle">
              <a:avLst>
                <a:gd name="adj" fmla="val 25697"/>
              </a:avLst>
            </a:prstGeom>
            <a:solidFill>
              <a:srgbClr val="006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7"/>
            <p:cNvSpPr/>
            <p:nvPr userDrawn="1"/>
          </p:nvSpPr>
          <p:spPr>
            <a:xfrm flipH="1">
              <a:off x="7985075" y="457200"/>
              <a:ext cx="398347" cy="457200"/>
            </a:xfrm>
            <a:custGeom>
              <a:avLst/>
              <a:gdLst>
                <a:gd name="connsiteX0" fmla="*/ 0 w 844171"/>
                <a:gd name="connsiteY0" fmla="*/ 457200 h 457200"/>
                <a:gd name="connsiteX1" fmla="*/ 398347 w 844171"/>
                <a:gd name="connsiteY1" fmla="*/ 0 h 457200"/>
                <a:gd name="connsiteX2" fmla="*/ 844171 w 844171"/>
                <a:gd name="connsiteY2" fmla="*/ 457200 h 457200"/>
                <a:gd name="connsiteX3" fmla="*/ 0 w 844171"/>
                <a:gd name="connsiteY3" fmla="*/ 457200 h 457200"/>
                <a:gd name="connsiteX0" fmla="*/ 0 w 398347"/>
                <a:gd name="connsiteY0" fmla="*/ 457200 h 457200"/>
                <a:gd name="connsiteX1" fmla="*/ 398347 w 398347"/>
                <a:gd name="connsiteY1" fmla="*/ 0 h 457200"/>
                <a:gd name="connsiteX2" fmla="*/ 289162 w 398347"/>
                <a:gd name="connsiteY2" fmla="*/ 457200 h 457200"/>
                <a:gd name="connsiteX3" fmla="*/ 0 w 398347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8347" h="457200">
                  <a:moveTo>
                    <a:pt x="0" y="457200"/>
                  </a:moveTo>
                  <a:lnTo>
                    <a:pt x="398347" y="0"/>
                  </a:lnTo>
                  <a:lnTo>
                    <a:pt x="289162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0088EE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/>
            <p:cNvSpPr/>
            <p:nvPr userDrawn="1"/>
          </p:nvSpPr>
          <p:spPr>
            <a:xfrm flipH="1">
              <a:off x="7028880" y="457200"/>
              <a:ext cx="1066516" cy="457200"/>
            </a:xfrm>
            <a:prstGeom prst="triangle">
              <a:avLst>
                <a:gd name="adj" fmla="val 10554"/>
              </a:avLst>
            </a:prstGeom>
            <a:solidFill>
              <a:srgbClr val="3BAB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13"/>
            <p:cNvSpPr/>
            <p:nvPr userDrawn="1"/>
          </p:nvSpPr>
          <p:spPr>
            <a:xfrm flipH="1">
              <a:off x="4694349" y="0"/>
              <a:ext cx="3290726" cy="914400"/>
            </a:xfrm>
            <a:custGeom>
              <a:avLst/>
              <a:gdLst>
                <a:gd name="connsiteX0" fmla="*/ 0 w 2228280"/>
                <a:gd name="connsiteY0" fmla="*/ 0 h 914400"/>
                <a:gd name="connsiteX1" fmla="*/ 2228280 w 2228280"/>
                <a:gd name="connsiteY1" fmla="*/ 0 h 914400"/>
                <a:gd name="connsiteX2" fmla="*/ 2228280 w 2228280"/>
                <a:gd name="connsiteY2" fmla="*/ 914400 h 914400"/>
                <a:gd name="connsiteX3" fmla="*/ 0 w 2228280"/>
                <a:gd name="connsiteY3" fmla="*/ 914400 h 914400"/>
                <a:gd name="connsiteX4" fmla="*/ 0 w 2228280"/>
                <a:gd name="connsiteY4" fmla="*/ 0 h 914400"/>
                <a:gd name="connsiteX0" fmla="*/ 0 w 2228280"/>
                <a:gd name="connsiteY0" fmla="*/ 0 h 914400"/>
                <a:gd name="connsiteX1" fmla="*/ 2228280 w 2228280"/>
                <a:gd name="connsiteY1" fmla="*/ 0 h 914400"/>
                <a:gd name="connsiteX2" fmla="*/ 2228280 w 2228280"/>
                <a:gd name="connsiteY2" fmla="*/ 914400 h 914400"/>
                <a:gd name="connsiteX3" fmla="*/ 1036320 w 2228280"/>
                <a:gd name="connsiteY3" fmla="*/ 896982 h 914400"/>
                <a:gd name="connsiteX4" fmla="*/ 0 w 2228280"/>
                <a:gd name="connsiteY4" fmla="*/ 0 h 914400"/>
                <a:gd name="connsiteX0" fmla="*/ 0 w 2228280"/>
                <a:gd name="connsiteY0" fmla="*/ 0 h 923108"/>
                <a:gd name="connsiteX1" fmla="*/ 2228280 w 2228280"/>
                <a:gd name="connsiteY1" fmla="*/ 0 h 923108"/>
                <a:gd name="connsiteX2" fmla="*/ 2228280 w 2228280"/>
                <a:gd name="connsiteY2" fmla="*/ 914400 h 923108"/>
                <a:gd name="connsiteX3" fmla="*/ 1045029 w 2228280"/>
                <a:gd name="connsiteY3" fmla="*/ 923108 h 923108"/>
                <a:gd name="connsiteX4" fmla="*/ 0 w 2228280"/>
                <a:gd name="connsiteY4" fmla="*/ 0 h 923108"/>
                <a:gd name="connsiteX0" fmla="*/ 0 w 3168806"/>
                <a:gd name="connsiteY0" fmla="*/ 461555 h 923108"/>
                <a:gd name="connsiteX1" fmla="*/ 3168806 w 3168806"/>
                <a:gd name="connsiteY1" fmla="*/ 0 h 923108"/>
                <a:gd name="connsiteX2" fmla="*/ 3168806 w 3168806"/>
                <a:gd name="connsiteY2" fmla="*/ 914400 h 923108"/>
                <a:gd name="connsiteX3" fmla="*/ 1985555 w 3168806"/>
                <a:gd name="connsiteY3" fmla="*/ 923108 h 923108"/>
                <a:gd name="connsiteX4" fmla="*/ 0 w 3168806"/>
                <a:gd name="connsiteY4" fmla="*/ 461555 h 923108"/>
                <a:gd name="connsiteX0" fmla="*/ 0 w 3168806"/>
                <a:gd name="connsiteY0" fmla="*/ 461555 h 923108"/>
                <a:gd name="connsiteX1" fmla="*/ 1636097 w 3168806"/>
                <a:gd name="connsiteY1" fmla="*/ 0 h 923108"/>
                <a:gd name="connsiteX2" fmla="*/ 3168806 w 3168806"/>
                <a:gd name="connsiteY2" fmla="*/ 914400 h 923108"/>
                <a:gd name="connsiteX3" fmla="*/ 1985555 w 3168806"/>
                <a:gd name="connsiteY3" fmla="*/ 923108 h 923108"/>
                <a:gd name="connsiteX4" fmla="*/ 0 w 3168806"/>
                <a:gd name="connsiteY4" fmla="*/ 461555 h 923108"/>
                <a:gd name="connsiteX0" fmla="*/ 0 w 3290726"/>
                <a:gd name="connsiteY0" fmla="*/ 461555 h 923108"/>
                <a:gd name="connsiteX1" fmla="*/ 1636097 w 3290726"/>
                <a:gd name="connsiteY1" fmla="*/ 0 h 923108"/>
                <a:gd name="connsiteX2" fmla="*/ 3290726 w 3290726"/>
                <a:gd name="connsiteY2" fmla="*/ 0 h 923108"/>
                <a:gd name="connsiteX3" fmla="*/ 1985555 w 3290726"/>
                <a:gd name="connsiteY3" fmla="*/ 923108 h 923108"/>
                <a:gd name="connsiteX4" fmla="*/ 0 w 3290726"/>
                <a:gd name="connsiteY4" fmla="*/ 461555 h 923108"/>
                <a:gd name="connsiteX0" fmla="*/ 0 w 3290726"/>
                <a:gd name="connsiteY0" fmla="*/ 461555 h 914400"/>
                <a:gd name="connsiteX1" fmla="*/ 1636097 w 3290726"/>
                <a:gd name="connsiteY1" fmla="*/ 0 h 914400"/>
                <a:gd name="connsiteX2" fmla="*/ 3290726 w 3290726"/>
                <a:gd name="connsiteY2" fmla="*/ 0 h 914400"/>
                <a:gd name="connsiteX3" fmla="*/ 940526 w 3290726"/>
                <a:gd name="connsiteY3" fmla="*/ 914400 h 914400"/>
                <a:gd name="connsiteX4" fmla="*/ 0 w 3290726"/>
                <a:gd name="connsiteY4" fmla="*/ 461555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0726" h="914400">
                  <a:moveTo>
                    <a:pt x="0" y="461555"/>
                  </a:moveTo>
                  <a:lnTo>
                    <a:pt x="1636097" y="0"/>
                  </a:lnTo>
                  <a:lnTo>
                    <a:pt x="3290726" y="0"/>
                  </a:lnTo>
                  <a:lnTo>
                    <a:pt x="940526" y="914400"/>
                  </a:lnTo>
                  <a:lnTo>
                    <a:pt x="0" y="461555"/>
                  </a:lnTo>
                  <a:close/>
                </a:path>
              </a:pathLst>
            </a:custGeom>
            <a:solidFill>
              <a:srgbClr val="007AD6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8153400" y="6096000"/>
            <a:ext cx="1002587" cy="762000"/>
            <a:chOff x="8153400" y="6096000"/>
            <a:chExt cx="1002587" cy="762000"/>
          </a:xfrm>
        </p:grpSpPr>
        <p:sp>
          <p:nvSpPr>
            <p:cNvPr id="5" name="Isosceles Triangle 4"/>
            <p:cNvSpPr/>
            <p:nvPr userDrawn="1"/>
          </p:nvSpPr>
          <p:spPr>
            <a:xfrm>
              <a:off x="8153400" y="6400800"/>
              <a:ext cx="990600" cy="457200"/>
            </a:xfrm>
            <a:prstGeom prst="triangle">
              <a:avLst>
                <a:gd name="adj" fmla="val 10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 userDrawn="1"/>
          </p:nvSpPr>
          <p:spPr>
            <a:xfrm rot="5400000" flipV="1">
              <a:off x="8546387" y="6248400"/>
              <a:ext cx="762000" cy="457200"/>
            </a:xfrm>
            <a:prstGeom prst="triangle">
              <a:avLst>
                <a:gd name="adj" fmla="val 100000"/>
              </a:avLst>
            </a:prstGeom>
            <a:solidFill>
              <a:srgbClr val="0088EE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8006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45378"/>
            <a:ext cx="8088288" cy="838200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65532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1">
                <a:solidFill>
                  <a:schemeClr val="tx1"/>
                </a:solidFill>
                <a:cs typeface="+mn-cs"/>
              </a:defRPr>
            </a:lvl1pPr>
          </a:lstStyle>
          <a:p>
            <a:fld id="{798D22C8-B87E-4B3F-80DE-4E1777DA98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reeform 15"/>
          <p:cNvSpPr/>
          <p:nvPr userDrawn="1"/>
        </p:nvSpPr>
        <p:spPr>
          <a:xfrm>
            <a:off x="8365792" y="130504"/>
            <a:ext cx="653104" cy="653104"/>
          </a:xfrm>
          <a:custGeom>
            <a:avLst/>
            <a:gdLst/>
            <a:ahLst/>
            <a:cxnLst/>
            <a:rect l="l" t="t" r="r" b="b"/>
            <a:pathLst>
              <a:path w="1866900" h="1866900">
                <a:moveTo>
                  <a:pt x="463436" y="1499543"/>
                </a:moveTo>
                <a:lnTo>
                  <a:pt x="487918" y="1499543"/>
                </a:lnTo>
                <a:cubicBezTo>
                  <a:pt x="493893" y="1499543"/>
                  <a:pt x="499686" y="1499944"/>
                  <a:pt x="505296" y="1500745"/>
                </a:cubicBezTo>
                <a:cubicBezTo>
                  <a:pt x="510907" y="1501547"/>
                  <a:pt x="516262" y="1503478"/>
                  <a:pt x="521363" y="1506538"/>
                </a:cubicBezTo>
                <a:cubicBezTo>
                  <a:pt x="526463" y="1509598"/>
                  <a:pt x="530762" y="1514334"/>
                  <a:pt x="534260" y="1520746"/>
                </a:cubicBezTo>
                <a:cubicBezTo>
                  <a:pt x="537757" y="1527158"/>
                  <a:pt x="539506" y="1535319"/>
                  <a:pt x="539506" y="1545229"/>
                </a:cubicBezTo>
                <a:cubicBezTo>
                  <a:pt x="539506" y="1552515"/>
                  <a:pt x="538486" y="1559255"/>
                  <a:pt x="536446" y="1565448"/>
                </a:cubicBezTo>
                <a:cubicBezTo>
                  <a:pt x="534405" y="1571642"/>
                  <a:pt x="531418" y="1576961"/>
                  <a:pt x="527483" y="1581406"/>
                </a:cubicBezTo>
                <a:cubicBezTo>
                  <a:pt x="523549" y="1585850"/>
                  <a:pt x="518485" y="1589311"/>
                  <a:pt x="512291" y="1591789"/>
                </a:cubicBezTo>
                <a:cubicBezTo>
                  <a:pt x="506098" y="1594266"/>
                  <a:pt x="498411" y="1595505"/>
                  <a:pt x="489230" y="1595505"/>
                </a:cubicBezTo>
                <a:lnTo>
                  <a:pt x="463436" y="1595505"/>
                </a:lnTo>
                <a:close/>
                <a:moveTo>
                  <a:pt x="880197" y="1455169"/>
                </a:moveTo>
                <a:cubicBezTo>
                  <a:pt x="875388" y="1455169"/>
                  <a:pt x="871344" y="1456590"/>
                  <a:pt x="868065" y="1459432"/>
                </a:cubicBezTo>
                <a:cubicBezTo>
                  <a:pt x="864786" y="1462273"/>
                  <a:pt x="863147" y="1466900"/>
                  <a:pt x="863147" y="1473312"/>
                </a:cubicBezTo>
                <a:lnTo>
                  <a:pt x="863147" y="1719883"/>
                </a:lnTo>
                <a:cubicBezTo>
                  <a:pt x="863147" y="1726295"/>
                  <a:pt x="864786" y="1730922"/>
                  <a:pt x="868065" y="1733764"/>
                </a:cubicBezTo>
                <a:cubicBezTo>
                  <a:pt x="871344" y="1736605"/>
                  <a:pt x="875388" y="1738026"/>
                  <a:pt x="880197" y="1738026"/>
                </a:cubicBezTo>
                <a:lnTo>
                  <a:pt x="1022281" y="1738026"/>
                </a:lnTo>
                <a:cubicBezTo>
                  <a:pt x="1023593" y="1738026"/>
                  <a:pt x="1024795" y="1737625"/>
                  <a:pt x="1025888" y="1736824"/>
                </a:cubicBezTo>
                <a:cubicBezTo>
                  <a:pt x="1026981" y="1736022"/>
                  <a:pt x="1027892" y="1734747"/>
                  <a:pt x="1028620" y="1732999"/>
                </a:cubicBezTo>
                <a:cubicBezTo>
                  <a:pt x="1029349" y="1731250"/>
                  <a:pt x="1029895" y="1728955"/>
                  <a:pt x="1030260" y="1726113"/>
                </a:cubicBezTo>
                <a:cubicBezTo>
                  <a:pt x="1030624" y="1723271"/>
                  <a:pt x="1030806" y="1719737"/>
                  <a:pt x="1030806" y="1715511"/>
                </a:cubicBezTo>
                <a:cubicBezTo>
                  <a:pt x="1030806" y="1711285"/>
                  <a:pt x="1030624" y="1707751"/>
                  <a:pt x="1030260" y="1704910"/>
                </a:cubicBezTo>
                <a:cubicBezTo>
                  <a:pt x="1029895" y="1702068"/>
                  <a:pt x="1029349" y="1699773"/>
                  <a:pt x="1028620" y="1698024"/>
                </a:cubicBezTo>
                <a:cubicBezTo>
                  <a:pt x="1027892" y="1696275"/>
                  <a:pt x="1026981" y="1695000"/>
                  <a:pt x="1025888" y="1694199"/>
                </a:cubicBezTo>
                <a:cubicBezTo>
                  <a:pt x="1024795" y="1693397"/>
                  <a:pt x="1023593" y="1692996"/>
                  <a:pt x="1022281" y="1692996"/>
                </a:cubicBezTo>
                <a:lnTo>
                  <a:pt x="920418" y="1692996"/>
                </a:lnTo>
                <a:lnTo>
                  <a:pt x="920418" y="1613211"/>
                </a:lnTo>
                <a:lnTo>
                  <a:pt x="1005887" y="1613211"/>
                </a:lnTo>
                <a:cubicBezTo>
                  <a:pt x="1007198" y="1613211"/>
                  <a:pt x="1008401" y="1612846"/>
                  <a:pt x="1009493" y="1612118"/>
                </a:cubicBezTo>
                <a:cubicBezTo>
                  <a:pt x="1010586" y="1611389"/>
                  <a:pt x="1011497" y="1610187"/>
                  <a:pt x="1012226" y="1608511"/>
                </a:cubicBezTo>
                <a:cubicBezTo>
                  <a:pt x="1012954" y="1606835"/>
                  <a:pt x="1013501" y="1604613"/>
                  <a:pt x="1013865" y="1601844"/>
                </a:cubicBezTo>
                <a:cubicBezTo>
                  <a:pt x="1014230" y="1599075"/>
                  <a:pt x="1014412" y="1595578"/>
                  <a:pt x="1014412" y="1591351"/>
                </a:cubicBezTo>
                <a:cubicBezTo>
                  <a:pt x="1014412" y="1587271"/>
                  <a:pt x="1014230" y="1583810"/>
                  <a:pt x="1013865" y="1580968"/>
                </a:cubicBezTo>
                <a:cubicBezTo>
                  <a:pt x="1013501" y="1578127"/>
                  <a:pt x="1012954" y="1575868"/>
                  <a:pt x="1012226" y="1574192"/>
                </a:cubicBezTo>
                <a:cubicBezTo>
                  <a:pt x="1011497" y="1572516"/>
                  <a:pt x="1010586" y="1571278"/>
                  <a:pt x="1009493" y="1570476"/>
                </a:cubicBezTo>
                <a:cubicBezTo>
                  <a:pt x="1008401" y="1569674"/>
                  <a:pt x="1007198" y="1569274"/>
                  <a:pt x="1005887" y="1569274"/>
                </a:cubicBezTo>
                <a:lnTo>
                  <a:pt x="920418" y="1569274"/>
                </a:lnTo>
                <a:lnTo>
                  <a:pt x="920418" y="1500199"/>
                </a:lnTo>
                <a:lnTo>
                  <a:pt x="1021407" y="1500199"/>
                </a:lnTo>
                <a:cubicBezTo>
                  <a:pt x="1022718" y="1500199"/>
                  <a:pt x="1023884" y="1499798"/>
                  <a:pt x="1024904" y="1498997"/>
                </a:cubicBezTo>
                <a:cubicBezTo>
                  <a:pt x="1025924" y="1498195"/>
                  <a:pt x="1026799" y="1496920"/>
                  <a:pt x="1027527" y="1495171"/>
                </a:cubicBezTo>
                <a:cubicBezTo>
                  <a:pt x="1028256" y="1493423"/>
                  <a:pt x="1028802" y="1491127"/>
                  <a:pt x="1029167" y="1488286"/>
                </a:cubicBezTo>
                <a:cubicBezTo>
                  <a:pt x="1029531" y="1485444"/>
                  <a:pt x="1029713" y="1481983"/>
                  <a:pt x="1029713" y="1477903"/>
                </a:cubicBezTo>
                <a:cubicBezTo>
                  <a:pt x="1029713" y="1473531"/>
                  <a:pt x="1029531" y="1469924"/>
                  <a:pt x="1029167" y="1467082"/>
                </a:cubicBezTo>
                <a:cubicBezTo>
                  <a:pt x="1028802" y="1464241"/>
                  <a:pt x="1028256" y="1461909"/>
                  <a:pt x="1027527" y="1460087"/>
                </a:cubicBezTo>
                <a:cubicBezTo>
                  <a:pt x="1026799" y="1458266"/>
                  <a:pt x="1025924" y="1456991"/>
                  <a:pt x="1024904" y="1456262"/>
                </a:cubicBezTo>
                <a:cubicBezTo>
                  <a:pt x="1023884" y="1455533"/>
                  <a:pt x="1022718" y="1455169"/>
                  <a:pt x="1021407" y="1455169"/>
                </a:cubicBezTo>
                <a:close/>
                <a:moveTo>
                  <a:pt x="661122" y="1455169"/>
                </a:moveTo>
                <a:cubicBezTo>
                  <a:pt x="656313" y="1455169"/>
                  <a:pt x="652269" y="1456590"/>
                  <a:pt x="648990" y="1459432"/>
                </a:cubicBezTo>
                <a:cubicBezTo>
                  <a:pt x="645711" y="1462273"/>
                  <a:pt x="644072" y="1466900"/>
                  <a:pt x="644072" y="1473312"/>
                </a:cubicBezTo>
                <a:lnTo>
                  <a:pt x="644072" y="1719883"/>
                </a:lnTo>
                <a:cubicBezTo>
                  <a:pt x="644072" y="1726295"/>
                  <a:pt x="645711" y="1730922"/>
                  <a:pt x="648990" y="1733764"/>
                </a:cubicBezTo>
                <a:cubicBezTo>
                  <a:pt x="652269" y="1736605"/>
                  <a:pt x="656313" y="1738026"/>
                  <a:pt x="661122" y="1738026"/>
                </a:cubicBezTo>
                <a:lnTo>
                  <a:pt x="803206" y="1738026"/>
                </a:lnTo>
                <a:cubicBezTo>
                  <a:pt x="804518" y="1738026"/>
                  <a:pt x="805720" y="1737625"/>
                  <a:pt x="806813" y="1736824"/>
                </a:cubicBezTo>
                <a:cubicBezTo>
                  <a:pt x="807906" y="1736022"/>
                  <a:pt x="808817" y="1734747"/>
                  <a:pt x="809545" y="1732999"/>
                </a:cubicBezTo>
                <a:cubicBezTo>
                  <a:pt x="810274" y="1731250"/>
                  <a:pt x="810820" y="1728955"/>
                  <a:pt x="811185" y="1726113"/>
                </a:cubicBezTo>
                <a:cubicBezTo>
                  <a:pt x="811549" y="1723271"/>
                  <a:pt x="811731" y="1719737"/>
                  <a:pt x="811731" y="1715511"/>
                </a:cubicBezTo>
                <a:cubicBezTo>
                  <a:pt x="811731" y="1711285"/>
                  <a:pt x="811549" y="1707751"/>
                  <a:pt x="811185" y="1704910"/>
                </a:cubicBezTo>
                <a:cubicBezTo>
                  <a:pt x="810820" y="1702068"/>
                  <a:pt x="810274" y="1699773"/>
                  <a:pt x="809545" y="1698024"/>
                </a:cubicBezTo>
                <a:cubicBezTo>
                  <a:pt x="808817" y="1696275"/>
                  <a:pt x="807906" y="1695000"/>
                  <a:pt x="806813" y="1694199"/>
                </a:cubicBezTo>
                <a:cubicBezTo>
                  <a:pt x="805720" y="1693397"/>
                  <a:pt x="804518" y="1692996"/>
                  <a:pt x="803206" y="1692996"/>
                </a:cubicBezTo>
                <a:lnTo>
                  <a:pt x="701343" y="1692996"/>
                </a:lnTo>
                <a:lnTo>
                  <a:pt x="701343" y="1613211"/>
                </a:lnTo>
                <a:lnTo>
                  <a:pt x="786812" y="1613211"/>
                </a:lnTo>
                <a:cubicBezTo>
                  <a:pt x="788123" y="1613211"/>
                  <a:pt x="789326" y="1612846"/>
                  <a:pt x="790418" y="1612118"/>
                </a:cubicBezTo>
                <a:cubicBezTo>
                  <a:pt x="791511" y="1611389"/>
                  <a:pt x="792422" y="1610187"/>
                  <a:pt x="793151" y="1608511"/>
                </a:cubicBezTo>
                <a:cubicBezTo>
                  <a:pt x="793880" y="1606835"/>
                  <a:pt x="794426" y="1604613"/>
                  <a:pt x="794790" y="1601844"/>
                </a:cubicBezTo>
                <a:cubicBezTo>
                  <a:pt x="795155" y="1599075"/>
                  <a:pt x="795337" y="1595578"/>
                  <a:pt x="795337" y="1591351"/>
                </a:cubicBezTo>
                <a:cubicBezTo>
                  <a:pt x="795337" y="1587271"/>
                  <a:pt x="795155" y="1583810"/>
                  <a:pt x="794790" y="1580968"/>
                </a:cubicBezTo>
                <a:cubicBezTo>
                  <a:pt x="794426" y="1578127"/>
                  <a:pt x="793880" y="1575868"/>
                  <a:pt x="793151" y="1574192"/>
                </a:cubicBezTo>
                <a:cubicBezTo>
                  <a:pt x="792422" y="1572516"/>
                  <a:pt x="791511" y="1571278"/>
                  <a:pt x="790418" y="1570476"/>
                </a:cubicBezTo>
                <a:cubicBezTo>
                  <a:pt x="789326" y="1569674"/>
                  <a:pt x="788123" y="1569274"/>
                  <a:pt x="786812" y="1569274"/>
                </a:cubicBezTo>
                <a:lnTo>
                  <a:pt x="701343" y="1569274"/>
                </a:lnTo>
                <a:lnTo>
                  <a:pt x="701343" y="1500199"/>
                </a:lnTo>
                <a:lnTo>
                  <a:pt x="802332" y="1500199"/>
                </a:lnTo>
                <a:cubicBezTo>
                  <a:pt x="803643" y="1500199"/>
                  <a:pt x="804809" y="1499798"/>
                  <a:pt x="805829" y="1498997"/>
                </a:cubicBezTo>
                <a:cubicBezTo>
                  <a:pt x="806849" y="1498195"/>
                  <a:pt x="807724" y="1496920"/>
                  <a:pt x="808452" y="1495171"/>
                </a:cubicBezTo>
                <a:cubicBezTo>
                  <a:pt x="809181" y="1493423"/>
                  <a:pt x="809727" y="1491127"/>
                  <a:pt x="810092" y="1488286"/>
                </a:cubicBezTo>
                <a:cubicBezTo>
                  <a:pt x="810456" y="1485444"/>
                  <a:pt x="810638" y="1481983"/>
                  <a:pt x="810638" y="1477903"/>
                </a:cubicBezTo>
                <a:cubicBezTo>
                  <a:pt x="810638" y="1473531"/>
                  <a:pt x="810456" y="1469924"/>
                  <a:pt x="810092" y="1467082"/>
                </a:cubicBezTo>
                <a:cubicBezTo>
                  <a:pt x="809727" y="1464241"/>
                  <a:pt x="809181" y="1461909"/>
                  <a:pt x="808452" y="1460087"/>
                </a:cubicBezTo>
                <a:cubicBezTo>
                  <a:pt x="807724" y="1458266"/>
                  <a:pt x="806849" y="1456991"/>
                  <a:pt x="805829" y="1456262"/>
                </a:cubicBezTo>
                <a:cubicBezTo>
                  <a:pt x="804809" y="1455533"/>
                  <a:pt x="803643" y="1455169"/>
                  <a:pt x="802332" y="1455169"/>
                </a:cubicBezTo>
                <a:close/>
                <a:moveTo>
                  <a:pt x="1164849" y="1450141"/>
                </a:moveTo>
                <a:cubicBezTo>
                  <a:pt x="1151879" y="1450141"/>
                  <a:pt x="1139602" y="1451817"/>
                  <a:pt x="1128016" y="1455169"/>
                </a:cubicBezTo>
                <a:cubicBezTo>
                  <a:pt x="1116431" y="1458521"/>
                  <a:pt x="1106376" y="1463585"/>
                  <a:pt x="1097851" y="1470361"/>
                </a:cubicBezTo>
                <a:cubicBezTo>
                  <a:pt x="1089326" y="1477138"/>
                  <a:pt x="1082549" y="1485663"/>
                  <a:pt x="1077522" y="1495936"/>
                </a:cubicBezTo>
                <a:cubicBezTo>
                  <a:pt x="1072494" y="1506210"/>
                  <a:pt x="1069980" y="1518123"/>
                  <a:pt x="1069980" y="1531676"/>
                </a:cubicBezTo>
                <a:cubicBezTo>
                  <a:pt x="1069980" y="1543480"/>
                  <a:pt x="1071729" y="1553608"/>
                  <a:pt x="1075227" y="1562060"/>
                </a:cubicBezTo>
                <a:cubicBezTo>
                  <a:pt x="1078724" y="1570512"/>
                  <a:pt x="1083278" y="1577835"/>
                  <a:pt x="1088889" y="1584029"/>
                </a:cubicBezTo>
                <a:cubicBezTo>
                  <a:pt x="1094499" y="1590222"/>
                  <a:pt x="1100875" y="1595541"/>
                  <a:pt x="1108015" y="1599986"/>
                </a:cubicBezTo>
                <a:cubicBezTo>
                  <a:pt x="1115156" y="1604430"/>
                  <a:pt x="1122515" y="1608402"/>
                  <a:pt x="1130093" y="1611899"/>
                </a:cubicBezTo>
                <a:cubicBezTo>
                  <a:pt x="1137671" y="1615397"/>
                  <a:pt x="1145030" y="1618712"/>
                  <a:pt x="1152171" y="1621845"/>
                </a:cubicBezTo>
                <a:cubicBezTo>
                  <a:pt x="1159311" y="1624978"/>
                  <a:pt x="1165687" y="1628330"/>
                  <a:pt x="1171298" y="1631900"/>
                </a:cubicBezTo>
                <a:cubicBezTo>
                  <a:pt x="1176908" y="1635470"/>
                  <a:pt x="1181462" y="1639551"/>
                  <a:pt x="1184959" y="1644141"/>
                </a:cubicBezTo>
                <a:cubicBezTo>
                  <a:pt x="1188457" y="1648732"/>
                  <a:pt x="1190206" y="1654233"/>
                  <a:pt x="1190206" y="1660645"/>
                </a:cubicBezTo>
                <a:cubicBezTo>
                  <a:pt x="1190206" y="1666183"/>
                  <a:pt x="1189186" y="1671210"/>
                  <a:pt x="1187145" y="1675728"/>
                </a:cubicBezTo>
                <a:cubicBezTo>
                  <a:pt x="1185105" y="1680245"/>
                  <a:pt x="1182154" y="1684034"/>
                  <a:pt x="1178292" y="1687094"/>
                </a:cubicBezTo>
                <a:cubicBezTo>
                  <a:pt x="1174431" y="1690155"/>
                  <a:pt x="1169731" y="1692523"/>
                  <a:pt x="1164193" y="1694199"/>
                </a:cubicBezTo>
                <a:cubicBezTo>
                  <a:pt x="1158656" y="1695875"/>
                  <a:pt x="1152389" y="1696712"/>
                  <a:pt x="1145394" y="1696712"/>
                </a:cubicBezTo>
                <a:cubicBezTo>
                  <a:pt x="1134756" y="1696712"/>
                  <a:pt x="1125393" y="1695510"/>
                  <a:pt x="1117305" y="1693106"/>
                </a:cubicBezTo>
                <a:cubicBezTo>
                  <a:pt x="1109218" y="1690701"/>
                  <a:pt x="1102259" y="1688042"/>
                  <a:pt x="1096430" y="1685127"/>
                </a:cubicBezTo>
                <a:cubicBezTo>
                  <a:pt x="1090601" y="1682213"/>
                  <a:pt x="1085828" y="1679553"/>
                  <a:pt x="1082112" y="1677149"/>
                </a:cubicBezTo>
                <a:cubicBezTo>
                  <a:pt x="1078396" y="1674744"/>
                  <a:pt x="1075518" y="1673542"/>
                  <a:pt x="1073478" y="1673542"/>
                </a:cubicBezTo>
                <a:cubicBezTo>
                  <a:pt x="1072021" y="1673542"/>
                  <a:pt x="1070746" y="1673943"/>
                  <a:pt x="1069653" y="1674744"/>
                </a:cubicBezTo>
                <a:cubicBezTo>
                  <a:pt x="1068560" y="1675546"/>
                  <a:pt x="1067685" y="1676894"/>
                  <a:pt x="1067029" y="1678788"/>
                </a:cubicBezTo>
                <a:cubicBezTo>
                  <a:pt x="1066374" y="1680682"/>
                  <a:pt x="1065900" y="1683160"/>
                  <a:pt x="1065609" y="1686220"/>
                </a:cubicBezTo>
                <a:cubicBezTo>
                  <a:pt x="1065317" y="1689280"/>
                  <a:pt x="1065171" y="1693069"/>
                  <a:pt x="1065171" y="1697587"/>
                </a:cubicBezTo>
                <a:cubicBezTo>
                  <a:pt x="1065171" y="1704290"/>
                  <a:pt x="1065572" y="1709427"/>
                  <a:pt x="1066374" y="1712998"/>
                </a:cubicBezTo>
                <a:cubicBezTo>
                  <a:pt x="1067175" y="1716568"/>
                  <a:pt x="1068523" y="1719300"/>
                  <a:pt x="1070418" y="1721195"/>
                </a:cubicBezTo>
                <a:cubicBezTo>
                  <a:pt x="1072312" y="1723089"/>
                  <a:pt x="1075409" y="1725275"/>
                  <a:pt x="1079708" y="1727752"/>
                </a:cubicBezTo>
                <a:cubicBezTo>
                  <a:pt x="1084007" y="1730230"/>
                  <a:pt x="1089362" y="1732598"/>
                  <a:pt x="1095774" y="1734857"/>
                </a:cubicBezTo>
                <a:cubicBezTo>
                  <a:pt x="1102186" y="1737115"/>
                  <a:pt x="1109582" y="1739046"/>
                  <a:pt x="1117961" y="1740649"/>
                </a:cubicBezTo>
                <a:cubicBezTo>
                  <a:pt x="1126341" y="1742252"/>
                  <a:pt x="1135412" y="1743054"/>
                  <a:pt x="1145176" y="1743054"/>
                </a:cubicBezTo>
                <a:cubicBezTo>
                  <a:pt x="1159603" y="1743054"/>
                  <a:pt x="1173156" y="1741159"/>
                  <a:pt x="1185834" y="1737370"/>
                </a:cubicBezTo>
                <a:cubicBezTo>
                  <a:pt x="1198512" y="1733582"/>
                  <a:pt x="1209587" y="1727935"/>
                  <a:pt x="1219060" y="1720430"/>
                </a:cubicBezTo>
                <a:cubicBezTo>
                  <a:pt x="1228532" y="1712925"/>
                  <a:pt x="1236037" y="1703562"/>
                  <a:pt x="1241575" y="1692341"/>
                </a:cubicBezTo>
                <a:cubicBezTo>
                  <a:pt x="1247112" y="1681120"/>
                  <a:pt x="1249881" y="1668077"/>
                  <a:pt x="1249881" y="1653213"/>
                </a:cubicBezTo>
                <a:cubicBezTo>
                  <a:pt x="1249881" y="1641846"/>
                  <a:pt x="1248132" y="1631973"/>
                  <a:pt x="1244635" y="1623594"/>
                </a:cubicBezTo>
                <a:cubicBezTo>
                  <a:pt x="1241137" y="1615214"/>
                  <a:pt x="1236547" y="1607928"/>
                  <a:pt x="1230864" y="1601735"/>
                </a:cubicBezTo>
                <a:cubicBezTo>
                  <a:pt x="1225180" y="1595541"/>
                  <a:pt x="1218695" y="1590222"/>
                  <a:pt x="1211409" y="1585777"/>
                </a:cubicBezTo>
                <a:cubicBezTo>
                  <a:pt x="1204123" y="1581333"/>
                  <a:pt x="1196691" y="1577362"/>
                  <a:pt x="1189113" y="1573864"/>
                </a:cubicBezTo>
                <a:cubicBezTo>
                  <a:pt x="1181535" y="1570367"/>
                  <a:pt x="1174103" y="1567051"/>
                  <a:pt x="1166816" y="1563918"/>
                </a:cubicBezTo>
                <a:cubicBezTo>
                  <a:pt x="1159530" y="1560785"/>
                  <a:pt x="1153009" y="1557433"/>
                  <a:pt x="1147252" y="1553863"/>
                </a:cubicBezTo>
                <a:cubicBezTo>
                  <a:pt x="1141496" y="1550293"/>
                  <a:pt x="1136906" y="1546212"/>
                  <a:pt x="1133481" y="1541622"/>
                </a:cubicBezTo>
                <a:cubicBezTo>
                  <a:pt x="1130057" y="1537032"/>
                  <a:pt x="1128344" y="1531603"/>
                  <a:pt x="1128344" y="1525337"/>
                </a:cubicBezTo>
                <a:cubicBezTo>
                  <a:pt x="1128344" y="1521111"/>
                  <a:pt x="1129109" y="1517103"/>
                  <a:pt x="1130640" y="1513314"/>
                </a:cubicBezTo>
                <a:cubicBezTo>
                  <a:pt x="1132170" y="1509525"/>
                  <a:pt x="1134501" y="1506283"/>
                  <a:pt x="1137634" y="1503587"/>
                </a:cubicBezTo>
                <a:cubicBezTo>
                  <a:pt x="1140768" y="1500891"/>
                  <a:pt x="1144666" y="1498778"/>
                  <a:pt x="1149329" y="1497248"/>
                </a:cubicBezTo>
                <a:cubicBezTo>
                  <a:pt x="1153992" y="1495718"/>
                  <a:pt x="1159457" y="1494953"/>
                  <a:pt x="1165723" y="1494953"/>
                </a:cubicBezTo>
                <a:cubicBezTo>
                  <a:pt x="1173738" y="1494953"/>
                  <a:pt x="1181098" y="1495936"/>
                  <a:pt x="1187801" y="1497904"/>
                </a:cubicBezTo>
                <a:cubicBezTo>
                  <a:pt x="1194505" y="1499871"/>
                  <a:pt x="1200407" y="1502057"/>
                  <a:pt x="1205507" y="1504461"/>
                </a:cubicBezTo>
                <a:cubicBezTo>
                  <a:pt x="1210608" y="1506866"/>
                  <a:pt x="1214907" y="1509088"/>
                  <a:pt x="1218404" y="1511128"/>
                </a:cubicBezTo>
                <a:cubicBezTo>
                  <a:pt x="1221901" y="1513169"/>
                  <a:pt x="1224452" y="1514189"/>
                  <a:pt x="1226055" y="1514189"/>
                </a:cubicBezTo>
                <a:cubicBezTo>
                  <a:pt x="1227658" y="1514189"/>
                  <a:pt x="1228933" y="1513752"/>
                  <a:pt x="1229880" y="1512877"/>
                </a:cubicBezTo>
                <a:cubicBezTo>
                  <a:pt x="1230827" y="1512003"/>
                  <a:pt x="1231556" y="1510618"/>
                  <a:pt x="1232066" y="1508724"/>
                </a:cubicBezTo>
                <a:cubicBezTo>
                  <a:pt x="1232576" y="1506830"/>
                  <a:pt x="1232940" y="1504425"/>
                  <a:pt x="1233159" y="1501510"/>
                </a:cubicBezTo>
                <a:cubicBezTo>
                  <a:pt x="1233377" y="1498596"/>
                  <a:pt x="1233487" y="1495026"/>
                  <a:pt x="1233487" y="1490799"/>
                </a:cubicBezTo>
                <a:cubicBezTo>
                  <a:pt x="1233487" y="1487011"/>
                  <a:pt x="1233414" y="1483841"/>
                  <a:pt x="1233268" y="1481291"/>
                </a:cubicBezTo>
                <a:cubicBezTo>
                  <a:pt x="1233122" y="1478741"/>
                  <a:pt x="1232867" y="1476627"/>
                  <a:pt x="1232503" y="1474952"/>
                </a:cubicBezTo>
                <a:cubicBezTo>
                  <a:pt x="1232139" y="1473276"/>
                  <a:pt x="1231702" y="1471928"/>
                  <a:pt x="1231192" y="1470908"/>
                </a:cubicBezTo>
                <a:cubicBezTo>
                  <a:pt x="1230681" y="1469887"/>
                  <a:pt x="1229698" y="1468649"/>
                  <a:pt x="1228241" y="1467191"/>
                </a:cubicBezTo>
                <a:cubicBezTo>
                  <a:pt x="1226783" y="1465734"/>
                  <a:pt x="1223796" y="1463913"/>
                  <a:pt x="1219278" y="1461727"/>
                </a:cubicBezTo>
                <a:cubicBezTo>
                  <a:pt x="1214761" y="1459541"/>
                  <a:pt x="1209587" y="1457573"/>
                  <a:pt x="1203758" y="1455825"/>
                </a:cubicBezTo>
                <a:cubicBezTo>
                  <a:pt x="1197929" y="1454076"/>
                  <a:pt x="1191663" y="1452692"/>
                  <a:pt x="1184959" y="1451672"/>
                </a:cubicBezTo>
                <a:cubicBezTo>
                  <a:pt x="1178256" y="1450651"/>
                  <a:pt x="1171553" y="1450141"/>
                  <a:pt x="1164849" y="1450141"/>
                </a:cubicBezTo>
                <a:close/>
                <a:moveTo>
                  <a:pt x="933450" y="0"/>
                </a:moveTo>
                <a:cubicBezTo>
                  <a:pt x="1094553" y="0"/>
                  <a:pt x="1246124" y="40813"/>
                  <a:pt x="1378388" y="112663"/>
                </a:cubicBezTo>
                <a:lnTo>
                  <a:pt x="1428680" y="143216"/>
                </a:lnTo>
                <a:lnTo>
                  <a:pt x="1416742" y="144979"/>
                </a:lnTo>
                <a:cubicBezTo>
                  <a:pt x="1394442" y="149633"/>
                  <a:pt x="1383292" y="164714"/>
                  <a:pt x="1383292" y="190223"/>
                </a:cubicBezTo>
                <a:lnTo>
                  <a:pt x="1383292" y="1103544"/>
                </a:lnTo>
                <a:cubicBezTo>
                  <a:pt x="1346226" y="1121788"/>
                  <a:pt x="1306092" y="1138051"/>
                  <a:pt x="1262891" y="1152333"/>
                </a:cubicBezTo>
                <a:cubicBezTo>
                  <a:pt x="1219690" y="1166615"/>
                  <a:pt x="1175671" y="1173756"/>
                  <a:pt x="1130835" y="1173756"/>
                </a:cubicBezTo>
                <a:cubicBezTo>
                  <a:pt x="1095997" y="1173756"/>
                  <a:pt x="1064436" y="1169785"/>
                  <a:pt x="1036152" y="1161845"/>
                </a:cubicBezTo>
                <a:cubicBezTo>
                  <a:pt x="1007867" y="1153904"/>
                  <a:pt x="983181" y="1140724"/>
                  <a:pt x="962094" y="1122304"/>
                </a:cubicBezTo>
                <a:cubicBezTo>
                  <a:pt x="941007" y="1103885"/>
                  <a:pt x="924493" y="1079330"/>
                  <a:pt x="912554" y="1048641"/>
                </a:cubicBezTo>
                <a:cubicBezTo>
                  <a:pt x="900615" y="1017952"/>
                  <a:pt x="895063" y="972955"/>
                  <a:pt x="895899" y="913651"/>
                </a:cubicBezTo>
                <a:lnTo>
                  <a:pt x="895899" y="172562"/>
                </a:lnTo>
                <a:cubicBezTo>
                  <a:pt x="895899" y="138653"/>
                  <a:pt x="878635" y="121699"/>
                  <a:pt x="844107" y="121699"/>
                </a:cubicBezTo>
                <a:cubicBezTo>
                  <a:pt x="840867" y="121699"/>
                  <a:pt x="830352" y="122408"/>
                  <a:pt x="812562" y="123827"/>
                </a:cubicBezTo>
                <a:cubicBezTo>
                  <a:pt x="794771" y="125246"/>
                  <a:pt x="773290" y="127289"/>
                  <a:pt x="748116" y="129957"/>
                </a:cubicBezTo>
                <a:cubicBezTo>
                  <a:pt x="722943" y="132624"/>
                  <a:pt x="695989" y="136089"/>
                  <a:pt x="667255" y="140351"/>
                </a:cubicBezTo>
                <a:cubicBezTo>
                  <a:pt x="638522" y="144613"/>
                  <a:pt x="599492" y="151268"/>
                  <a:pt x="550167" y="160318"/>
                </a:cubicBezTo>
                <a:lnTo>
                  <a:pt x="558154" y="249491"/>
                </a:lnTo>
                <a:cubicBezTo>
                  <a:pt x="586903" y="247551"/>
                  <a:pt x="606973" y="246581"/>
                  <a:pt x="618366" y="246581"/>
                </a:cubicBezTo>
                <a:cubicBezTo>
                  <a:pt x="627746" y="246581"/>
                  <a:pt x="635921" y="247546"/>
                  <a:pt x="642892" y="249476"/>
                </a:cubicBezTo>
                <a:cubicBezTo>
                  <a:pt x="649862" y="251405"/>
                  <a:pt x="655530" y="254457"/>
                  <a:pt x="659895" y="258631"/>
                </a:cubicBezTo>
                <a:cubicBezTo>
                  <a:pt x="664260" y="262805"/>
                  <a:pt x="667867" y="269435"/>
                  <a:pt x="670715" y="278521"/>
                </a:cubicBezTo>
                <a:cubicBezTo>
                  <a:pt x="673563" y="287607"/>
                  <a:pt x="674987" y="299812"/>
                  <a:pt x="674987" y="315136"/>
                </a:cubicBezTo>
                <a:lnTo>
                  <a:pt x="674987" y="1020176"/>
                </a:lnTo>
                <a:cubicBezTo>
                  <a:pt x="674987" y="1073722"/>
                  <a:pt x="683818" y="1120398"/>
                  <a:pt x="701479" y="1160204"/>
                </a:cubicBezTo>
                <a:cubicBezTo>
                  <a:pt x="719140" y="1200010"/>
                  <a:pt x="743189" y="1232848"/>
                  <a:pt x="773625" y="1258718"/>
                </a:cubicBezTo>
                <a:cubicBezTo>
                  <a:pt x="804061" y="1284588"/>
                  <a:pt x="839345" y="1303643"/>
                  <a:pt x="879476" y="1315881"/>
                </a:cubicBezTo>
                <a:cubicBezTo>
                  <a:pt x="919607" y="1328120"/>
                  <a:pt x="962334" y="1334239"/>
                  <a:pt x="1007655" y="1334239"/>
                </a:cubicBezTo>
                <a:cubicBezTo>
                  <a:pt x="1078785" y="1334239"/>
                  <a:pt x="1148666" y="1322767"/>
                  <a:pt x="1217299" y="1299822"/>
                </a:cubicBezTo>
                <a:cubicBezTo>
                  <a:pt x="1285931" y="1276877"/>
                  <a:pt x="1342124" y="1249034"/>
                  <a:pt x="1385877" y="1216291"/>
                </a:cubicBezTo>
                <a:lnTo>
                  <a:pt x="1390134" y="1279552"/>
                </a:lnTo>
                <a:cubicBezTo>
                  <a:pt x="1391238" y="1307424"/>
                  <a:pt x="1405577" y="1321361"/>
                  <a:pt x="1433149" y="1321361"/>
                </a:cubicBezTo>
                <a:cubicBezTo>
                  <a:pt x="1438629" y="1321361"/>
                  <a:pt x="1446520" y="1321188"/>
                  <a:pt x="1456824" y="1320842"/>
                </a:cubicBezTo>
                <a:cubicBezTo>
                  <a:pt x="1467128" y="1320496"/>
                  <a:pt x="1478582" y="1319813"/>
                  <a:pt x="1491187" y="1318791"/>
                </a:cubicBezTo>
                <a:cubicBezTo>
                  <a:pt x="1503792" y="1317769"/>
                  <a:pt x="1516714" y="1316407"/>
                  <a:pt x="1529953" y="1314705"/>
                </a:cubicBezTo>
                <a:cubicBezTo>
                  <a:pt x="1543193" y="1313002"/>
                  <a:pt x="1554389" y="1311335"/>
                  <a:pt x="1563542" y="1309705"/>
                </a:cubicBezTo>
                <a:cubicBezTo>
                  <a:pt x="1590650" y="1305165"/>
                  <a:pt x="1604205" y="1289495"/>
                  <a:pt x="1604205" y="1262696"/>
                </a:cubicBezTo>
                <a:lnTo>
                  <a:pt x="1604205" y="286377"/>
                </a:lnTo>
                <a:lnTo>
                  <a:pt x="1707482" y="411549"/>
                </a:lnTo>
                <a:cubicBezTo>
                  <a:pt x="1808130" y="560529"/>
                  <a:pt x="1866900" y="740126"/>
                  <a:pt x="1866900" y="933450"/>
                </a:cubicBezTo>
                <a:cubicBezTo>
                  <a:pt x="1866900" y="1191215"/>
                  <a:pt x="1762420" y="1424578"/>
                  <a:pt x="1593499" y="1593499"/>
                </a:cubicBezTo>
                <a:lnTo>
                  <a:pt x="1458816" y="1704622"/>
                </a:lnTo>
                <a:lnTo>
                  <a:pt x="1457245" y="1698024"/>
                </a:lnTo>
                <a:cubicBezTo>
                  <a:pt x="1456517" y="1696275"/>
                  <a:pt x="1455606" y="1695000"/>
                  <a:pt x="1454513" y="1694199"/>
                </a:cubicBezTo>
                <a:cubicBezTo>
                  <a:pt x="1453420" y="1693397"/>
                  <a:pt x="1452217" y="1692996"/>
                  <a:pt x="1450906" y="1692996"/>
                </a:cubicBezTo>
                <a:lnTo>
                  <a:pt x="1349042" y="1692996"/>
                </a:lnTo>
                <a:lnTo>
                  <a:pt x="1349042" y="1613211"/>
                </a:lnTo>
                <a:lnTo>
                  <a:pt x="1434512" y="1613211"/>
                </a:lnTo>
                <a:cubicBezTo>
                  <a:pt x="1435823" y="1613211"/>
                  <a:pt x="1437025" y="1612846"/>
                  <a:pt x="1438118" y="1612118"/>
                </a:cubicBezTo>
                <a:cubicBezTo>
                  <a:pt x="1439211" y="1611389"/>
                  <a:pt x="1440122" y="1610187"/>
                  <a:pt x="1440851" y="1608511"/>
                </a:cubicBezTo>
                <a:cubicBezTo>
                  <a:pt x="1441579" y="1606835"/>
                  <a:pt x="1442126" y="1604613"/>
                  <a:pt x="1442490" y="1601844"/>
                </a:cubicBezTo>
                <a:cubicBezTo>
                  <a:pt x="1442855" y="1599075"/>
                  <a:pt x="1443037" y="1595578"/>
                  <a:pt x="1443037" y="1591351"/>
                </a:cubicBezTo>
                <a:cubicBezTo>
                  <a:pt x="1443037" y="1587271"/>
                  <a:pt x="1442855" y="1583810"/>
                  <a:pt x="1442490" y="1580968"/>
                </a:cubicBezTo>
                <a:cubicBezTo>
                  <a:pt x="1442126" y="1578127"/>
                  <a:pt x="1441579" y="1575868"/>
                  <a:pt x="1440851" y="1574192"/>
                </a:cubicBezTo>
                <a:cubicBezTo>
                  <a:pt x="1440122" y="1572516"/>
                  <a:pt x="1439211" y="1571278"/>
                  <a:pt x="1438118" y="1570476"/>
                </a:cubicBezTo>
                <a:cubicBezTo>
                  <a:pt x="1437025" y="1569674"/>
                  <a:pt x="1435823" y="1569274"/>
                  <a:pt x="1434512" y="1569274"/>
                </a:cubicBezTo>
                <a:lnTo>
                  <a:pt x="1349042" y="1569274"/>
                </a:lnTo>
                <a:lnTo>
                  <a:pt x="1349042" y="1500199"/>
                </a:lnTo>
                <a:lnTo>
                  <a:pt x="1450032" y="1500199"/>
                </a:lnTo>
                <a:cubicBezTo>
                  <a:pt x="1451343" y="1500199"/>
                  <a:pt x="1452509" y="1499798"/>
                  <a:pt x="1453529" y="1498997"/>
                </a:cubicBezTo>
                <a:cubicBezTo>
                  <a:pt x="1454549" y="1498195"/>
                  <a:pt x="1455424" y="1496920"/>
                  <a:pt x="1456152" y="1495171"/>
                </a:cubicBezTo>
                <a:cubicBezTo>
                  <a:pt x="1456881" y="1493423"/>
                  <a:pt x="1457427" y="1491127"/>
                  <a:pt x="1457792" y="1488286"/>
                </a:cubicBezTo>
                <a:cubicBezTo>
                  <a:pt x="1458156" y="1485444"/>
                  <a:pt x="1458338" y="1481983"/>
                  <a:pt x="1458338" y="1477903"/>
                </a:cubicBezTo>
                <a:cubicBezTo>
                  <a:pt x="1458338" y="1473531"/>
                  <a:pt x="1458156" y="1469924"/>
                  <a:pt x="1457792" y="1467082"/>
                </a:cubicBezTo>
                <a:cubicBezTo>
                  <a:pt x="1457427" y="1464241"/>
                  <a:pt x="1456881" y="1461909"/>
                  <a:pt x="1456152" y="1460087"/>
                </a:cubicBezTo>
                <a:cubicBezTo>
                  <a:pt x="1455424" y="1458266"/>
                  <a:pt x="1454549" y="1456991"/>
                  <a:pt x="1453529" y="1456262"/>
                </a:cubicBezTo>
                <a:cubicBezTo>
                  <a:pt x="1452509" y="1455533"/>
                  <a:pt x="1451343" y="1455169"/>
                  <a:pt x="1450032" y="1455169"/>
                </a:cubicBezTo>
                <a:lnTo>
                  <a:pt x="1308822" y="1455169"/>
                </a:lnTo>
                <a:cubicBezTo>
                  <a:pt x="1304013" y="1455169"/>
                  <a:pt x="1299969" y="1456590"/>
                  <a:pt x="1296690" y="1459432"/>
                </a:cubicBezTo>
                <a:cubicBezTo>
                  <a:pt x="1293411" y="1462273"/>
                  <a:pt x="1291772" y="1466900"/>
                  <a:pt x="1291772" y="1473312"/>
                </a:cubicBezTo>
                <a:lnTo>
                  <a:pt x="1291772" y="1719883"/>
                </a:lnTo>
                <a:cubicBezTo>
                  <a:pt x="1291772" y="1726295"/>
                  <a:pt x="1293411" y="1730922"/>
                  <a:pt x="1296690" y="1733764"/>
                </a:cubicBezTo>
                <a:cubicBezTo>
                  <a:pt x="1299969" y="1736605"/>
                  <a:pt x="1304013" y="1738026"/>
                  <a:pt x="1308822" y="1738026"/>
                </a:cubicBezTo>
                <a:lnTo>
                  <a:pt x="1405073" y="1738026"/>
                </a:lnTo>
                <a:lnTo>
                  <a:pt x="1378388" y="1754238"/>
                </a:lnTo>
                <a:cubicBezTo>
                  <a:pt x="1246124" y="1826088"/>
                  <a:pt x="1094553" y="1866900"/>
                  <a:pt x="933450" y="1866900"/>
                </a:cubicBezTo>
                <a:cubicBezTo>
                  <a:pt x="772347" y="1866900"/>
                  <a:pt x="620776" y="1826088"/>
                  <a:pt x="488513" y="1754238"/>
                </a:cubicBezTo>
                <a:lnTo>
                  <a:pt x="458675" y="1736111"/>
                </a:lnTo>
                <a:lnTo>
                  <a:pt x="462015" y="1734092"/>
                </a:lnTo>
                <a:cubicBezTo>
                  <a:pt x="462963" y="1732926"/>
                  <a:pt x="463436" y="1731614"/>
                  <a:pt x="463436" y="1730157"/>
                </a:cubicBezTo>
                <a:lnTo>
                  <a:pt x="463436" y="1639879"/>
                </a:lnTo>
                <a:lnTo>
                  <a:pt x="487044" y="1639879"/>
                </a:lnTo>
                <a:cubicBezTo>
                  <a:pt x="505697" y="1639879"/>
                  <a:pt x="521909" y="1637693"/>
                  <a:pt x="535681" y="1633321"/>
                </a:cubicBezTo>
                <a:cubicBezTo>
                  <a:pt x="549452" y="1628949"/>
                  <a:pt x="561074" y="1622574"/>
                  <a:pt x="570546" y="1614194"/>
                </a:cubicBezTo>
                <a:cubicBezTo>
                  <a:pt x="580018" y="1605815"/>
                  <a:pt x="587232" y="1595505"/>
                  <a:pt x="592186" y="1583264"/>
                </a:cubicBezTo>
                <a:cubicBezTo>
                  <a:pt x="597141" y="1571022"/>
                  <a:pt x="599619" y="1556960"/>
                  <a:pt x="599619" y="1541075"/>
                </a:cubicBezTo>
                <a:cubicBezTo>
                  <a:pt x="599619" y="1529563"/>
                  <a:pt x="598016" y="1519180"/>
                  <a:pt x="594810" y="1509926"/>
                </a:cubicBezTo>
                <a:cubicBezTo>
                  <a:pt x="591604" y="1500672"/>
                  <a:pt x="586940" y="1492585"/>
                  <a:pt x="580820" y="1485663"/>
                </a:cubicBezTo>
                <a:cubicBezTo>
                  <a:pt x="574699" y="1478741"/>
                  <a:pt x="567303" y="1473021"/>
                  <a:pt x="558633" y="1468503"/>
                </a:cubicBezTo>
                <a:cubicBezTo>
                  <a:pt x="549962" y="1463985"/>
                  <a:pt x="541400" y="1460889"/>
                  <a:pt x="532948" y="1459213"/>
                </a:cubicBezTo>
                <a:cubicBezTo>
                  <a:pt x="524496" y="1457537"/>
                  <a:pt x="517246" y="1456444"/>
                  <a:pt x="511198" y="1455934"/>
                </a:cubicBezTo>
                <a:cubicBezTo>
                  <a:pt x="505151" y="1455424"/>
                  <a:pt x="498775" y="1455169"/>
                  <a:pt x="492072" y="1455169"/>
                </a:cubicBezTo>
                <a:lnTo>
                  <a:pt x="425401" y="1455169"/>
                </a:lnTo>
                <a:cubicBezTo>
                  <a:pt x="419572" y="1455169"/>
                  <a:pt x="414872" y="1456881"/>
                  <a:pt x="411302" y="1460306"/>
                </a:cubicBezTo>
                <a:cubicBezTo>
                  <a:pt x="407732" y="1463730"/>
                  <a:pt x="405947" y="1468867"/>
                  <a:pt x="405947" y="1475717"/>
                </a:cubicBezTo>
                <a:lnTo>
                  <a:pt x="405947" y="1702859"/>
                </a:lnTo>
                <a:lnTo>
                  <a:pt x="273402" y="1593499"/>
                </a:lnTo>
                <a:cubicBezTo>
                  <a:pt x="104480" y="1424578"/>
                  <a:pt x="0" y="1191215"/>
                  <a:pt x="0" y="933450"/>
                </a:cubicBezTo>
                <a:cubicBezTo>
                  <a:pt x="0" y="417920"/>
                  <a:pt x="417920" y="0"/>
                  <a:pt x="93345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85800" y="6602104"/>
            <a:ext cx="7772400" cy="255896"/>
          </a:xfrm>
          <a:prstGeom prst="rect">
            <a:avLst/>
          </a:prstGeom>
          <a:ln/>
        </p:spPr>
        <p:txBody>
          <a:bodyPr/>
          <a:lstStyle>
            <a:lvl1pPr algn="ctr">
              <a:defRPr sz="1050" b="1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Optimization Basics  © Fengqi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899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0" y="0"/>
            <a:ext cx="9144000" cy="914400"/>
            <a:chOff x="0" y="0"/>
            <a:chExt cx="9144000" cy="914400"/>
          </a:xfrm>
        </p:grpSpPr>
        <p:sp>
          <p:nvSpPr>
            <p:cNvPr id="21" name="Rectangle 20"/>
            <p:cNvSpPr/>
            <p:nvPr userDrawn="1"/>
          </p:nvSpPr>
          <p:spPr>
            <a:xfrm flipH="1">
              <a:off x="0" y="0"/>
              <a:ext cx="9144000" cy="9144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2" name="Isosceles Triangle 21"/>
            <p:cNvSpPr/>
            <p:nvPr userDrawn="1"/>
          </p:nvSpPr>
          <p:spPr>
            <a:xfrm flipH="1" flipV="1">
              <a:off x="4648200" y="0"/>
              <a:ext cx="4495800" cy="457200"/>
            </a:xfrm>
            <a:prstGeom prst="triangle">
              <a:avLst>
                <a:gd name="adj" fmla="val 25697"/>
              </a:avLst>
            </a:prstGeom>
            <a:solidFill>
              <a:srgbClr val="006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7"/>
            <p:cNvSpPr/>
            <p:nvPr userDrawn="1"/>
          </p:nvSpPr>
          <p:spPr>
            <a:xfrm flipH="1">
              <a:off x="7985075" y="457200"/>
              <a:ext cx="398347" cy="457200"/>
            </a:xfrm>
            <a:custGeom>
              <a:avLst/>
              <a:gdLst>
                <a:gd name="connsiteX0" fmla="*/ 0 w 844171"/>
                <a:gd name="connsiteY0" fmla="*/ 457200 h 457200"/>
                <a:gd name="connsiteX1" fmla="*/ 398347 w 844171"/>
                <a:gd name="connsiteY1" fmla="*/ 0 h 457200"/>
                <a:gd name="connsiteX2" fmla="*/ 844171 w 844171"/>
                <a:gd name="connsiteY2" fmla="*/ 457200 h 457200"/>
                <a:gd name="connsiteX3" fmla="*/ 0 w 844171"/>
                <a:gd name="connsiteY3" fmla="*/ 457200 h 457200"/>
                <a:gd name="connsiteX0" fmla="*/ 0 w 398347"/>
                <a:gd name="connsiteY0" fmla="*/ 457200 h 457200"/>
                <a:gd name="connsiteX1" fmla="*/ 398347 w 398347"/>
                <a:gd name="connsiteY1" fmla="*/ 0 h 457200"/>
                <a:gd name="connsiteX2" fmla="*/ 289162 w 398347"/>
                <a:gd name="connsiteY2" fmla="*/ 457200 h 457200"/>
                <a:gd name="connsiteX3" fmla="*/ 0 w 398347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8347" h="457200">
                  <a:moveTo>
                    <a:pt x="0" y="457200"/>
                  </a:moveTo>
                  <a:lnTo>
                    <a:pt x="398347" y="0"/>
                  </a:lnTo>
                  <a:lnTo>
                    <a:pt x="289162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0088EE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/>
            <p:cNvSpPr/>
            <p:nvPr userDrawn="1"/>
          </p:nvSpPr>
          <p:spPr>
            <a:xfrm flipH="1">
              <a:off x="7028880" y="457200"/>
              <a:ext cx="1066516" cy="457200"/>
            </a:xfrm>
            <a:prstGeom prst="triangle">
              <a:avLst>
                <a:gd name="adj" fmla="val 10554"/>
              </a:avLst>
            </a:prstGeom>
            <a:solidFill>
              <a:srgbClr val="3BAB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13"/>
            <p:cNvSpPr/>
            <p:nvPr userDrawn="1"/>
          </p:nvSpPr>
          <p:spPr>
            <a:xfrm flipH="1">
              <a:off x="4694349" y="0"/>
              <a:ext cx="3290726" cy="914400"/>
            </a:xfrm>
            <a:custGeom>
              <a:avLst/>
              <a:gdLst>
                <a:gd name="connsiteX0" fmla="*/ 0 w 2228280"/>
                <a:gd name="connsiteY0" fmla="*/ 0 h 914400"/>
                <a:gd name="connsiteX1" fmla="*/ 2228280 w 2228280"/>
                <a:gd name="connsiteY1" fmla="*/ 0 h 914400"/>
                <a:gd name="connsiteX2" fmla="*/ 2228280 w 2228280"/>
                <a:gd name="connsiteY2" fmla="*/ 914400 h 914400"/>
                <a:gd name="connsiteX3" fmla="*/ 0 w 2228280"/>
                <a:gd name="connsiteY3" fmla="*/ 914400 h 914400"/>
                <a:gd name="connsiteX4" fmla="*/ 0 w 2228280"/>
                <a:gd name="connsiteY4" fmla="*/ 0 h 914400"/>
                <a:gd name="connsiteX0" fmla="*/ 0 w 2228280"/>
                <a:gd name="connsiteY0" fmla="*/ 0 h 914400"/>
                <a:gd name="connsiteX1" fmla="*/ 2228280 w 2228280"/>
                <a:gd name="connsiteY1" fmla="*/ 0 h 914400"/>
                <a:gd name="connsiteX2" fmla="*/ 2228280 w 2228280"/>
                <a:gd name="connsiteY2" fmla="*/ 914400 h 914400"/>
                <a:gd name="connsiteX3" fmla="*/ 1036320 w 2228280"/>
                <a:gd name="connsiteY3" fmla="*/ 896982 h 914400"/>
                <a:gd name="connsiteX4" fmla="*/ 0 w 2228280"/>
                <a:gd name="connsiteY4" fmla="*/ 0 h 914400"/>
                <a:gd name="connsiteX0" fmla="*/ 0 w 2228280"/>
                <a:gd name="connsiteY0" fmla="*/ 0 h 923108"/>
                <a:gd name="connsiteX1" fmla="*/ 2228280 w 2228280"/>
                <a:gd name="connsiteY1" fmla="*/ 0 h 923108"/>
                <a:gd name="connsiteX2" fmla="*/ 2228280 w 2228280"/>
                <a:gd name="connsiteY2" fmla="*/ 914400 h 923108"/>
                <a:gd name="connsiteX3" fmla="*/ 1045029 w 2228280"/>
                <a:gd name="connsiteY3" fmla="*/ 923108 h 923108"/>
                <a:gd name="connsiteX4" fmla="*/ 0 w 2228280"/>
                <a:gd name="connsiteY4" fmla="*/ 0 h 923108"/>
                <a:gd name="connsiteX0" fmla="*/ 0 w 3168806"/>
                <a:gd name="connsiteY0" fmla="*/ 461555 h 923108"/>
                <a:gd name="connsiteX1" fmla="*/ 3168806 w 3168806"/>
                <a:gd name="connsiteY1" fmla="*/ 0 h 923108"/>
                <a:gd name="connsiteX2" fmla="*/ 3168806 w 3168806"/>
                <a:gd name="connsiteY2" fmla="*/ 914400 h 923108"/>
                <a:gd name="connsiteX3" fmla="*/ 1985555 w 3168806"/>
                <a:gd name="connsiteY3" fmla="*/ 923108 h 923108"/>
                <a:gd name="connsiteX4" fmla="*/ 0 w 3168806"/>
                <a:gd name="connsiteY4" fmla="*/ 461555 h 923108"/>
                <a:gd name="connsiteX0" fmla="*/ 0 w 3168806"/>
                <a:gd name="connsiteY0" fmla="*/ 461555 h 923108"/>
                <a:gd name="connsiteX1" fmla="*/ 1636097 w 3168806"/>
                <a:gd name="connsiteY1" fmla="*/ 0 h 923108"/>
                <a:gd name="connsiteX2" fmla="*/ 3168806 w 3168806"/>
                <a:gd name="connsiteY2" fmla="*/ 914400 h 923108"/>
                <a:gd name="connsiteX3" fmla="*/ 1985555 w 3168806"/>
                <a:gd name="connsiteY3" fmla="*/ 923108 h 923108"/>
                <a:gd name="connsiteX4" fmla="*/ 0 w 3168806"/>
                <a:gd name="connsiteY4" fmla="*/ 461555 h 923108"/>
                <a:gd name="connsiteX0" fmla="*/ 0 w 3290726"/>
                <a:gd name="connsiteY0" fmla="*/ 461555 h 923108"/>
                <a:gd name="connsiteX1" fmla="*/ 1636097 w 3290726"/>
                <a:gd name="connsiteY1" fmla="*/ 0 h 923108"/>
                <a:gd name="connsiteX2" fmla="*/ 3290726 w 3290726"/>
                <a:gd name="connsiteY2" fmla="*/ 0 h 923108"/>
                <a:gd name="connsiteX3" fmla="*/ 1985555 w 3290726"/>
                <a:gd name="connsiteY3" fmla="*/ 923108 h 923108"/>
                <a:gd name="connsiteX4" fmla="*/ 0 w 3290726"/>
                <a:gd name="connsiteY4" fmla="*/ 461555 h 923108"/>
                <a:gd name="connsiteX0" fmla="*/ 0 w 3290726"/>
                <a:gd name="connsiteY0" fmla="*/ 461555 h 914400"/>
                <a:gd name="connsiteX1" fmla="*/ 1636097 w 3290726"/>
                <a:gd name="connsiteY1" fmla="*/ 0 h 914400"/>
                <a:gd name="connsiteX2" fmla="*/ 3290726 w 3290726"/>
                <a:gd name="connsiteY2" fmla="*/ 0 h 914400"/>
                <a:gd name="connsiteX3" fmla="*/ 940526 w 3290726"/>
                <a:gd name="connsiteY3" fmla="*/ 914400 h 914400"/>
                <a:gd name="connsiteX4" fmla="*/ 0 w 3290726"/>
                <a:gd name="connsiteY4" fmla="*/ 461555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0726" h="914400">
                  <a:moveTo>
                    <a:pt x="0" y="461555"/>
                  </a:moveTo>
                  <a:lnTo>
                    <a:pt x="1636097" y="0"/>
                  </a:lnTo>
                  <a:lnTo>
                    <a:pt x="3290726" y="0"/>
                  </a:lnTo>
                  <a:lnTo>
                    <a:pt x="940526" y="914400"/>
                  </a:lnTo>
                  <a:lnTo>
                    <a:pt x="0" y="461555"/>
                  </a:lnTo>
                  <a:close/>
                </a:path>
              </a:pathLst>
            </a:custGeom>
            <a:solidFill>
              <a:srgbClr val="007AD6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8153400" y="6096000"/>
            <a:ext cx="1002587" cy="762000"/>
            <a:chOff x="8153400" y="6096000"/>
            <a:chExt cx="1002587" cy="762000"/>
          </a:xfrm>
        </p:grpSpPr>
        <p:sp>
          <p:nvSpPr>
            <p:cNvPr id="5" name="Isosceles Triangle 4"/>
            <p:cNvSpPr/>
            <p:nvPr userDrawn="1"/>
          </p:nvSpPr>
          <p:spPr>
            <a:xfrm>
              <a:off x="8153400" y="6400800"/>
              <a:ext cx="990600" cy="457200"/>
            </a:xfrm>
            <a:prstGeom prst="triangle">
              <a:avLst>
                <a:gd name="adj" fmla="val 10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 userDrawn="1"/>
          </p:nvSpPr>
          <p:spPr>
            <a:xfrm rot="5400000" flipV="1">
              <a:off x="8546387" y="6248400"/>
              <a:ext cx="762000" cy="457200"/>
            </a:xfrm>
            <a:prstGeom prst="triangle">
              <a:avLst>
                <a:gd name="adj" fmla="val 100000"/>
              </a:avLst>
            </a:prstGeom>
            <a:solidFill>
              <a:srgbClr val="0088EE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8006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45378"/>
            <a:ext cx="8839200" cy="838200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65532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1">
                <a:solidFill>
                  <a:schemeClr val="tx1"/>
                </a:solidFill>
                <a:cs typeface="+mn-cs"/>
              </a:defRPr>
            </a:lvl1pPr>
          </a:lstStyle>
          <a:p>
            <a:fld id="{798D22C8-B87E-4B3F-80DE-4E1777DA98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reeform 18"/>
          <p:cNvSpPr/>
          <p:nvPr userDrawn="1"/>
        </p:nvSpPr>
        <p:spPr>
          <a:xfrm>
            <a:off x="76200" y="6313724"/>
            <a:ext cx="478952" cy="478952"/>
          </a:xfrm>
          <a:custGeom>
            <a:avLst/>
            <a:gdLst/>
            <a:ahLst/>
            <a:cxnLst/>
            <a:rect l="l" t="t" r="r" b="b"/>
            <a:pathLst>
              <a:path w="1866900" h="1866900">
                <a:moveTo>
                  <a:pt x="463436" y="1499543"/>
                </a:moveTo>
                <a:lnTo>
                  <a:pt x="487918" y="1499543"/>
                </a:lnTo>
                <a:cubicBezTo>
                  <a:pt x="493893" y="1499543"/>
                  <a:pt x="499686" y="1499944"/>
                  <a:pt x="505296" y="1500745"/>
                </a:cubicBezTo>
                <a:cubicBezTo>
                  <a:pt x="510907" y="1501547"/>
                  <a:pt x="516262" y="1503478"/>
                  <a:pt x="521363" y="1506538"/>
                </a:cubicBezTo>
                <a:cubicBezTo>
                  <a:pt x="526463" y="1509598"/>
                  <a:pt x="530762" y="1514334"/>
                  <a:pt x="534260" y="1520746"/>
                </a:cubicBezTo>
                <a:cubicBezTo>
                  <a:pt x="537757" y="1527158"/>
                  <a:pt x="539506" y="1535319"/>
                  <a:pt x="539506" y="1545229"/>
                </a:cubicBezTo>
                <a:cubicBezTo>
                  <a:pt x="539506" y="1552515"/>
                  <a:pt x="538486" y="1559255"/>
                  <a:pt x="536446" y="1565448"/>
                </a:cubicBezTo>
                <a:cubicBezTo>
                  <a:pt x="534405" y="1571642"/>
                  <a:pt x="531418" y="1576961"/>
                  <a:pt x="527483" y="1581406"/>
                </a:cubicBezTo>
                <a:cubicBezTo>
                  <a:pt x="523549" y="1585850"/>
                  <a:pt x="518485" y="1589311"/>
                  <a:pt x="512291" y="1591789"/>
                </a:cubicBezTo>
                <a:cubicBezTo>
                  <a:pt x="506098" y="1594266"/>
                  <a:pt x="498411" y="1595505"/>
                  <a:pt x="489230" y="1595505"/>
                </a:cubicBezTo>
                <a:lnTo>
                  <a:pt x="463436" y="1595505"/>
                </a:lnTo>
                <a:close/>
                <a:moveTo>
                  <a:pt x="880197" y="1455169"/>
                </a:moveTo>
                <a:cubicBezTo>
                  <a:pt x="875388" y="1455169"/>
                  <a:pt x="871344" y="1456590"/>
                  <a:pt x="868065" y="1459432"/>
                </a:cubicBezTo>
                <a:cubicBezTo>
                  <a:pt x="864786" y="1462273"/>
                  <a:pt x="863147" y="1466900"/>
                  <a:pt x="863147" y="1473312"/>
                </a:cubicBezTo>
                <a:lnTo>
                  <a:pt x="863147" y="1719883"/>
                </a:lnTo>
                <a:cubicBezTo>
                  <a:pt x="863147" y="1726295"/>
                  <a:pt x="864786" y="1730922"/>
                  <a:pt x="868065" y="1733764"/>
                </a:cubicBezTo>
                <a:cubicBezTo>
                  <a:pt x="871344" y="1736605"/>
                  <a:pt x="875388" y="1738026"/>
                  <a:pt x="880197" y="1738026"/>
                </a:cubicBezTo>
                <a:lnTo>
                  <a:pt x="1022281" y="1738026"/>
                </a:lnTo>
                <a:cubicBezTo>
                  <a:pt x="1023593" y="1738026"/>
                  <a:pt x="1024795" y="1737625"/>
                  <a:pt x="1025888" y="1736824"/>
                </a:cubicBezTo>
                <a:cubicBezTo>
                  <a:pt x="1026981" y="1736022"/>
                  <a:pt x="1027892" y="1734747"/>
                  <a:pt x="1028620" y="1732999"/>
                </a:cubicBezTo>
                <a:cubicBezTo>
                  <a:pt x="1029349" y="1731250"/>
                  <a:pt x="1029895" y="1728955"/>
                  <a:pt x="1030260" y="1726113"/>
                </a:cubicBezTo>
                <a:cubicBezTo>
                  <a:pt x="1030624" y="1723271"/>
                  <a:pt x="1030806" y="1719737"/>
                  <a:pt x="1030806" y="1715511"/>
                </a:cubicBezTo>
                <a:cubicBezTo>
                  <a:pt x="1030806" y="1711285"/>
                  <a:pt x="1030624" y="1707751"/>
                  <a:pt x="1030260" y="1704910"/>
                </a:cubicBezTo>
                <a:cubicBezTo>
                  <a:pt x="1029895" y="1702068"/>
                  <a:pt x="1029349" y="1699773"/>
                  <a:pt x="1028620" y="1698024"/>
                </a:cubicBezTo>
                <a:cubicBezTo>
                  <a:pt x="1027892" y="1696275"/>
                  <a:pt x="1026981" y="1695000"/>
                  <a:pt x="1025888" y="1694199"/>
                </a:cubicBezTo>
                <a:cubicBezTo>
                  <a:pt x="1024795" y="1693397"/>
                  <a:pt x="1023593" y="1692996"/>
                  <a:pt x="1022281" y="1692996"/>
                </a:cubicBezTo>
                <a:lnTo>
                  <a:pt x="920418" y="1692996"/>
                </a:lnTo>
                <a:lnTo>
                  <a:pt x="920418" y="1613211"/>
                </a:lnTo>
                <a:lnTo>
                  <a:pt x="1005887" y="1613211"/>
                </a:lnTo>
                <a:cubicBezTo>
                  <a:pt x="1007198" y="1613211"/>
                  <a:pt x="1008401" y="1612846"/>
                  <a:pt x="1009493" y="1612118"/>
                </a:cubicBezTo>
                <a:cubicBezTo>
                  <a:pt x="1010586" y="1611389"/>
                  <a:pt x="1011497" y="1610187"/>
                  <a:pt x="1012226" y="1608511"/>
                </a:cubicBezTo>
                <a:cubicBezTo>
                  <a:pt x="1012954" y="1606835"/>
                  <a:pt x="1013501" y="1604613"/>
                  <a:pt x="1013865" y="1601844"/>
                </a:cubicBezTo>
                <a:cubicBezTo>
                  <a:pt x="1014230" y="1599075"/>
                  <a:pt x="1014412" y="1595578"/>
                  <a:pt x="1014412" y="1591351"/>
                </a:cubicBezTo>
                <a:cubicBezTo>
                  <a:pt x="1014412" y="1587271"/>
                  <a:pt x="1014230" y="1583810"/>
                  <a:pt x="1013865" y="1580968"/>
                </a:cubicBezTo>
                <a:cubicBezTo>
                  <a:pt x="1013501" y="1578127"/>
                  <a:pt x="1012954" y="1575868"/>
                  <a:pt x="1012226" y="1574192"/>
                </a:cubicBezTo>
                <a:cubicBezTo>
                  <a:pt x="1011497" y="1572516"/>
                  <a:pt x="1010586" y="1571278"/>
                  <a:pt x="1009493" y="1570476"/>
                </a:cubicBezTo>
                <a:cubicBezTo>
                  <a:pt x="1008401" y="1569674"/>
                  <a:pt x="1007198" y="1569274"/>
                  <a:pt x="1005887" y="1569274"/>
                </a:cubicBezTo>
                <a:lnTo>
                  <a:pt x="920418" y="1569274"/>
                </a:lnTo>
                <a:lnTo>
                  <a:pt x="920418" y="1500199"/>
                </a:lnTo>
                <a:lnTo>
                  <a:pt x="1021407" y="1500199"/>
                </a:lnTo>
                <a:cubicBezTo>
                  <a:pt x="1022718" y="1500199"/>
                  <a:pt x="1023884" y="1499798"/>
                  <a:pt x="1024904" y="1498997"/>
                </a:cubicBezTo>
                <a:cubicBezTo>
                  <a:pt x="1025924" y="1498195"/>
                  <a:pt x="1026799" y="1496920"/>
                  <a:pt x="1027527" y="1495171"/>
                </a:cubicBezTo>
                <a:cubicBezTo>
                  <a:pt x="1028256" y="1493423"/>
                  <a:pt x="1028802" y="1491127"/>
                  <a:pt x="1029167" y="1488286"/>
                </a:cubicBezTo>
                <a:cubicBezTo>
                  <a:pt x="1029531" y="1485444"/>
                  <a:pt x="1029713" y="1481983"/>
                  <a:pt x="1029713" y="1477903"/>
                </a:cubicBezTo>
                <a:cubicBezTo>
                  <a:pt x="1029713" y="1473531"/>
                  <a:pt x="1029531" y="1469924"/>
                  <a:pt x="1029167" y="1467082"/>
                </a:cubicBezTo>
                <a:cubicBezTo>
                  <a:pt x="1028802" y="1464241"/>
                  <a:pt x="1028256" y="1461909"/>
                  <a:pt x="1027527" y="1460087"/>
                </a:cubicBezTo>
                <a:cubicBezTo>
                  <a:pt x="1026799" y="1458266"/>
                  <a:pt x="1025924" y="1456991"/>
                  <a:pt x="1024904" y="1456262"/>
                </a:cubicBezTo>
                <a:cubicBezTo>
                  <a:pt x="1023884" y="1455533"/>
                  <a:pt x="1022718" y="1455169"/>
                  <a:pt x="1021407" y="1455169"/>
                </a:cubicBezTo>
                <a:close/>
                <a:moveTo>
                  <a:pt x="661122" y="1455169"/>
                </a:moveTo>
                <a:cubicBezTo>
                  <a:pt x="656313" y="1455169"/>
                  <a:pt x="652269" y="1456590"/>
                  <a:pt x="648990" y="1459432"/>
                </a:cubicBezTo>
                <a:cubicBezTo>
                  <a:pt x="645711" y="1462273"/>
                  <a:pt x="644072" y="1466900"/>
                  <a:pt x="644072" y="1473312"/>
                </a:cubicBezTo>
                <a:lnTo>
                  <a:pt x="644072" y="1719883"/>
                </a:lnTo>
                <a:cubicBezTo>
                  <a:pt x="644072" y="1726295"/>
                  <a:pt x="645711" y="1730922"/>
                  <a:pt x="648990" y="1733764"/>
                </a:cubicBezTo>
                <a:cubicBezTo>
                  <a:pt x="652269" y="1736605"/>
                  <a:pt x="656313" y="1738026"/>
                  <a:pt x="661122" y="1738026"/>
                </a:cubicBezTo>
                <a:lnTo>
                  <a:pt x="803206" y="1738026"/>
                </a:lnTo>
                <a:cubicBezTo>
                  <a:pt x="804518" y="1738026"/>
                  <a:pt x="805720" y="1737625"/>
                  <a:pt x="806813" y="1736824"/>
                </a:cubicBezTo>
                <a:cubicBezTo>
                  <a:pt x="807906" y="1736022"/>
                  <a:pt x="808817" y="1734747"/>
                  <a:pt x="809545" y="1732999"/>
                </a:cubicBezTo>
                <a:cubicBezTo>
                  <a:pt x="810274" y="1731250"/>
                  <a:pt x="810820" y="1728955"/>
                  <a:pt x="811185" y="1726113"/>
                </a:cubicBezTo>
                <a:cubicBezTo>
                  <a:pt x="811549" y="1723271"/>
                  <a:pt x="811731" y="1719737"/>
                  <a:pt x="811731" y="1715511"/>
                </a:cubicBezTo>
                <a:cubicBezTo>
                  <a:pt x="811731" y="1711285"/>
                  <a:pt x="811549" y="1707751"/>
                  <a:pt x="811185" y="1704910"/>
                </a:cubicBezTo>
                <a:cubicBezTo>
                  <a:pt x="810820" y="1702068"/>
                  <a:pt x="810274" y="1699773"/>
                  <a:pt x="809545" y="1698024"/>
                </a:cubicBezTo>
                <a:cubicBezTo>
                  <a:pt x="808817" y="1696275"/>
                  <a:pt x="807906" y="1695000"/>
                  <a:pt x="806813" y="1694199"/>
                </a:cubicBezTo>
                <a:cubicBezTo>
                  <a:pt x="805720" y="1693397"/>
                  <a:pt x="804518" y="1692996"/>
                  <a:pt x="803206" y="1692996"/>
                </a:cubicBezTo>
                <a:lnTo>
                  <a:pt x="701343" y="1692996"/>
                </a:lnTo>
                <a:lnTo>
                  <a:pt x="701343" y="1613211"/>
                </a:lnTo>
                <a:lnTo>
                  <a:pt x="786812" y="1613211"/>
                </a:lnTo>
                <a:cubicBezTo>
                  <a:pt x="788123" y="1613211"/>
                  <a:pt x="789326" y="1612846"/>
                  <a:pt x="790418" y="1612118"/>
                </a:cubicBezTo>
                <a:cubicBezTo>
                  <a:pt x="791511" y="1611389"/>
                  <a:pt x="792422" y="1610187"/>
                  <a:pt x="793151" y="1608511"/>
                </a:cubicBezTo>
                <a:cubicBezTo>
                  <a:pt x="793880" y="1606835"/>
                  <a:pt x="794426" y="1604613"/>
                  <a:pt x="794790" y="1601844"/>
                </a:cubicBezTo>
                <a:cubicBezTo>
                  <a:pt x="795155" y="1599075"/>
                  <a:pt x="795337" y="1595578"/>
                  <a:pt x="795337" y="1591351"/>
                </a:cubicBezTo>
                <a:cubicBezTo>
                  <a:pt x="795337" y="1587271"/>
                  <a:pt x="795155" y="1583810"/>
                  <a:pt x="794790" y="1580968"/>
                </a:cubicBezTo>
                <a:cubicBezTo>
                  <a:pt x="794426" y="1578127"/>
                  <a:pt x="793880" y="1575868"/>
                  <a:pt x="793151" y="1574192"/>
                </a:cubicBezTo>
                <a:cubicBezTo>
                  <a:pt x="792422" y="1572516"/>
                  <a:pt x="791511" y="1571278"/>
                  <a:pt x="790418" y="1570476"/>
                </a:cubicBezTo>
                <a:cubicBezTo>
                  <a:pt x="789326" y="1569674"/>
                  <a:pt x="788123" y="1569274"/>
                  <a:pt x="786812" y="1569274"/>
                </a:cubicBezTo>
                <a:lnTo>
                  <a:pt x="701343" y="1569274"/>
                </a:lnTo>
                <a:lnTo>
                  <a:pt x="701343" y="1500199"/>
                </a:lnTo>
                <a:lnTo>
                  <a:pt x="802332" y="1500199"/>
                </a:lnTo>
                <a:cubicBezTo>
                  <a:pt x="803643" y="1500199"/>
                  <a:pt x="804809" y="1499798"/>
                  <a:pt x="805829" y="1498997"/>
                </a:cubicBezTo>
                <a:cubicBezTo>
                  <a:pt x="806849" y="1498195"/>
                  <a:pt x="807724" y="1496920"/>
                  <a:pt x="808452" y="1495171"/>
                </a:cubicBezTo>
                <a:cubicBezTo>
                  <a:pt x="809181" y="1493423"/>
                  <a:pt x="809727" y="1491127"/>
                  <a:pt x="810092" y="1488286"/>
                </a:cubicBezTo>
                <a:cubicBezTo>
                  <a:pt x="810456" y="1485444"/>
                  <a:pt x="810638" y="1481983"/>
                  <a:pt x="810638" y="1477903"/>
                </a:cubicBezTo>
                <a:cubicBezTo>
                  <a:pt x="810638" y="1473531"/>
                  <a:pt x="810456" y="1469924"/>
                  <a:pt x="810092" y="1467082"/>
                </a:cubicBezTo>
                <a:cubicBezTo>
                  <a:pt x="809727" y="1464241"/>
                  <a:pt x="809181" y="1461909"/>
                  <a:pt x="808452" y="1460087"/>
                </a:cubicBezTo>
                <a:cubicBezTo>
                  <a:pt x="807724" y="1458266"/>
                  <a:pt x="806849" y="1456991"/>
                  <a:pt x="805829" y="1456262"/>
                </a:cubicBezTo>
                <a:cubicBezTo>
                  <a:pt x="804809" y="1455533"/>
                  <a:pt x="803643" y="1455169"/>
                  <a:pt x="802332" y="1455169"/>
                </a:cubicBezTo>
                <a:close/>
                <a:moveTo>
                  <a:pt x="1164849" y="1450141"/>
                </a:moveTo>
                <a:cubicBezTo>
                  <a:pt x="1151879" y="1450141"/>
                  <a:pt x="1139602" y="1451817"/>
                  <a:pt x="1128016" y="1455169"/>
                </a:cubicBezTo>
                <a:cubicBezTo>
                  <a:pt x="1116431" y="1458521"/>
                  <a:pt x="1106376" y="1463585"/>
                  <a:pt x="1097851" y="1470361"/>
                </a:cubicBezTo>
                <a:cubicBezTo>
                  <a:pt x="1089326" y="1477138"/>
                  <a:pt x="1082549" y="1485663"/>
                  <a:pt x="1077522" y="1495936"/>
                </a:cubicBezTo>
                <a:cubicBezTo>
                  <a:pt x="1072494" y="1506210"/>
                  <a:pt x="1069980" y="1518123"/>
                  <a:pt x="1069980" y="1531676"/>
                </a:cubicBezTo>
                <a:cubicBezTo>
                  <a:pt x="1069980" y="1543480"/>
                  <a:pt x="1071729" y="1553608"/>
                  <a:pt x="1075227" y="1562060"/>
                </a:cubicBezTo>
                <a:cubicBezTo>
                  <a:pt x="1078724" y="1570512"/>
                  <a:pt x="1083278" y="1577835"/>
                  <a:pt x="1088889" y="1584029"/>
                </a:cubicBezTo>
                <a:cubicBezTo>
                  <a:pt x="1094499" y="1590222"/>
                  <a:pt x="1100875" y="1595541"/>
                  <a:pt x="1108015" y="1599986"/>
                </a:cubicBezTo>
                <a:cubicBezTo>
                  <a:pt x="1115156" y="1604430"/>
                  <a:pt x="1122515" y="1608402"/>
                  <a:pt x="1130093" y="1611899"/>
                </a:cubicBezTo>
                <a:cubicBezTo>
                  <a:pt x="1137671" y="1615397"/>
                  <a:pt x="1145030" y="1618712"/>
                  <a:pt x="1152171" y="1621845"/>
                </a:cubicBezTo>
                <a:cubicBezTo>
                  <a:pt x="1159311" y="1624978"/>
                  <a:pt x="1165687" y="1628330"/>
                  <a:pt x="1171298" y="1631900"/>
                </a:cubicBezTo>
                <a:cubicBezTo>
                  <a:pt x="1176908" y="1635470"/>
                  <a:pt x="1181462" y="1639551"/>
                  <a:pt x="1184959" y="1644141"/>
                </a:cubicBezTo>
                <a:cubicBezTo>
                  <a:pt x="1188457" y="1648732"/>
                  <a:pt x="1190206" y="1654233"/>
                  <a:pt x="1190206" y="1660645"/>
                </a:cubicBezTo>
                <a:cubicBezTo>
                  <a:pt x="1190206" y="1666183"/>
                  <a:pt x="1189186" y="1671210"/>
                  <a:pt x="1187145" y="1675728"/>
                </a:cubicBezTo>
                <a:cubicBezTo>
                  <a:pt x="1185105" y="1680245"/>
                  <a:pt x="1182154" y="1684034"/>
                  <a:pt x="1178292" y="1687094"/>
                </a:cubicBezTo>
                <a:cubicBezTo>
                  <a:pt x="1174431" y="1690155"/>
                  <a:pt x="1169731" y="1692523"/>
                  <a:pt x="1164193" y="1694199"/>
                </a:cubicBezTo>
                <a:cubicBezTo>
                  <a:pt x="1158656" y="1695875"/>
                  <a:pt x="1152389" y="1696712"/>
                  <a:pt x="1145394" y="1696712"/>
                </a:cubicBezTo>
                <a:cubicBezTo>
                  <a:pt x="1134756" y="1696712"/>
                  <a:pt x="1125393" y="1695510"/>
                  <a:pt x="1117305" y="1693106"/>
                </a:cubicBezTo>
                <a:cubicBezTo>
                  <a:pt x="1109218" y="1690701"/>
                  <a:pt x="1102259" y="1688042"/>
                  <a:pt x="1096430" y="1685127"/>
                </a:cubicBezTo>
                <a:cubicBezTo>
                  <a:pt x="1090601" y="1682213"/>
                  <a:pt x="1085828" y="1679553"/>
                  <a:pt x="1082112" y="1677149"/>
                </a:cubicBezTo>
                <a:cubicBezTo>
                  <a:pt x="1078396" y="1674744"/>
                  <a:pt x="1075518" y="1673542"/>
                  <a:pt x="1073478" y="1673542"/>
                </a:cubicBezTo>
                <a:cubicBezTo>
                  <a:pt x="1072021" y="1673542"/>
                  <a:pt x="1070746" y="1673943"/>
                  <a:pt x="1069653" y="1674744"/>
                </a:cubicBezTo>
                <a:cubicBezTo>
                  <a:pt x="1068560" y="1675546"/>
                  <a:pt x="1067685" y="1676894"/>
                  <a:pt x="1067029" y="1678788"/>
                </a:cubicBezTo>
                <a:cubicBezTo>
                  <a:pt x="1066374" y="1680682"/>
                  <a:pt x="1065900" y="1683160"/>
                  <a:pt x="1065609" y="1686220"/>
                </a:cubicBezTo>
                <a:cubicBezTo>
                  <a:pt x="1065317" y="1689280"/>
                  <a:pt x="1065171" y="1693069"/>
                  <a:pt x="1065171" y="1697587"/>
                </a:cubicBezTo>
                <a:cubicBezTo>
                  <a:pt x="1065171" y="1704290"/>
                  <a:pt x="1065572" y="1709427"/>
                  <a:pt x="1066374" y="1712998"/>
                </a:cubicBezTo>
                <a:cubicBezTo>
                  <a:pt x="1067175" y="1716568"/>
                  <a:pt x="1068523" y="1719300"/>
                  <a:pt x="1070418" y="1721195"/>
                </a:cubicBezTo>
                <a:cubicBezTo>
                  <a:pt x="1072312" y="1723089"/>
                  <a:pt x="1075409" y="1725275"/>
                  <a:pt x="1079708" y="1727752"/>
                </a:cubicBezTo>
                <a:cubicBezTo>
                  <a:pt x="1084007" y="1730230"/>
                  <a:pt x="1089362" y="1732598"/>
                  <a:pt x="1095774" y="1734857"/>
                </a:cubicBezTo>
                <a:cubicBezTo>
                  <a:pt x="1102186" y="1737115"/>
                  <a:pt x="1109582" y="1739046"/>
                  <a:pt x="1117961" y="1740649"/>
                </a:cubicBezTo>
                <a:cubicBezTo>
                  <a:pt x="1126341" y="1742252"/>
                  <a:pt x="1135412" y="1743054"/>
                  <a:pt x="1145176" y="1743054"/>
                </a:cubicBezTo>
                <a:cubicBezTo>
                  <a:pt x="1159603" y="1743054"/>
                  <a:pt x="1173156" y="1741159"/>
                  <a:pt x="1185834" y="1737370"/>
                </a:cubicBezTo>
                <a:cubicBezTo>
                  <a:pt x="1198512" y="1733582"/>
                  <a:pt x="1209587" y="1727935"/>
                  <a:pt x="1219060" y="1720430"/>
                </a:cubicBezTo>
                <a:cubicBezTo>
                  <a:pt x="1228532" y="1712925"/>
                  <a:pt x="1236037" y="1703562"/>
                  <a:pt x="1241575" y="1692341"/>
                </a:cubicBezTo>
                <a:cubicBezTo>
                  <a:pt x="1247112" y="1681120"/>
                  <a:pt x="1249881" y="1668077"/>
                  <a:pt x="1249881" y="1653213"/>
                </a:cubicBezTo>
                <a:cubicBezTo>
                  <a:pt x="1249881" y="1641846"/>
                  <a:pt x="1248132" y="1631973"/>
                  <a:pt x="1244635" y="1623594"/>
                </a:cubicBezTo>
                <a:cubicBezTo>
                  <a:pt x="1241137" y="1615214"/>
                  <a:pt x="1236547" y="1607928"/>
                  <a:pt x="1230864" y="1601735"/>
                </a:cubicBezTo>
                <a:cubicBezTo>
                  <a:pt x="1225180" y="1595541"/>
                  <a:pt x="1218695" y="1590222"/>
                  <a:pt x="1211409" y="1585777"/>
                </a:cubicBezTo>
                <a:cubicBezTo>
                  <a:pt x="1204123" y="1581333"/>
                  <a:pt x="1196691" y="1577362"/>
                  <a:pt x="1189113" y="1573864"/>
                </a:cubicBezTo>
                <a:cubicBezTo>
                  <a:pt x="1181535" y="1570367"/>
                  <a:pt x="1174103" y="1567051"/>
                  <a:pt x="1166816" y="1563918"/>
                </a:cubicBezTo>
                <a:cubicBezTo>
                  <a:pt x="1159530" y="1560785"/>
                  <a:pt x="1153009" y="1557433"/>
                  <a:pt x="1147252" y="1553863"/>
                </a:cubicBezTo>
                <a:cubicBezTo>
                  <a:pt x="1141496" y="1550293"/>
                  <a:pt x="1136906" y="1546212"/>
                  <a:pt x="1133481" y="1541622"/>
                </a:cubicBezTo>
                <a:cubicBezTo>
                  <a:pt x="1130057" y="1537032"/>
                  <a:pt x="1128344" y="1531603"/>
                  <a:pt x="1128344" y="1525337"/>
                </a:cubicBezTo>
                <a:cubicBezTo>
                  <a:pt x="1128344" y="1521111"/>
                  <a:pt x="1129109" y="1517103"/>
                  <a:pt x="1130640" y="1513314"/>
                </a:cubicBezTo>
                <a:cubicBezTo>
                  <a:pt x="1132170" y="1509525"/>
                  <a:pt x="1134501" y="1506283"/>
                  <a:pt x="1137634" y="1503587"/>
                </a:cubicBezTo>
                <a:cubicBezTo>
                  <a:pt x="1140768" y="1500891"/>
                  <a:pt x="1144666" y="1498778"/>
                  <a:pt x="1149329" y="1497248"/>
                </a:cubicBezTo>
                <a:cubicBezTo>
                  <a:pt x="1153992" y="1495718"/>
                  <a:pt x="1159457" y="1494953"/>
                  <a:pt x="1165723" y="1494953"/>
                </a:cubicBezTo>
                <a:cubicBezTo>
                  <a:pt x="1173738" y="1494953"/>
                  <a:pt x="1181098" y="1495936"/>
                  <a:pt x="1187801" y="1497904"/>
                </a:cubicBezTo>
                <a:cubicBezTo>
                  <a:pt x="1194505" y="1499871"/>
                  <a:pt x="1200407" y="1502057"/>
                  <a:pt x="1205507" y="1504461"/>
                </a:cubicBezTo>
                <a:cubicBezTo>
                  <a:pt x="1210608" y="1506866"/>
                  <a:pt x="1214907" y="1509088"/>
                  <a:pt x="1218404" y="1511128"/>
                </a:cubicBezTo>
                <a:cubicBezTo>
                  <a:pt x="1221901" y="1513169"/>
                  <a:pt x="1224452" y="1514189"/>
                  <a:pt x="1226055" y="1514189"/>
                </a:cubicBezTo>
                <a:cubicBezTo>
                  <a:pt x="1227658" y="1514189"/>
                  <a:pt x="1228933" y="1513752"/>
                  <a:pt x="1229880" y="1512877"/>
                </a:cubicBezTo>
                <a:cubicBezTo>
                  <a:pt x="1230827" y="1512003"/>
                  <a:pt x="1231556" y="1510618"/>
                  <a:pt x="1232066" y="1508724"/>
                </a:cubicBezTo>
                <a:cubicBezTo>
                  <a:pt x="1232576" y="1506830"/>
                  <a:pt x="1232940" y="1504425"/>
                  <a:pt x="1233159" y="1501510"/>
                </a:cubicBezTo>
                <a:cubicBezTo>
                  <a:pt x="1233377" y="1498596"/>
                  <a:pt x="1233487" y="1495026"/>
                  <a:pt x="1233487" y="1490799"/>
                </a:cubicBezTo>
                <a:cubicBezTo>
                  <a:pt x="1233487" y="1487011"/>
                  <a:pt x="1233414" y="1483841"/>
                  <a:pt x="1233268" y="1481291"/>
                </a:cubicBezTo>
                <a:cubicBezTo>
                  <a:pt x="1233122" y="1478741"/>
                  <a:pt x="1232867" y="1476627"/>
                  <a:pt x="1232503" y="1474952"/>
                </a:cubicBezTo>
                <a:cubicBezTo>
                  <a:pt x="1232139" y="1473276"/>
                  <a:pt x="1231702" y="1471928"/>
                  <a:pt x="1231192" y="1470908"/>
                </a:cubicBezTo>
                <a:cubicBezTo>
                  <a:pt x="1230681" y="1469887"/>
                  <a:pt x="1229698" y="1468649"/>
                  <a:pt x="1228241" y="1467191"/>
                </a:cubicBezTo>
                <a:cubicBezTo>
                  <a:pt x="1226783" y="1465734"/>
                  <a:pt x="1223796" y="1463913"/>
                  <a:pt x="1219278" y="1461727"/>
                </a:cubicBezTo>
                <a:cubicBezTo>
                  <a:pt x="1214761" y="1459541"/>
                  <a:pt x="1209587" y="1457573"/>
                  <a:pt x="1203758" y="1455825"/>
                </a:cubicBezTo>
                <a:cubicBezTo>
                  <a:pt x="1197929" y="1454076"/>
                  <a:pt x="1191663" y="1452692"/>
                  <a:pt x="1184959" y="1451672"/>
                </a:cubicBezTo>
                <a:cubicBezTo>
                  <a:pt x="1178256" y="1450651"/>
                  <a:pt x="1171553" y="1450141"/>
                  <a:pt x="1164849" y="1450141"/>
                </a:cubicBezTo>
                <a:close/>
                <a:moveTo>
                  <a:pt x="933450" y="0"/>
                </a:moveTo>
                <a:cubicBezTo>
                  <a:pt x="1094553" y="0"/>
                  <a:pt x="1246124" y="40813"/>
                  <a:pt x="1378388" y="112663"/>
                </a:cubicBezTo>
                <a:lnTo>
                  <a:pt x="1428680" y="143216"/>
                </a:lnTo>
                <a:lnTo>
                  <a:pt x="1416742" y="144979"/>
                </a:lnTo>
                <a:cubicBezTo>
                  <a:pt x="1394442" y="149633"/>
                  <a:pt x="1383292" y="164714"/>
                  <a:pt x="1383292" y="190223"/>
                </a:cubicBezTo>
                <a:lnTo>
                  <a:pt x="1383292" y="1103544"/>
                </a:lnTo>
                <a:cubicBezTo>
                  <a:pt x="1346226" y="1121788"/>
                  <a:pt x="1306092" y="1138051"/>
                  <a:pt x="1262891" y="1152333"/>
                </a:cubicBezTo>
                <a:cubicBezTo>
                  <a:pt x="1219690" y="1166615"/>
                  <a:pt x="1175671" y="1173756"/>
                  <a:pt x="1130835" y="1173756"/>
                </a:cubicBezTo>
                <a:cubicBezTo>
                  <a:pt x="1095997" y="1173756"/>
                  <a:pt x="1064436" y="1169785"/>
                  <a:pt x="1036152" y="1161845"/>
                </a:cubicBezTo>
                <a:cubicBezTo>
                  <a:pt x="1007867" y="1153904"/>
                  <a:pt x="983181" y="1140724"/>
                  <a:pt x="962094" y="1122304"/>
                </a:cubicBezTo>
                <a:cubicBezTo>
                  <a:pt x="941007" y="1103885"/>
                  <a:pt x="924493" y="1079330"/>
                  <a:pt x="912554" y="1048641"/>
                </a:cubicBezTo>
                <a:cubicBezTo>
                  <a:pt x="900615" y="1017952"/>
                  <a:pt x="895063" y="972955"/>
                  <a:pt x="895899" y="913651"/>
                </a:cubicBezTo>
                <a:lnTo>
                  <a:pt x="895899" y="172562"/>
                </a:lnTo>
                <a:cubicBezTo>
                  <a:pt x="895899" y="138653"/>
                  <a:pt x="878635" y="121699"/>
                  <a:pt x="844107" y="121699"/>
                </a:cubicBezTo>
                <a:cubicBezTo>
                  <a:pt x="840867" y="121699"/>
                  <a:pt x="830352" y="122408"/>
                  <a:pt x="812562" y="123827"/>
                </a:cubicBezTo>
                <a:cubicBezTo>
                  <a:pt x="794771" y="125246"/>
                  <a:pt x="773290" y="127289"/>
                  <a:pt x="748116" y="129957"/>
                </a:cubicBezTo>
                <a:cubicBezTo>
                  <a:pt x="722943" y="132624"/>
                  <a:pt x="695989" y="136089"/>
                  <a:pt x="667255" y="140351"/>
                </a:cubicBezTo>
                <a:cubicBezTo>
                  <a:pt x="638522" y="144613"/>
                  <a:pt x="599492" y="151268"/>
                  <a:pt x="550167" y="160318"/>
                </a:cubicBezTo>
                <a:lnTo>
                  <a:pt x="558154" y="249491"/>
                </a:lnTo>
                <a:cubicBezTo>
                  <a:pt x="586903" y="247551"/>
                  <a:pt x="606973" y="246581"/>
                  <a:pt x="618366" y="246581"/>
                </a:cubicBezTo>
                <a:cubicBezTo>
                  <a:pt x="627746" y="246581"/>
                  <a:pt x="635921" y="247546"/>
                  <a:pt x="642892" y="249476"/>
                </a:cubicBezTo>
                <a:cubicBezTo>
                  <a:pt x="649862" y="251405"/>
                  <a:pt x="655530" y="254457"/>
                  <a:pt x="659895" y="258631"/>
                </a:cubicBezTo>
                <a:cubicBezTo>
                  <a:pt x="664260" y="262805"/>
                  <a:pt x="667867" y="269435"/>
                  <a:pt x="670715" y="278521"/>
                </a:cubicBezTo>
                <a:cubicBezTo>
                  <a:pt x="673563" y="287607"/>
                  <a:pt x="674987" y="299812"/>
                  <a:pt x="674987" y="315136"/>
                </a:cubicBezTo>
                <a:lnTo>
                  <a:pt x="674987" y="1020176"/>
                </a:lnTo>
                <a:cubicBezTo>
                  <a:pt x="674987" y="1073722"/>
                  <a:pt x="683818" y="1120398"/>
                  <a:pt x="701479" y="1160204"/>
                </a:cubicBezTo>
                <a:cubicBezTo>
                  <a:pt x="719140" y="1200010"/>
                  <a:pt x="743189" y="1232848"/>
                  <a:pt x="773625" y="1258718"/>
                </a:cubicBezTo>
                <a:cubicBezTo>
                  <a:pt x="804061" y="1284588"/>
                  <a:pt x="839345" y="1303643"/>
                  <a:pt x="879476" y="1315881"/>
                </a:cubicBezTo>
                <a:cubicBezTo>
                  <a:pt x="919607" y="1328120"/>
                  <a:pt x="962334" y="1334239"/>
                  <a:pt x="1007655" y="1334239"/>
                </a:cubicBezTo>
                <a:cubicBezTo>
                  <a:pt x="1078785" y="1334239"/>
                  <a:pt x="1148666" y="1322767"/>
                  <a:pt x="1217299" y="1299822"/>
                </a:cubicBezTo>
                <a:cubicBezTo>
                  <a:pt x="1285931" y="1276877"/>
                  <a:pt x="1342124" y="1249034"/>
                  <a:pt x="1385877" y="1216291"/>
                </a:cubicBezTo>
                <a:lnTo>
                  <a:pt x="1390134" y="1279552"/>
                </a:lnTo>
                <a:cubicBezTo>
                  <a:pt x="1391238" y="1307424"/>
                  <a:pt x="1405577" y="1321361"/>
                  <a:pt x="1433149" y="1321361"/>
                </a:cubicBezTo>
                <a:cubicBezTo>
                  <a:pt x="1438629" y="1321361"/>
                  <a:pt x="1446520" y="1321188"/>
                  <a:pt x="1456824" y="1320842"/>
                </a:cubicBezTo>
                <a:cubicBezTo>
                  <a:pt x="1467128" y="1320496"/>
                  <a:pt x="1478582" y="1319813"/>
                  <a:pt x="1491187" y="1318791"/>
                </a:cubicBezTo>
                <a:cubicBezTo>
                  <a:pt x="1503792" y="1317769"/>
                  <a:pt x="1516714" y="1316407"/>
                  <a:pt x="1529953" y="1314705"/>
                </a:cubicBezTo>
                <a:cubicBezTo>
                  <a:pt x="1543193" y="1313002"/>
                  <a:pt x="1554389" y="1311335"/>
                  <a:pt x="1563542" y="1309705"/>
                </a:cubicBezTo>
                <a:cubicBezTo>
                  <a:pt x="1590650" y="1305165"/>
                  <a:pt x="1604205" y="1289495"/>
                  <a:pt x="1604205" y="1262696"/>
                </a:cubicBezTo>
                <a:lnTo>
                  <a:pt x="1604205" y="286377"/>
                </a:lnTo>
                <a:lnTo>
                  <a:pt x="1707482" y="411549"/>
                </a:lnTo>
                <a:cubicBezTo>
                  <a:pt x="1808130" y="560529"/>
                  <a:pt x="1866900" y="740126"/>
                  <a:pt x="1866900" y="933450"/>
                </a:cubicBezTo>
                <a:cubicBezTo>
                  <a:pt x="1866900" y="1191215"/>
                  <a:pt x="1762420" y="1424578"/>
                  <a:pt x="1593499" y="1593499"/>
                </a:cubicBezTo>
                <a:lnTo>
                  <a:pt x="1458816" y="1704622"/>
                </a:lnTo>
                <a:lnTo>
                  <a:pt x="1457245" y="1698024"/>
                </a:lnTo>
                <a:cubicBezTo>
                  <a:pt x="1456517" y="1696275"/>
                  <a:pt x="1455606" y="1695000"/>
                  <a:pt x="1454513" y="1694199"/>
                </a:cubicBezTo>
                <a:cubicBezTo>
                  <a:pt x="1453420" y="1693397"/>
                  <a:pt x="1452217" y="1692996"/>
                  <a:pt x="1450906" y="1692996"/>
                </a:cubicBezTo>
                <a:lnTo>
                  <a:pt x="1349042" y="1692996"/>
                </a:lnTo>
                <a:lnTo>
                  <a:pt x="1349042" y="1613211"/>
                </a:lnTo>
                <a:lnTo>
                  <a:pt x="1434512" y="1613211"/>
                </a:lnTo>
                <a:cubicBezTo>
                  <a:pt x="1435823" y="1613211"/>
                  <a:pt x="1437025" y="1612846"/>
                  <a:pt x="1438118" y="1612118"/>
                </a:cubicBezTo>
                <a:cubicBezTo>
                  <a:pt x="1439211" y="1611389"/>
                  <a:pt x="1440122" y="1610187"/>
                  <a:pt x="1440851" y="1608511"/>
                </a:cubicBezTo>
                <a:cubicBezTo>
                  <a:pt x="1441579" y="1606835"/>
                  <a:pt x="1442126" y="1604613"/>
                  <a:pt x="1442490" y="1601844"/>
                </a:cubicBezTo>
                <a:cubicBezTo>
                  <a:pt x="1442855" y="1599075"/>
                  <a:pt x="1443037" y="1595578"/>
                  <a:pt x="1443037" y="1591351"/>
                </a:cubicBezTo>
                <a:cubicBezTo>
                  <a:pt x="1443037" y="1587271"/>
                  <a:pt x="1442855" y="1583810"/>
                  <a:pt x="1442490" y="1580968"/>
                </a:cubicBezTo>
                <a:cubicBezTo>
                  <a:pt x="1442126" y="1578127"/>
                  <a:pt x="1441579" y="1575868"/>
                  <a:pt x="1440851" y="1574192"/>
                </a:cubicBezTo>
                <a:cubicBezTo>
                  <a:pt x="1440122" y="1572516"/>
                  <a:pt x="1439211" y="1571278"/>
                  <a:pt x="1438118" y="1570476"/>
                </a:cubicBezTo>
                <a:cubicBezTo>
                  <a:pt x="1437025" y="1569674"/>
                  <a:pt x="1435823" y="1569274"/>
                  <a:pt x="1434512" y="1569274"/>
                </a:cubicBezTo>
                <a:lnTo>
                  <a:pt x="1349042" y="1569274"/>
                </a:lnTo>
                <a:lnTo>
                  <a:pt x="1349042" y="1500199"/>
                </a:lnTo>
                <a:lnTo>
                  <a:pt x="1450032" y="1500199"/>
                </a:lnTo>
                <a:cubicBezTo>
                  <a:pt x="1451343" y="1500199"/>
                  <a:pt x="1452509" y="1499798"/>
                  <a:pt x="1453529" y="1498997"/>
                </a:cubicBezTo>
                <a:cubicBezTo>
                  <a:pt x="1454549" y="1498195"/>
                  <a:pt x="1455424" y="1496920"/>
                  <a:pt x="1456152" y="1495171"/>
                </a:cubicBezTo>
                <a:cubicBezTo>
                  <a:pt x="1456881" y="1493423"/>
                  <a:pt x="1457427" y="1491127"/>
                  <a:pt x="1457792" y="1488286"/>
                </a:cubicBezTo>
                <a:cubicBezTo>
                  <a:pt x="1458156" y="1485444"/>
                  <a:pt x="1458338" y="1481983"/>
                  <a:pt x="1458338" y="1477903"/>
                </a:cubicBezTo>
                <a:cubicBezTo>
                  <a:pt x="1458338" y="1473531"/>
                  <a:pt x="1458156" y="1469924"/>
                  <a:pt x="1457792" y="1467082"/>
                </a:cubicBezTo>
                <a:cubicBezTo>
                  <a:pt x="1457427" y="1464241"/>
                  <a:pt x="1456881" y="1461909"/>
                  <a:pt x="1456152" y="1460087"/>
                </a:cubicBezTo>
                <a:cubicBezTo>
                  <a:pt x="1455424" y="1458266"/>
                  <a:pt x="1454549" y="1456991"/>
                  <a:pt x="1453529" y="1456262"/>
                </a:cubicBezTo>
                <a:cubicBezTo>
                  <a:pt x="1452509" y="1455533"/>
                  <a:pt x="1451343" y="1455169"/>
                  <a:pt x="1450032" y="1455169"/>
                </a:cubicBezTo>
                <a:lnTo>
                  <a:pt x="1308822" y="1455169"/>
                </a:lnTo>
                <a:cubicBezTo>
                  <a:pt x="1304013" y="1455169"/>
                  <a:pt x="1299969" y="1456590"/>
                  <a:pt x="1296690" y="1459432"/>
                </a:cubicBezTo>
                <a:cubicBezTo>
                  <a:pt x="1293411" y="1462273"/>
                  <a:pt x="1291772" y="1466900"/>
                  <a:pt x="1291772" y="1473312"/>
                </a:cubicBezTo>
                <a:lnTo>
                  <a:pt x="1291772" y="1719883"/>
                </a:lnTo>
                <a:cubicBezTo>
                  <a:pt x="1291772" y="1726295"/>
                  <a:pt x="1293411" y="1730922"/>
                  <a:pt x="1296690" y="1733764"/>
                </a:cubicBezTo>
                <a:cubicBezTo>
                  <a:pt x="1299969" y="1736605"/>
                  <a:pt x="1304013" y="1738026"/>
                  <a:pt x="1308822" y="1738026"/>
                </a:cubicBezTo>
                <a:lnTo>
                  <a:pt x="1405073" y="1738026"/>
                </a:lnTo>
                <a:lnTo>
                  <a:pt x="1378388" y="1754238"/>
                </a:lnTo>
                <a:cubicBezTo>
                  <a:pt x="1246124" y="1826088"/>
                  <a:pt x="1094553" y="1866900"/>
                  <a:pt x="933450" y="1866900"/>
                </a:cubicBezTo>
                <a:cubicBezTo>
                  <a:pt x="772347" y="1866900"/>
                  <a:pt x="620776" y="1826088"/>
                  <a:pt x="488513" y="1754238"/>
                </a:cubicBezTo>
                <a:lnTo>
                  <a:pt x="458675" y="1736111"/>
                </a:lnTo>
                <a:lnTo>
                  <a:pt x="462015" y="1734092"/>
                </a:lnTo>
                <a:cubicBezTo>
                  <a:pt x="462963" y="1732926"/>
                  <a:pt x="463436" y="1731614"/>
                  <a:pt x="463436" y="1730157"/>
                </a:cubicBezTo>
                <a:lnTo>
                  <a:pt x="463436" y="1639879"/>
                </a:lnTo>
                <a:lnTo>
                  <a:pt x="487044" y="1639879"/>
                </a:lnTo>
                <a:cubicBezTo>
                  <a:pt x="505697" y="1639879"/>
                  <a:pt x="521909" y="1637693"/>
                  <a:pt x="535681" y="1633321"/>
                </a:cubicBezTo>
                <a:cubicBezTo>
                  <a:pt x="549452" y="1628949"/>
                  <a:pt x="561074" y="1622574"/>
                  <a:pt x="570546" y="1614194"/>
                </a:cubicBezTo>
                <a:cubicBezTo>
                  <a:pt x="580018" y="1605815"/>
                  <a:pt x="587232" y="1595505"/>
                  <a:pt x="592186" y="1583264"/>
                </a:cubicBezTo>
                <a:cubicBezTo>
                  <a:pt x="597141" y="1571022"/>
                  <a:pt x="599619" y="1556960"/>
                  <a:pt x="599619" y="1541075"/>
                </a:cubicBezTo>
                <a:cubicBezTo>
                  <a:pt x="599619" y="1529563"/>
                  <a:pt x="598016" y="1519180"/>
                  <a:pt x="594810" y="1509926"/>
                </a:cubicBezTo>
                <a:cubicBezTo>
                  <a:pt x="591604" y="1500672"/>
                  <a:pt x="586940" y="1492585"/>
                  <a:pt x="580820" y="1485663"/>
                </a:cubicBezTo>
                <a:cubicBezTo>
                  <a:pt x="574699" y="1478741"/>
                  <a:pt x="567303" y="1473021"/>
                  <a:pt x="558633" y="1468503"/>
                </a:cubicBezTo>
                <a:cubicBezTo>
                  <a:pt x="549962" y="1463985"/>
                  <a:pt x="541400" y="1460889"/>
                  <a:pt x="532948" y="1459213"/>
                </a:cubicBezTo>
                <a:cubicBezTo>
                  <a:pt x="524496" y="1457537"/>
                  <a:pt x="517246" y="1456444"/>
                  <a:pt x="511198" y="1455934"/>
                </a:cubicBezTo>
                <a:cubicBezTo>
                  <a:pt x="505151" y="1455424"/>
                  <a:pt x="498775" y="1455169"/>
                  <a:pt x="492072" y="1455169"/>
                </a:cubicBezTo>
                <a:lnTo>
                  <a:pt x="425401" y="1455169"/>
                </a:lnTo>
                <a:cubicBezTo>
                  <a:pt x="419572" y="1455169"/>
                  <a:pt x="414872" y="1456881"/>
                  <a:pt x="411302" y="1460306"/>
                </a:cubicBezTo>
                <a:cubicBezTo>
                  <a:pt x="407732" y="1463730"/>
                  <a:pt x="405947" y="1468867"/>
                  <a:pt x="405947" y="1475717"/>
                </a:cubicBezTo>
                <a:lnTo>
                  <a:pt x="405947" y="1702859"/>
                </a:lnTo>
                <a:lnTo>
                  <a:pt x="273402" y="1593499"/>
                </a:lnTo>
                <a:cubicBezTo>
                  <a:pt x="104480" y="1424578"/>
                  <a:pt x="0" y="1191215"/>
                  <a:pt x="0" y="933450"/>
                </a:cubicBezTo>
                <a:cubicBezTo>
                  <a:pt x="0" y="417920"/>
                  <a:pt x="417920" y="0"/>
                  <a:pt x="933450" y="0"/>
                </a:cubicBezTo>
                <a:close/>
              </a:path>
            </a:pathLst>
          </a:custGeom>
          <a:gradFill flip="none" rotWithShape="1">
            <a:gsLst>
              <a:gs pos="0">
                <a:srgbClr val="29A3FF"/>
              </a:gs>
              <a:gs pos="100000">
                <a:srgbClr val="0070C0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85800" y="6602104"/>
            <a:ext cx="7772400" cy="255896"/>
          </a:xfrm>
          <a:prstGeom prst="rect">
            <a:avLst/>
          </a:prstGeom>
          <a:ln/>
        </p:spPr>
        <p:txBody>
          <a:bodyPr/>
          <a:lstStyle>
            <a:lvl1pPr algn="ctr">
              <a:defRPr sz="1050" b="1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Optimization Basics  © Fengqi You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8153400" y="6096000"/>
            <a:ext cx="1002587" cy="762000"/>
            <a:chOff x="8153400" y="6096000"/>
            <a:chExt cx="1002587" cy="762000"/>
          </a:xfrm>
        </p:grpSpPr>
        <p:sp>
          <p:nvSpPr>
            <p:cNvPr id="5" name="Isosceles Triangle 4"/>
            <p:cNvSpPr/>
            <p:nvPr userDrawn="1"/>
          </p:nvSpPr>
          <p:spPr>
            <a:xfrm>
              <a:off x="8153400" y="6400800"/>
              <a:ext cx="990600" cy="457200"/>
            </a:xfrm>
            <a:prstGeom prst="triangle">
              <a:avLst>
                <a:gd name="adj" fmla="val 10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/>
            <p:cNvSpPr/>
            <p:nvPr userDrawn="1"/>
          </p:nvSpPr>
          <p:spPr>
            <a:xfrm rot="5400000" flipV="1">
              <a:off x="8546387" y="6248400"/>
              <a:ext cx="762000" cy="457200"/>
            </a:xfrm>
            <a:prstGeom prst="triangle">
              <a:avLst>
                <a:gd name="adj" fmla="val 100000"/>
              </a:avLst>
            </a:prstGeom>
            <a:solidFill>
              <a:srgbClr val="0088EE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65532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1">
                <a:solidFill>
                  <a:schemeClr val="tx1"/>
                </a:solidFill>
                <a:cs typeface="+mn-cs"/>
              </a:defRPr>
            </a:lvl1pPr>
          </a:lstStyle>
          <a:p>
            <a:fld id="{798D22C8-B87E-4B3F-80DE-4E1777DA98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85800" y="6602104"/>
            <a:ext cx="7772400" cy="255896"/>
          </a:xfrm>
          <a:prstGeom prst="rect">
            <a:avLst/>
          </a:prstGeom>
          <a:ln/>
        </p:spPr>
        <p:txBody>
          <a:bodyPr/>
          <a:lstStyle>
            <a:lvl1pPr algn="ctr">
              <a:defRPr sz="1050" b="1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Optimization Basics  © Fengqi You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Placeholder 1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85800" y="6602104"/>
            <a:ext cx="7772400" cy="255896"/>
          </a:xfrm>
          <a:prstGeom prst="rect">
            <a:avLst/>
          </a:prstGeom>
          <a:ln/>
        </p:spPr>
        <p:txBody>
          <a:bodyPr/>
          <a:lstStyle>
            <a:lvl1pPr algn="ctr">
              <a:defRPr sz="1050" b="1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Optimization Basics  © Fengqi You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83" r:id="rId2"/>
    <p:sldLayoutId id="2147483681" r:id="rId3"/>
    <p:sldLayoutId id="2147483675" r:id="rId4"/>
    <p:sldLayoutId id="2147483680" r:id="rId5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smtClean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bg1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bg1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bg1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4.wmf"/><Relationship Id="rId7" Type="http://schemas.openxmlformats.org/officeDocument/2006/relationships/image" Target="../media/image48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10" Type="http://schemas.openxmlformats.org/officeDocument/2006/relationships/image" Target="../media/image51.png"/><Relationship Id="rId4" Type="http://schemas.openxmlformats.org/officeDocument/2006/relationships/image" Target="../media/image45.emf"/><Relationship Id="rId9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7" Type="http://schemas.openxmlformats.org/officeDocument/2006/relationships/image" Target="../media/image56.png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image" Target="../media/image1180.png"/><Relationship Id="rId7" Type="http://schemas.openxmlformats.org/officeDocument/2006/relationships/image" Target="../media/image59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emf"/><Relationship Id="rId5" Type="http://schemas.openxmlformats.org/officeDocument/2006/relationships/image" Target="../media/image57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61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wmf"/><Relationship Id="rId7" Type="http://schemas.openxmlformats.org/officeDocument/2006/relationships/image" Target="../media/image65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emf"/><Relationship Id="rId11" Type="http://schemas.openxmlformats.org/officeDocument/2006/relationships/image" Target="../media/image69.emf"/><Relationship Id="rId5" Type="http://schemas.openxmlformats.org/officeDocument/2006/relationships/image" Target="../media/image63.wmf"/><Relationship Id="rId10" Type="http://schemas.openxmlformats.org/officeDocument/2006/relationships/image" Target="../media/image68.e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6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4999"/>
            <a:ext cx="7772400" cy="103676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Optimization Basics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373" y="3657600"/>
            <a:ext cx="6248400" cy="1905000"/>
          </a:xfrm>
        </p:spPr>
        <p:txBody>
          <a:bodyPr/>
          <a:lstStyle/>
          <a:p>
            <a:pPr algn="ctr"/>
            <a:r>
              <a:rPr lang="en-US" sz="2800" b="0"/>
              <a:t>Computational </a:t>
            </a:r>
            <a:r>
              <a:rPr lang="en-US" sz="2800" b="0" dirty="0"/>
              <a:t>Optimization </a:t>
            </a:r>
          </a:p>
          <a:p>
            <a:pPr algn="ctr"/>
            <a:r>
              <a:rPr lang="en-US" sz="2800" b="0" dirty="0"/>
              <a:t>Instructor: Fengqi You</a:t>
            </a:r>
          </a:p>
          <a:p>
            <a:pPr algn="ctr"/>
            <a:r>
              <a:rPr lang="en-US" sz="2800" b="0" dirty="0"/>
              <a:t>Cornell University</a:t>
            </a:r>
          </a:p>
          <a:p>
            <a:pPr algn="ctr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pic>
        <p:nvPicPr>
          <p:cNvPr id="5" name="Picture 4" descr="cu white lrg.ps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34638" y="6114566"/>
            <a:ext cx="762000" cy="74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44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7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/>
              <a:t>	Energy balances introduce nonconvexities (conservation of </a:t>
            </a:r>
            <a:r>
              <a:rPr lang="en-US">
                <a:solidFill>
                  <a:srgbClr val="FF0000"/>
                </a:solidFill>
              </a:rPr>
              <a:t>flow * temperature</a:t>
            </a:r>
            <a:r>
              <a:rPr lang="en-US"/>
              <a:t>)</a:t>
            </a:r>
          </a:p>
        </p:txBody>
      </p:sp>
      <p:sp>
        <p:nvSpPr>
          <p:cNvPr id="7966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/>
          </a:bodyPr>
          <a:lstStyle/>
          <a:p>
            <a:r>
              <a:rPr lang="en-US" dirty="0"/>
              <a:t>Heat Exchanger Network Synthesis</a:t>
            </a:r>
          </a:p>
        </p:txBody>
      </p:sp>
      <p:sp>
        <p:nvSpPr>
          <p:cNvPr id="796676" name="Rectangle 4"/>
          <p:cNvSpPr>
            <a:spLocks noChangeArrowheads="1"/>
          </p:cNvSpPr>
          <p:nvPr/>
        </p:nvSpPr>
        <p:spPr bwMode="auto">
          <a:xfrm>
            <a:off x="152400" y="3854450"/>
            <a:ext cx="93503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800" b="0">
                <a:solidFill>
                  <a:srgbClr val="0000FF"/>
                </a:solidFill>
                <a:latin typeface="Times New Roman" pitchFamily="18" charset="0"/>
              </a:rPr>
              <a:t>C1 @ 100</a:t>
            </a:r>
            <a:endParaRPr lang="en-US">
              <a:solidFill>
                <a:srgbClr val="0000FF"/>
              </a:solidFill>
            </a:endParaRPr>
          </a:p>
        </p:txBody>
      </p:sp>
      <p:sp>
        <p:nvSpPr>
          <p:cNvPr id="796677" name="Rectangle 5"/>
          <p:cNvSpPr>
            <a:spLocks noChangeArrowheads="1"/>
          </p:cNvSpPr>
          <p:nvPr/>
        </p:nvSpPr>
        <p:spPr bwMode="auto">
          <a:xfrm>
            <a:off x="185738" y="4130675"/>
            <a:ext cx="6000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800" b="0">
                <a:solidFill>
                  <a:srgbClr val="0000FF"/>
                </a:solidFill>
                <a:latin typeface="Times New Roman" pitchFamily="18" charset="0"/>
              </a:rPr>
              <a:t>F = 10</a:t>
            </a:r>
            <a:endParaRPr lang="en-US">
              <a:solidFill>
                <a:srgbClr val="0000FF"/>
              </a:solidFill>
            </a:endParaRPr>
          </a:p>
        </p:txBody>
      </p:sp>
      <p:sp>
        <p:nvSpPr>
          <p:cNvPr id="796678" name="Rectangle 6"/>
          <p:cNvSpPr>
            <a:spLocks noChangeArrowheads="1"/>
          </p:cNvSpPr>
          <p:nvPr/>
        </p:nvSpPr>
        <p:spPr bwMode="auto">
          <a:xfrm>
            <a:off x="4065588" y="5995987"/>
            <a:ext cx="9493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800" b="0">
                <a:solidFill>
                  <a:schemeClr val="hlink"/>
                </a:solidFill>
                <a:latin typeface="Times New Roman" pitchFamily="18" charset="0"/>
              </a:rPr>
              <a:t>H2 @ 340</a:t>
            </a:r>
            <a:endParaRPr lang="en-US">
              <a:solidFill>
                <a:schemeClr val="hlink"/>
              </a:solidFill>
            </a:endParaRPr>
          </a:p>
        </p:txBody>
      </p:sp>
      <p:grpSp>
        <p:nvGrpSpPr>
          <p:cNvPr id="796679" name="Group 7"/>
          <p:cNvGrpSpPr>
            <a:grpSpLocks/>
          </p:cNvGrpSpPr>
          <p:nvPr/>
        </p:nvGrpSpPr>
        <p:grpSpPr bwMode="auto">
          <a:xfrm>
            <a:off x="5797550" y="4244975"/>
            <a:ext cx="182563" cy="304800"/>
            <a:chOff x="2739" y="3043"/>
            <a:chExt cx="86" cy="256"/>
          </a:xfrm>
        </p:grpSpPr>
        <p:sp>
          <p:nvSpPr>
            <p:cNvPr id="796680" name="Rectangle 8"/>
            <p:cNvSpPr>
              <a:spLocks noChangeArrowheads="1"/>
            </p:cNvSpPr>
            <p:nvPr/>
          </p:nvSpPr>
          <p:spPr bwMode="auto">
            <a:xfrm>
              <a:off x="2739" y="3043"/>
              <a:ext cx="3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681" name="Rectangle 9"/>
            <p:cNvSpPr>
              <a:spLocks noChangeArrowheads="1"/>
            </p:cNvSpPr>
            <p:nvPr/>
          </p:nvSpPr>
          <p:spPr bwMode="auto">
            <a:xfrm>
              <a:off x="2771" y="3091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6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682" name="Group 10"/>
          <p:cNvGrpSpPr>
            <a:grpSpLocks/>
          </p:cNvGrpSpPr>
          <p:nvPr/>
        </p:nvGrpSpPr>
        <p:grpSpPr bwMode="auto">
          <a:xfrm>
            <a:off x="6642100" y="2619375"/>
            <a:ext cx="198438" cy="314325"/>
            <a:chOff x="3138" y="1694"/>
            <a:chExt cx="94" cy="264"/>
          </a:xfrm>
        </p:grpSpPr>
        <p:sp>
          <p:nvSpPr>
            <p:cNvPr id="796683" name="Rectangle 11"/>
            <p:cNvSpPr>
              <a:spLocks noChangeArrowheads="1"/>
            </p:cNvSpPr>
            <p:nvPr/>
          </p:nvSpPr>
          <p:spPr bwMode="auto">
            <a:xfrm>
              <a:off x="3138" y="1694"/>
              <a:ext cx="3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684" name="Rectangle 12"/>
            <p:cNvSpPr>
              <a:spLocks noChangeArrowheads="1"/>
            </p:cNvSpPr>
            <p:nvPr/>
          </p:nvSpPr>
          <p:spPr bwMode="auto">
            <a:xfrm>
              <a:off x="3178" y="1750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7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685" name="Group 13"/>
          <p:cNvGrpSpPr>
            <a:grpSpLocks/>
          </p:cNvGrpSpPr>
          <p:nvPr/>
        </p:nvGrpSpPr>
        <p:grpSpPr bwMode="auto">
          <a:xfrm>
            <a:off x="6710363" y="5021262"/>
            <a:ext cx="198437" cy="314325"/>
            <a:chOff x="3170" y="3738"/>
            <a:chExt cx="94" cy="264"/>
          </a:xfrm>
        </p:grpSpPr>
        <p:sp>
          <p:nvSpPr>
            <p:cNvPr id="796686" name="Rectangle 14"/>
            <p:cNvSpPr>
              <a:spLocks noChangeArrowheads="1"/>
            </p:cNvSpPr>
            <p:nvPr/>
          </p:nvSpPr>
          <p:spPr bwMode="auto">
            <a:xfrm>
              <a:off x="3170" y="3738"/>
              <a:ext cx="3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687" name="Rectangle 15"/>
            <p:cNvSpPr>
              <a:spLocks noChangeArrowheads="1"/>
            </p:cNvSpPr>
            <p:nvPr/>
          </p:nvSpPr>
          <p:spPr bwMode="auto">
            <a:xfrm>
              <a:off x="3210" y="3794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8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sp>
        <p:nvSpPr>
          <p:cNvPr id="796688" name="Rectangle 16"/>
          <p:cNvSpPr>
            <a:spLocks noChangeArrowheads="1"/>
          </p:cNvSpPr>
          <p:nvPr/>
        </p:nvSpPr>
        <p:spPr bwMode="auto">
          <a:xfrm>
            <a:off x="7605713" y="3848100"/>
            <a:ext cx="93503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800" b="0">
                <a:solidFill>
                  <a:srgbClr val="0000FF"/>
                </a:solidFill>
                <a:latin typeface="Times New Roman" pitchFamily="18" charset="0"/>
              </a:rPr>
              <a:t>C1 @ 280</a:t>
            </a:r>
            <a:endParaRPr lang="en-US">
              <a:solidFill>
                <a:srgbClr val="0000FF"/>
              </a:solidFill>
            </a:endParaRPr>
          </a:p>
        </p:txBody>
      </p:sp>
      <p:sp>
        <p:nvSpPr>
          <p:cNvPr id="796689" name="Rectangle 17"/>
          <p:cNvSpPr>
            <a:spLocks noChangeArrowheads="1"/>
          </p:cNvSpPr>
          <p:nvPr/>
        </p:nvSpPr>
        <p:spPr bwMode="auto">
          <a:xfrm>
            <a:off x="4078288" y="3581400"/>
            <a:ext cx="9493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800" b="0">
                <a:solidFill>
                  <a:schemeClr val="hlink"/>
                </a:solidFill>
                <a:latin typeface="Times New Roman" pitchFamily="18" charset="0"/>
              </a:rPr>
              <a:t>H1 @ 320</a:t>
            </a:r>
            <a:endParaRPr lang="en-US">
              <a:solidFill>
                <a:schemeClr val="hlink"/>
              </a:solidFill>
            </a:endParaRPr>
          </a:p>
        </p:txBody>
      </p:sp>
      <p:grpSp>
        <p:nvGrpSpPr>
          <p:cNvPr id="796690" name="Group 18"/>
          <p:cNvGrpSpPr>
            <a:grpSpLocks/>
          </p:cNvGrpSpPr>
          <p:nvPr/>
        </p:nvGrpSpPr>
        <p:grpSpPr bwMode="auto">
          <a:xfrm>
            <a:off x="1436688" y="3417887"/>
            <a:ext cx="182562" cy="314325"/>
            <a:chOff x="679" y="2365"/>
            <a:chExt cx="86" cy="264"/>
          </a:xfrm>
        </p:grpSpPr>
        <p:sp>
          <p:nvSpPr>
            <p:cNvPr id="796691" name="Rectangle 19"/>
            <p:cNvSpPr>
              <a:spLocks noChangeArrowheads="1"/>
            </p:cNvSpPr>
            <p:nvPr/>
          </p:nvSpPr>
          <p:spPr bwMode="auto">
            <a:xfrm>
              <a:off x="679" y="2365"/>
              <a:ext cx="3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692" name="Rectangle 20"/>
            <p:cNvSpPr>
              <a:spLocks noChangeArrowheads="1"/>
            </p:cNvSpPr>
            <p:nvPr/>
          </p:nvSpPr>
          <p:spPr bwMode="auto">
            <a:xfrm>
              <a:off x="711" y="2421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693" name="Group 21"/>
          <p:cNvGrpSpPr>
            <a:grpSpLocks/>
          </p:cNvGrpSpPr>
          <p:nvPr/>
        </p:nvGrpSpPr>
        <p:grpSpPr bwMode="auto">
          <a:xfrm>
            <a:off x="3059113" y="2582862"/>
            <a:ext cx="198437" cy="312738"/>
            <a:chOff x="1445" y="1679"/>
            <a:chExt cx="94" cy="261"/>
          </a:xfrm>
        </p:grpSpPr>
        <p:sp>
          <p:nvSpPr>
            <p:cNvPr id="796694" name="Rectangle 22"/>
            <p:cNvSpPr>
              <a:spLocks noChangeArrowheads="1"/>
            </p:cNvSpPr>
            <p:nvPr/>
          </p:nvSpPr>
          <p:spPr bwMode="auto">
            <a:xfrm>
              <a:off x="1445" y="1679"/>
              <a:ext cx="3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695" name="Rectangle 23"/>
            <p:cNvSpPr>
              <a:spLocks noChangeArrowheads="1"/>
            </p:cNvSpPr>
            <p:nvPr/>
          </p:nvSpPr>
          <p:spPr bwMode="auto">
            <a:xfrm>
              <a:off x="1485" y="1733"/>
              <a:ext cx="54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3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696" name="Group 24"/>
          <p:cNvGrpSpPr>
            <a:grpSpLocks/>
          </p:cNvGrpSpPr>
          <p:nvPr/>
        </p:nvGrpSpPr>
        <p:grpSpPr bwMode="auto">
          <a:xfrm>
            <a:off x="1436688" y="4624387"/>
            <a:ext cx="182562" cy="314325"/>
            <a:chOff x="679" y="3379"/>
            <a:chExt cx="86" cy="264"/>
          </a:xfrm>
        </p:grpSpPr>
        <p:sp>
          <p:nvSpPr>
            <p:cNvPr id="796697" name="Rectangle 25"/>
            <p:cNvSpPr>
              <a:spLocks noChangeArrowheads="1"/>
            </p:cNvSpPr>
            <p:nvPr/>
          </p:nvSpPr>
          <p:spPr bwMode="auto">
            <a:xfrm>
              <a:off x="679" y="3379"/>
              <a:ext cx="3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698" name="Rectangle 26"/>
            <p:cNvSpPr>
              <a:spLocks noChangeArrowheads="1"/>
            </p:cNvSpPr>
            <p:nvPr/>
          </p:nvSpPr>
          <p:spPr bwMode="auto">
            <a:xfrm>
              <a:off x="711" y="3435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699" name="Group 27"/>
          <p:cNvGrpSpPr>
            <a:grpSpLocks/>
          </p:cNvGrpSpPr>
          <p:nvPr/>
        </p:nvGrpSpPr>
        <p:grpSpPr bwMode="auto">
          <a:xfrm>
            <a:off x="3295650" y="5021262"/>
            <a:ext cx="182563" cy="314325"/>
            <a:chOff x="1557" y="3738"/>
            <a:chExt cx="86" cy="264"/>
          </a:xfrm>
        </p:grpSpPr>
        <p:sp>
          <p:nvSpPr>
            <p:cNvPr id="796700" name="Rectangle 28"/>
            <p:cNvSpPr>
              <a:spLocks noChangeArrowheads="1"/>
            </p:cNvSpPr>
            <p:nvPr/>
          </p:nvSpPr>
          <p:spPr bwMode="auto">
            <a:xfrm>
              <a:off x="1557" y="3738"/>
              <a:ext cx="3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701" name="Rectangle 29"/>
            <p:cNvSpPr>
              <a:spLocks noChangeArrowheads="1"/>
            </p:cNvSpPr>
            <p:nvPr/>
          </p:nvSpPr>
          <p:spPr bwMode="auto">
            <a:xfrm>
              <a:off x="1589" y="3794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4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702" name="Group 30"/>
          <p:cNvGrpSpPr>
            <a:grpSpLocks/>
          </p:cNvGrpSpPr>
          <p:nvPr/>
        </p:nvGrpSpPr>
        <p:grpSpPr bwMode="auto">
          <a:xfrm>
            <a:off x="5797550" y="3649662"/>
            <a:ext cx="198438" cy="314325"/>
            <a:chOff x="2739" y="2588"/>
            <a:chExt cx="94" cy="264"/>
          </a:xfrm>
        </p:grpSpPr>
        <p:sp>
          <p:nvSpPr>
            <p:cNvPr id="796703" name="Rectangle 31"/>
            <p:cNvSpPr>
              <a:spLocks noChangeArrowheads="1"/>
            </p:cNvSpPr>
            <p:nvPr/>
          </p:nvSpPr>
          <p:spPr bwMode="auto">
            <a:xfrm>
              <a:off x="2739" y="2588"/>
              <a:ext cx="3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704" name="Rectangle 32"/>
            <p:cNvSpPr>
              <a:spLocks noChangeArrowheads="1"/>
            </p:cNvSpPr>
            <p:nvPr/>
          </p:nvSpPr>
          <p:spPr bwMode="auto">
            <a:xfrm>
              <a:off x="2779" y="2644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5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705" name="Group 33"/>
          <p:cNvGrpSpPr>
            <a:grpSpLocks/>
          </p:cNvGrpSpPr>
          <p:nvPr/>
        </p:nvGrpSpPr>
        <p:grpSpPr bwMode="auto">
          <a:xfrm>
            <a:off x="50800" y="4073525"/>
            <a:ext cx="1657350" cy="85725"/>
            <a:chOff x="24" y="2916"/>
            <a:chExt cx="783" cy="72"/>
          </a:xfrm>
        </p:grpSpPr>
        <p:sp>
          <p:nvSpPr>
            <p:cNvPr id="796706" name="Freeform 34"/>
            <p:cNvSpPr>
              <a:spLocks/>
            </p:cNvSpPr>
            <p:nvPr/>
          </p:nvSpPr>
          <p:spPr bwMode="auto">
            <a:xfrm>
              <a:off x="679" y="2916"/>
              <a:ext cx="128" cy="72"/>
            </a:xfrm>
            <a:custGeom>
              <a:avLst/>
              <a:gdLst>
                <a:gd name="T0" fmla="*/ 128 w 128"/>
                <a:gd name="T1" fmla="*/ 32 h 72"/>
                <a:gd name="T2" fmla="*/ 0 w 128"/>
                <a:gd name="T3" fmla="*/ 72 h 72"/>
                <a:gd name="T4" fmla="*/ 0 w 128"/>
                <a:gd name="T5" fmla="*/ 32 h 72"/>
                <a:gd name="T6" fmla="*/ 0 w 128"/>
                <a:gd name="T7" fmla="*/ 0 h 72"/>
                <a:gd name="T8" fmla="*/ 128 w 128"/>
                <a:gd name="T9" fmla="*/ 3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2">
                  <a:moveTo>
                    <a:pt x="128" y="32"/>
                  </a:moveTo>
                  <a:lnTo>
                    <a:pt x="0" y="7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28" y="32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07" name="Line 35"/>
            <p:cNvSpPr>
              <a:spLocks noChangeShapeType="1"/>
            </p:cNvSpPr>
            <p:nvPr/>
          </p:nvSpPr>
          <p:spPr bwMode="auto">
            <a:xfrm>
              <a:off x="24" y="2948"/>
              <a:ext cx="655" cy="1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6708" name="Group 36"/>
          <p:cNvGrpSpPr>
            <a:grpSpLocks/>
          </p:cNvGrpSpPr>
          <p:nvPr/>
        </p:nvGrpSpPr>
        <p:grpSpPr bwMode="auto">
          <a:xfrm>
            <a:off x="7402513" y="4073525"/>
            <a:ext cx="1657350" cy="76200"/>
            <a:chOff x="3497" y="2916"/>
            <a:chExt cx="783" cy="64"/>
          </a:xfrm>
        </p:grpSpPr>
        <p:sp>
          <p:nvSpPr>
            <p:cNvPr id="796709" name="Freeform 37"/>
            <p:cNvSpPr>
              <a:spLocks/>
            </p:cNvSpPr>
            <p:nvPr/>
          </p:nvSpPr>
          <p:spPr bwMode="auto">
            <a:xfrm>
              <a:off x="4144" y="2916"/>
              <a:ext cx="136" cy="64"/>
            </a:xfrm>
            <a:custGeom>
              <a:avLst/>
              <a:gdLst>
                <a:gd name="T0" fmla="*/ 136 w 136"/>
                <a:gd name="T1" fmla="*/ 32 h 64"/>
                <a:gd name="T2" fmla="*/ 0 w 136"/>
                <a:gd name="T3" fmla="*/ 64 h 64"/>
                <a:gd name="T4" fmla="*/ 0 w 136"/>
                <a:gd name="T5" fmla="*/ 32 h 64"/>
                <a:gd name="T6" fmla="*/ 0 w 136"/>
                <a:gd name="T7" fmla="*/ 0 h 64"/>
                <a:gd name="T8" fmla="*/ 136 w 136"/>
                <a:gd name="T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64">
                  <a:moveTo>
                    <a:pt x="136" y="32"/>
                  </a:moveTo>
                  <a:lnTo>
                    <a:pt x="0" y="6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6" y="32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10" name="Line 38"/>
            <p:cNvSpPr>
              <a:spLocks noChangeShapeType="1"/>
            </p:cNvSpPr>
            <p:nvPr/>
          </p:nvSpPr>
          <p:spPr bwMode="auto">
            <a:xfrm>
              <a:off x="3497" y="2948"/>
              <a:ext cx="647" cy="1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6711" name="Group 39"/>
          <p:cNvGrpSpPr>
            <a:grpSpLocks/>
          </p:cNvGrpSpPr>
          <p:nvPr/>
        </p:nvGrpSpPr>
        <p:grpSpPr bwMode="auto">
          <a:xfrm>
            <a:off x="1708150" y="2828925"/>
            <a:ext cx="2297113" cy="85725"/>
            <a:chOff x="807" y="1870"/>
            <a:chExt cx="1085" cy="72"/>
          </a:xfrm>
        </p:grpSpPr>
        <p:sp>
          <p:nvSpPr>
            <p:cNvPr id="796712" name="Freeform 40"/>
            <p:cNvSpPr>
              <a:spLocks/>
            </p:cNvSpPr>
            <p:nvPr/>
          </p:nvSpPr>
          <p:spPr bwMode="auto">
            <a:xfrm>
              <a:off x="1757" y="1870"/>
              <a:ext cx="135" cy="72"/>
            </a:xfrm>
            <a:custGeom>
              <a:avLst/>
              <a:gdLst>
                <a:gd name="T0" fmla="*/ 135 w 135"/>
                <a:gd name="T1" fmla="*/ 32 h 72"/>
                <a:gd name="T2" fmla="*/ 0 w 135"/>
                <a:gd name="T3" fmla="*/ 72 h 72"/>
                <a:gd name="T4" fmla="*/ 0 w 135"/>
                <a:gd name="T5" fmla="*/ 32 h 72"/>
                <a:gd name="T6" fmla="*/ 0 w 135"/>
                <a:gd name="T7" fmla="*/ 0 h 72"/>
                <a:gd name="T8" fmla="*/ 135 w 135"/>
                <a:gd name="T9" fmla="*/ 3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2">
                  <a:moveTo>
                    <a:pt x="135" y="32"/>
                  </a:moveTo>
                  <a:lnTo>
                    <a:pt x="0" y="7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5" y="32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13" name="Line 41"/>
            <p:cNvSpPr>
              <a:spLocks noChangeShapeType="1"/>
            </p:cNvSpPr>
            <p:nvPr/>
          </p:nvSpPr>
          <p:spPr bwMode="auto">
            <a:xfrm>
              <a:off x="807" y="1902"/>
              <a:ext cx="950" cy="1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6714" name="Group 42"/>
          <p:cNvGrpSpPr>
            <a:grpSpLocks/>
          </p:cNvGrpSpPr>
          <p:nvPr/>
        </p:nvGrpSpPr>
        <p:grpSpPr bwMode="auto">
          <a:xfrm>
            <a:off x="1708150" y="5281612"/>
            <a:ext cx="2297113" cy="76200"/>
            <a:chOff x="807" y="3930"/>
            <a:chExt cx="1085" cy="64"/>
          </a:xfrm>
        </p:grpSpPr>
        <p:sp>
          <p:nvSpPr>
            <p:cNvPr id="796715" name="Freeform 43"/>
            <p:cNvSpPr>
              <a:spLocks/>
            </p:cNvSpPr>
            <p:nvPr/>
          </p:nvSpPr>
          <p:spPr bwMode="auto">
            <a:xfrm>
              <a:off x="1757" y="3930"/>
              <a:ext cx="135" cy="64"/>
            </a:xfrm>
            <a:custGeom>
              <a:avLst/>
              <a:gdLst>
                <a:gd name="T0" fmla="*/ 135 w 135"/>
                <a:gd name="T1" fmla="*/ 32 h 64"/>
                <a:gd name="T2" fmla="*/ 0 w 135"/>
                <a:gd name="T3" fmla="*/ 64 h 64"/>
                <a:gd name="T4" fmla="*/ 0 w 135"/>
                <a:gd name="T5" fmla="*/ 32 h 64"/>
                <a:gd name="T6" fmla="*/ 0 w 135"/>
                <a:gd name="T7" fmla="*/ 0 h 64"/>
                <a:gd name="T8" fmla="*/ 135 w 135"/>
                <a:gd name="T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4">
                  <a:moveTo>
                    <a:pt x="135" y="32"/>
                  </a:moveTo>
                  <a:lnTo>
                    <a:pt x="0" y="6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5" y="32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16" name="Line 44"/>
            <p:cNvSpPr>
              <a:spLocks noChangeShapeType="1"/>
            </p:cNvSpPr>
            <p:nvPr/>
          </p:nvSpPr>
          <p:spPr bwMode="auto">
            <a:xfrm>
              <a:off x="807" y="3962"/>
              <a:ext cx="950" cy="1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6717" name="Line 45"/>
          <p:cNvSpPr>
            <a:spLocks noChangeShapeType="1"/>
          </p:cNvSpPr>
          <p:nvPr/>
        </p:nvSpPr>
        <p:spPr bwMode="auto">
          <a:xfrm>
            <a:off x="2552700" y="4225925"/>
            <a:ext cx="3684588" cy="15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6718" name="Line 46"/>
          <p:cNvSpPr>
            <a:spLocks noChangeShapeType="1"/>
          </p:cNvSpPr>
          <p:nvPr/>
        </p:nvSpPr>
        <p:spPr bwMode="auto">
          <a:xfrm>
            <a:off x="6237288" y="2867025"/>
            <a:ext cx="3175" cy="10541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6719" name="Group 47"/>
          <p:cNvGrpSpPr>
            <a:grpSpLocks/>
          </p:cNvGrpSpPr>
          <p:nvPr/>
        </p:nvGrpSpPr>
        <p:grpSpPr bwMode="auto">
          <a:xfrm>
            <a:off x="4445000" y="5575300"/>
            <a:ext cx="152400" cy="417512"/>
            <a:chOff x="2100" y="4177"/>
            <a:chExt cx="72" cy="351"/>
          </a:xfrm>
        </p:grpSpPr>
        <p:sp>
          <p:nvSpPr>
            <p:cNvPr id="796720" name="Freeform 48"/>
            <p:cNvSpPr>
              <a:spLocks/>
            </p:cNvSpPr>
            <p:nvPr/>
          </p:nvSpPr>
          <p:spPr bwMode="auto">
            <a:xfrm>
              <a:off x="2100" y="4177"/>
              <a:ext cx="72" cy="136"/>
            </a:xfrm>
            <a:custGeom>
              <a:avLst/>
              <a:gdLst>
                <a:gd name="T0" fmla="*/ 32 w 72"/>
                <a:gd name="T1" fmla="*/ 0 h 136"/>
                <a:gd name="T2" fmla="*/ 72 w 72"/>
                <a:gd name="T3" fmla="*/ 136 h 136"/>
                <a:gd name="T4" fmla="*/ 32 w 72"/>
                <a:gd name="T5" fmla="*/ 136 h 136"/>
                <a:gd name="T6" fmla="*/ 0 w 72"/>
                <a:gd name="T7" fmla="*/ 136 h 136"/>
                <a:gd name="T8" fmla="*/ 32 w 72"/>
                <a:gd name="T9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36">
                  <a:moveTo>
                    <a:pt x="32" y="0"/>
                  </a:moveTo>
                  <a:lnTo>
                    <a:pt x="72" y="136"/>
                  </a:lnTo>
                  <a:lnTo>
                    <a:pt x="32" y="136"/>
                  </a:lnTo>
                  <a:lnTo>
                    <a:pt x="0" y="13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21" name="Line 49"/>
            <p:cNvSpPr>
              <a:spLocks noChangeShapeType="1"/>
            </p:cNvSpPr>
            <p:nvPr/>
          </p:nvSpPr>
          <p:spPr bwMode="auto">
            <a:xfrm flipV="1">
              <a:off x="2132" y="4313"/>
              <a:ext cx="1" cy="215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6722" name="Group 50"/>
          <p:cNvGrpSpPr>
            <a:grpSpLocks/>
          </p:cNvGrpSpPr>
          <p:nvPr/>
        </p:nvGrpSpPr>
        <p:grpSpPr bwMode="auto">
          <a:xfrm>
            <a:off x="5122863" y="5272087"/>
            <a:ext cx="1146175" cy="85725"/>
            <a:chOff x="2420" y="3922"/>
            <a:chExt cx="542" cy="72"/>
          </a:xfrm>
        </p:grpSpPr>
        <p:sp>
          <p:nvSpPr>
            <p:cNvPr id="796723" name="Freeform 51"/>
            <p:cNvSpPr>
              <a:spLocks/>
            </p:cNvSpPr>
            <p:nvPr/>
          </p:nvSpPr>
          <p:spPr bwMode="auto">
            <a:xfrm>
              <a:off x="2827" y="3922"/>
              <a:ext cx="135" cy="72"/>
            </a:xfrm>
            <a:custGeom>
              <a:avLst/>
              <a:gdLst>
                <a:gd name="T0" fmla="*/ 135 w 135"/>
                <a:gd name="T1" fmla="*/ 32 h 72"/>
                <a:gd name="T2" fmla="*/ 0 w 135"/>
                <a:gd name="T3" fmla="*/ 72 h 72"/>
                <a:gd name="T4" fmla="*/ 0 w 135"/>
                <a:gd name="T5" fmla="*/ 32 h 72"/>
                <a:gd name="T6" fmla="*/ 0 w 135"/>
                <a:gd name="T7" fmla="*/ 0 h 72"/>
                <a:gd name="T8" fmla="*/ 135 w 135"/>
                <a:gd name="T9" fmla="*/ 3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2">
                  <a:moveTo>
                    <a:pt x="135" y="32"/>
                  </a:moveTo>
                  <a:lnTo>
                    <a:pt x="0" y="7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5" y="32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24" name="Line 52"/>
            <p:cNvSpPr>
              <a:spLocks noChangeShapeType="1"/>
            </p:cNvSpPr>
            <p:nvPr/>
          </p:nvSpPr>
          <p:spPr bwMode="auto">
            <a:xfrm>
              <a:off x="2420" y="3954"/>
              <a:ext cx="407" cy="1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6725" name="Line 53"/>
          <p:cNvSpPr>
            <a:spLocks noChangeShapeType="1"/>
          </p:cNvSpPr>
          <p:nvPr/>
        </p:nvSpPr>
        <p:spPr bwMode="auto">
          <a:xfrm>
            <a:off x="6269038" y="5310187"/>
            <a:ext cx="11017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6726" name="Line 54"/>
          <p:cNvSpPr>
            <a:spLocks noChangeShapeType="1"/>
          </p:cNvSpPr>
          <p:nvPr/>
        </p:nvSpPr>
        <p:spPr bwMode="auto">
          <a:xfrm flipV="1">
            <a:off x="6237288" y="4225925"/>
            <a:ext cx="3175" cy="107473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6727" name="Freeform 55"/>
          <p:cNvSpPr>
            <a:spLocks/>
          </p:cNvSpPr>
          <p:nvPr/>
        </p:nvSpPr>
        <p:spPr bwMode="auto">
          <a:xfrm>
            <a:off x="2468563" y="2867025"/>
            <a:ext cx="152400" cy="161925"/>
          </a:xfrm>
          <a:custGeom>
            <a:avLst/>
            <a:gdLst>
              <a:gd name="T0" fmla="*/ 40 w 72"/>
              <a:gd name="T1" fmla="*/ 0 h 136"/>
              <a:gd name="T2" fmla="*/ 72 w 72"/>
              <a:gd name="T3" fmla="*/ 136 h 136"/>
              <a:gd name="T4" fmla="*/ 40 w 72"/>
              <a:gd name="T5" fmla="*/ 136 h 136"/>
              <a:gd name="T6" fmla="*/ 0 w 72"/>
              <a:gd name="T7" fmla="*/ 136 h 136"/>
              <a:gd name="T8" fmla="*/ 40 w 72"/>
              <a:gd name="T9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" h="136">
                <a:moveTo>
                  <a:pt x="40" y="0"/>
                </a:moveTo>
                <a:lnTo>
                  <a:pt x="72" y="136"/>
                </a:lnTo>
                <a:lnTo>
                  <a:pt x="40" y="136"/>
                </a:lnTo>
                <a:lnTo>
                  <a:pt x="0" y="136"/>
                </a:lnTo>
                <a:lnTo>
                  <a:pt x="40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6728" name="Line 56"/>
          <p:cNvSpPr>
            <a:spLocks noChangeShapeType="1"/>
          </p:cNvSpPr>
          <p:nvPr/>
        </p:nvSpPr>
        <p:spPr bwMode="auto">
          <a:xfrm flipV="1">
            <a:off x="2552700" y="3028950"/>
            <a:ext cx="1588" cy="11969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6729" name="Group 57"/>
          <p:cNvGrpSpPr>
            <a:grpSpLocks/>
          </p:cNvGrpSpPr>
          <p:nvPr/>
        </p:nvGrpSpPr>
        <p:grpSpPr bwMode="auto">
          <a:xfrm>
            <a:off x="4445000" y="3171825"/>
            <a:ext cx="152400" cy="407987"/>
            <a:chOff x="2100" y="2158"/>
            <a:chExt cx="72" cy="343"/>
          </a:xfrm>
        </p:grpSpPr>
        <p:sp>
          <p:nvSpPr>
            <p:cNvPr id="796730" name="Freeform 58"/>
            <p:cNvSpPr>
              <a:spLocks/>
            </p:cNvSpPr>
            <p:nvPr/>
          </p:nvSpPr>
          <p:spPr bwMode="auto">
            <a:xfrm>
              <a:off x="2100" y="2158"/>
              <a:ext cx="72" cy="135"/>
            </a:xfrm>
            <a:custGeom>
              <a:avLst/>
              <a:gdLst>
                <a:gd name="T0" fmla="*/ 32 w 72"/>
                <a:gd name="T1" fmla="*/ 0 h 135"/>
                <a:gd name="T2" fmla="*/ 72 w 72"/>
                <a:gd name="T3" fmla="*/ 135 h 135"/>
                <a:gd name="T4" fmla="*/ 32 w 72"/>
                <a:gd name="T5" fmla="*/ 135 h 135"/>
                <a:gd name="T6" fmla="*/ 0 w 72"/>
                <a:gd name="T7" fmla="*/ 135 h 135"/>
                <a:gd name="T8" fmla="*/ 32 w 7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35">
                  <a:moveTo>
                    <a:pt x="32" y="0"/>
                  </a:moveTo>
                  <a:lnTo>
                    <a:pt x="72" y="135"/>
                  </a:lnTo>
                  <a:lnTo>
                    <a:pt x="32" y="135"/>
                  </a:lnTo>
                  <a:lnTo>
                    <a:pt x="0" y="13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31" name="Line 59"/>
            <p:cNvSpPr>
              <a:spLocks noChangeShapeType="1"/>
            </p:cNvSpPr>
            <p:nvPr/>
          </p:nvSpPr>
          <p:spPr bwMode="auto">
            <a:xfrm flipV="1">
              <a:off x="2132" y="2293"/>
              <a:ext cx="1" cy="208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6732" name="Group 60"/>
          <p:cNvGrpSpPr>
            <a:grpSpLocks/>
          </p:cNvGrpSpPr>
          <p:nvPr/>
        </p:nvGrpSpPr>
        <p:grpSpPr bwMode="auto">
          <a:xfrm>
            <a:off x="4445000" y="4538662"/>
            <a:ext cx="152400" cy="419100"/>
            <a:chOff x="2100" y="3307"/>
            <a:chExt cx="72" cy="351"/>
          </a:xfrm>
        </p:grpSpPr>
        <p:sp>
          <p:nvSpPr>
            <p:cNvPr id="796733" name="Freeform 61"/>
            <p:cNvSpPr>
              <a:spLocks/>
            </p:cNvSpPr>
            <p:nvPr/>
          </p:nvSpPr>
          <p:spPr bwMode="auto">
            <a:xfrm>
              <a:off x="2100" y="3307"/>
              <a:ext cx="72" cy="136"/>
            </a:xfrm>
            <a:custGeom>
              <a:avLst/>
              <a:gdLst>
                <a:gd name="T0" fmla="*/ 32 w 72"/>
                <a:gd name="T1" fmla="*/ 0 h 136"/>
                <a:gd name="T2" fmla="*/ 72 w 72"/>
                <a:gd name="T3" fmla="*/ 136 h 136"/>
                <a:gd name="T4" fmla="*/ 32 w 72"/>
                <a:gd name="T5" fmla="*/ 136 h 136"/>
                <a:gd name="T6" fmla="*/ 0 w 72"/>
                <a:gd name="T7" fmla="*/ 136 h 136"/>
                <a:gd name="T8" fmla="*/ 32 w 72"/>
                <a:gd name="T9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36">
                  <a:moveTo>
                    <a:pt x="32" y="0"/>
                  </a:moveTo>
                  <a:lnTo>
                    <a:pt x="72" y="136"/>
                  </a:lnTo>
                  <a:lnTo>
                    <a:pt x="32" y="136"/>
                  </a:lnTo>
                  <a:lnTo>
                    <a:pt x="0" y="13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34" name="Line 62"/>
            <p:cNvSpPr>
              <a:spLocks noChangeShapeType="1"/>
            </p:cNvSpPr>
            <p:nvPr/>
          </p:nvSpPr>
          <p:spPr bwMode="auto">
            <a:xfrm flipV="1">
              <a:off x="2132" y="3443"/>
              <a:ext cx="1" cy="215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6735" name="Group 63"/>
          <p:cNvGrpSpPr>
            <a:grpSpLocks/>
          </p:cNvGrpSpPr>
          <p:nvPr/>
        </p:nvGrpSpPr>
        <p:grpSpPr bwMode="auto">
          <a:xfrm>
            <a:off x="5037138" y="2828925"/>
            <a:ext cx="1200150" cy="85725"/>
            <a:chOff x="2380" y="1870"/>
            <a:chExt cx="567" cy="72"/>
          </a:xfrm>
        </p:grpSpPr>
        <p:sp>
          <p:nvSpPr>
            <p:cNvPr id="796736" name="Freeform 64"/>
            <p:cNvSpPr>
              <a:spLocks/>
            </p:cNvSpPr>
            <p:nvPr/>
          </p:nvSpPr>
          <p:spPr bwMode="auto">
            <a:xfrm>
              <a:off x="2811" y="1870"/>
              <a:ext cx="136" cy="72"/>
            </a:xfrm>
            <a:custGeom>
              <a:avLst/>
              <a:gdLst>
                <a:gd name="T0" fmla="*/ 136 w 136"/>
                <a:gd name="T1" fmla="*/ 32 h 72"/>
                <a:gd name="T2" fmla="*/ 0 w 136"/>
                <a:gd name="T3" fmla="*/ 72 h 72"/>
                <a:gd name="T4" fmla="*/ 0 w 136"/>
                <a:gd name="T5" fmla="*/ 32 h 72"/>
                <a:gd name="T6" fmla="*/ 0 w 136"/>
                <a:gd name="T7" fmla="*/ 0 h 72"/>
                <a:gd name="T8" fmla="*/ 136 w 136"/>
                <a:gd name="T9" fmla="*/ 3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72">
                  <a:moveTo>
                    <a:pt x="136" y="32"/>
                  </a:moveTo>
                  <a:lnTo>
                    <a:pt x="0" y="7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6" y="32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37" name="Line 65"/>
            <p:cNvSpPr>
              <a:spLocks noChangeShapeType="1"/>
            </p:cNvSpPr>
            <p:nvPr/>
          </p:nvSpPr>
          <p:spPr bwMode="auto">
            <a:xfrm>
              <a:off x="2380" y="1902"/>
              <a:ext cx="431" cy="1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6738" name="Rectangle 66"/>
          <p:cNvSpPr>
            <a:spLocks noChangeArrowheads="1"/>
          </p:cNvSpPr>
          <p:nvPr/>
        </p:nvSpPr>
        <p:spPr bwMode="auto">
          <a:xfrm>
            <a:off x="4005263" y="2571750"/>
            <a:ext cx="1031875" cy="60007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6739" name="Rectangle 67"/>
          <p:cNvSpPr>
            <a:spLocks noChangeArrowheads="1"/>
          </p:cNvSpPr>
          <p:nvPr/>
        </p:nvSpPr>
        <p:spPr bwMode="auto">
          <a:xfrm>
            <a:off x="4005263" y="4976812"/>
            <a:ext cx="1082675" cy="5984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6740" name="Rectangle 68"/>
          <p:cNvSpPr>
            <a:spLocks noChangeArrowheads="1"/>
          </p:cNvSpPr>
          <p:nvPr/>
        </p:nvSpPr>
        <p:spPr bwMode="auto">
          <a:xfrm>
            <a:off x="4005263" y="4976812"/>
            <a:ext cx="1082675" cy="598488"/>
          </a:xfrm>
          <a:prstGeom prst="rect">
            <a:avLst/>
          </a:prstGeom>
          <a:solidFill>
            <a:srgbClr val="00FF00"/>
          </a:solidFill>
          <a:ln w="25400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6741" name="Line 69"/>
          <p:cNvSpPr>
            <a:spLocks noChangeShapeType="1"/>
          </p:cNvSpPr>
          <p:nvPr/>
        </p:nvSpPr>
        <p:spPr bwMode="auto">
          <a:xfrm>
            <a:off x="2957513" y="3940175"/>
            <a:ext cx="3279775" cy="15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6742" name="Group 70"/>
          <p:cNvGrpSpPr>
            <a:grpSpLocks/>
          </p:cNvGrpSpPr>
          <p:nvPr/>
        </p:nvGrpSpPr>
        <p:grpSpPr bwMode="auto">
          <a:xfrm>
            <a:off x="4445000" y="2154237"/>
            <a:ext cx="152400" cy="417513"/>
            <a:chOff x="2100" y="1304"/>
            <a:chExt cx="72" cy="351"/>
          </a:xfrm>
        </p:grpSpPr>
        <p:sp>
          <p:nvSpPr>
            <p:cNvPr id="796743" name="Freeform 71"/>
            <p:cNvSpPr>
              <a:spLocks/>
            </p:cNvSpPr>
            <p:nvPr/>
          </p:nvSpPr>
          <p:spPr bwMode="auto">
            <a:xfrm>
              <a:off x="2100" y="1304"/>
              <a:ext cx="72" cy="135"/>
            </a:xfrm>
            <a:custGeom>
              <a:avLst/>
              <a:gdLst>
                <a:gd name="T0" fmla="*/ 32 w 72"/>
                <a:gd name="T1" fmla="*/ 0 h 135"/>
                <a:gd name="T2" fmla="*/ 72 w 72"/>
                <a:gd name="T3" fmla="*/ 135 h 135"/>
                <a:gd name="T4" fmla="*/ 32 w 72"/>
                <a:gd name="T5" fmla="*/ 135 h 135"/>
                <a:gd name="T6" fmla="*/ 0 w 72"/>
                <a:gd name="T7" fmla="*/ 135 h 135"/>
                <a:gd name="T8" fmla="*/ 32 w 7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35">
                  <a:moveTo>
                    <a:pt x="32" y="0"/>
                  </a:moveTo>
                  <a:lnTo>
                    <a:pt x="72" y="135"/>
                  </a:lnTo>
                  <a:lnTo>
                    <a:pt x="32" y="135"/>
                  </a:lnTo>
                  <a:lnTo>
                    <a:pt x="0" y="13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44" name="Line 72"/>
            <p:cNvSpPr>
              <a:spLocks noChangeShapeType="1"/>
            </p:cNvSpPr>
            <p:nvPr/>
          </p:nvSpPr>
          <p:spPr bwMode="auto">
            <a:xfrm flipV="1">
              <a:off x="2132" y="1439"/>
              <a:ext cx="1" cy="216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6745" name="Line 73"/>
          <p:cNvSpPr>
            <a:spLocks noChangeShapeType="1"/>
          </p:cNvSpPr>
          <p:nvPr/>
        </p:nvSpPr>
        <p:spPr bwMode="auto">
          <a:xfrm>
            <a:off x="1722438" y="2867025"/>
            <a:ext cx="3175" cy="2443162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6746" name="Group 74"/>
          <p:cNvGrpSpPr>
            <a:grpSpLocks/>
          </p:cNvGrpSpPr>
          <p:nvPr/>
        </p:nvGrpSpPr>
        <p:grpSpPr bwMode="auto">
          <a:xfrm>
            <a:off x="7319963" y="4111625"/>
            <a:ext cx="133350" cy="1198562"/>
            <a:chOff x="3458" y="2948"/>
            <a:chExt cx="63" cy="1006"/>
          </a:xfrm>
        </p:grpSpPr>
        <p:sp>
          <p:nvSpPr>
            <p:cNvPr id="796747" name="Freeform 75"/>
            <p:cNvSpPr>
              <a:spLocks/>
            </p:cNvSpPr>
            <p:nvPr/>
          </p:nvSpPr>
          <p:spPr bwMode="auto">
            <a:xfrm>
              <a:off x="3458" y="2948"/>
              <a:ext cx="63" cy="128"/>
            </a:xfrm>
            <a:custGeom>
              <a:avLst/>
              <a:gdLst>
                <a:gd name="T0" fmla="*/ 32 w 63"/>
                <a:gd name="T1" fmla="*/ 0 h 128"/>
                <a:gd name="T2" fmla="*/ 63 w 63"/>
                <a:gd name="T3" fmla="*/ 128 h 128"/>
                <a:gd name="T4" fmla="*/ 32 w 63"/>
                <a:gd name="T5" fmla="*/ 128 h 128"/>
                <a:gd name="T6" fmla="*/ 0 w 63"/>
                <a:gd name="T7" fmla="*/ 128 h 128"/>
                <a:gd name="T8" fmla="*/ 32 w 63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28">
                  <a:moveTo>
                    <a:pt x="32" y="0"/>
                  </a:moveTo>
                  <a:lnTo>
                    <a:pt x="63" y="128"/>
                  </a:lnTo>
                  <a:lnTo>
                    <a:pt x="32" y="128"/>
                  </a:lnTo>
                  <a:lnTo>
                    <a:pt x="0" y="128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48" name="Line 76"/>
            <p:cNvSpPr>
              <a:spLocks noChangeShapeType="1"/>
            </p:cNvSpPr>
            <p:nvPr/>
          </p:nvSpPr>
          <p:spPr bwMode="auto">
            <a:xfrm flipV="1">
              <a:off x="3490" y="3076"/>
              <a:ext cx="1" cy="87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6749" name="Line 77"/>
          <p:cNvSpPr>
            <a:spLocks noChangeShapeType="1"/>
          </p:cNvSpPr>
          <p:nvPr/>
        </p:nvSpPr>
        <p:spPr bwMode="auto">
          <a:xfrm>
            <a:off x="6221413" y="2867025"/>
            <a:ext cx="116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6750" name="Line 78"/>
          <p:cNvSpPr>
            <a:spLocks noChangeShapeType="1"/>
          </p:cNvSpPr>
          <p:nvPr/>
        </p:nvSpPr>
        <p:spPr bwMode="auto">
          <a:xfrm>
            <a:off x="7386638" y="2867025"/>
            <a:ext cx="3175" cy="2571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6751" name="Group 79"/>
          <p:cNvGrpSpPr>
            <a:grpSpLocks/>
          </p:cNvGrpSpPr>
          <p:nvPr/>
        </p:nvGrpSpPr>
        <p:grpSpPr bwMode="auto">
          <a:xfrm>
            <a:off x="7319963" y="2867025"/>
            <a:ext cx="133350" cy="1244600"/>
            <a:chOff x="3458" y="1902"/>
            <a:chExt cx="63" cy="1046"/>
          </a:xfrm>
        </p:grpSpPr>
        <p:sp>
          <p:nvSpPr>
            <p:cNvPr id="796752" name="Freeform 80"/>
            <p:cNvSpPr>
              <a:spLocks/>
            </p:cNvSpPr>
            <p:nvPr/>
          </p:nvSpPr>
          <p:spPr bwMode="auto">
            <a:xfrm>
              <a:off x="3458" y="2812"/>
              <a:ext cx="63" cy="136"/>
            </a:xfrm>
            <a:custGeom>
              <a:avLst/>
              <a:gdLst>
                <a:gd name="T0" fmla="*/ 32 w 63"/>
                <a:gd name="T1" fmla="*/ 136 h 136"/>
                <a:gd name="T2" fmla="*/ 0 w 63"/>
                <a:gd name="T3" fmla="*/ 0 h 136"/>
                <a:gd name="T4" fmla="*/ 32 w 63"/>
                <a:gd name="T5" fmla="*/ 0 h 136"/>
                <a:gd name="T6" fmla="*/ 63 w 63"/>
                <a:gd name="T7" fmla="*/ 0 h 136"/>
                <a:gd name="T8" fmla="*/ 32 w 63"/>
                <a:gd name="T9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36">
                  <a:moveTo>
                    <a:pt x="32" y="136"/>
                  </a:moveTo>
                  <a:lnTo>
                    <a:pt x="0" y="0"/>
                  </a:lnTo>
                  <a:lnTo>
                    <a:pt x="32" y="0"/>
                  </a:lnTo>
                  <a:lnTo>
                    <a:pt x="63" y="0"/>
                  </a:lnTo>
                  <a:lnTo>
                    <a:pt x="32" y="136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53" name="Line 81"/>
            <p:cNvSpPr>
              <a:spLocks noChangeShapeType="1"/>
            </p:cNvSpPr>
            <p:nvPr/>
          </p:nvSpPr>
          <p:spPr bwMode="auto">
            <a:xfrm>
              <a:off x="3490" y="1902"/>
              <a:ext cx="1" cy="91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6754" name="Group 82"/>
          <p:cNvGrpSpPr>
            <a:grpSpLocks/>
          </p:cNvGrpSpPr>
          <p:nvPr/>
        </p:nvGrpSpPr>
        <p:grpSpPr bwMode="auto">
          <a:xfrm>
            <a:off x="2871788" y="3940175"/>
            <a:ext cx="136525" cy="1370012"/>
            <a:chOff x="1357" y="2804"/>
            <a:chExt cx="64" cy="1150"/>
          </a:xfrm>
        </p:grpSpPr>
        <p:sp>
          <p:nvSpPr>
            <p:cNvPr id="796755" name="Freeform 83"/>
            <p:cNvSpPr>
              <a:spLocks/>
            </p:cNvSpPr>
            <p:nvPr/>
          </p:nvSpPr>
          <p:spPr bwMode="auto">
            <a:xfrm>
              <a:off x="1357" y="3818"/>
              <a:ext cx="64" cy="136"/>
            </a:xfrm>
            <a:custGeom>
              <a:avLst/>
              <a:gdLst>
                <a:gd name="T0" fmla="*/ 32 w 64"/>
                <a:gd name="T1" fmla="*/ 136 h 136"/>
                <a:gd name="T2" fmla="*/ 0 w 64"/>
                <a:gd name="T3" fmla="*/ 0 h 136"/>
                <a:gd name="T4" fmla="*/ 32 w 64"/>
                <a:gd name="T5" fmla="*/ 0 h 136"/>
                <a:gd name="T6" fmla="*/ 64 w 64"/>
                <a:gd name="T7" fmla="*/ 0 h 136"/>
                <a:gd name="T8" fmla="*/ 32 w 64"/>
                <a:gd name="T9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36">
                  <a:moveTo>
                    <a:pt x="32" y="136"/>
                  </a:moveTo>
                  <a:lnTo>
                    <a:pt x="0" y="0"/>
                  </a:lnTo>
                  <a:lnTo>
                    <a:pt x="32" y="0"/>
                  </a:lnTo>
                  <a:lnTo>
                    <a:pt x="64" y="0"/>
                  </a:lnTo>
                  <a:lnTo>
                    <a:pt x="32" y="136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6756" name="Line 84"/>
            <p:cNvSpPr>
              <a:spLocks noChangeShapeType="1"/>
            </p:cNvSpPr>
            <p:nvPr/>
          </p:nvSpPr>
          <p:spPr bwMode="auto">
            <a:xfrm>
              <a:off x="1389" y="2804"/>
              <a:ext cx="1" cy="1014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6757" name="Rectangle 85"/>
          <p:cNvSpPr>
            <a:spLocks noChangeArrowheads="1"/>
          </p:cNvSpPr>
          <p:nvPr/>
        </p:nvSpPr>
        <p:spPr bwMode="auto">
          <a:xfrm>
            <a:off x="4078288" y="4279900"/>
            <a:ext cx="9493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800" b="0">
                <a:solidFill>
                  <a:schemeClr val="hlink"/>
                </a:solidFill>
                <a:latin typeface="Times New Roman" pitchFamily="18" charset="0"/>
              </a:rPr>
              <a:t>H2 @ 300</a:t>
            </a:r>
            <a:endParaRPr lang="en-US">
              <a:solidFill>
                <a:schemeClr val="hlink"/>
              </a:solidFill>
            </a:endParaRPr>
          </a:p>
        </p:txBody>
      </p:sp>
      <p:sp>
        <p:nvSpPr>
          <p:cNvPr id="796758" name="Rectangle 86"/>
          <p:cNvSpPr>
            <a:spLocks noChangeArrowheads="1"/>
          </p:cNvSpPr>
          <p:nvPr/>
        </p:nvSpPr>
        <p:spPr bwMode="auto">
          <a:xfrm>
            <a:off x="4046538" y="1905000"/>
            <a:ext cx="9493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800" b="0">
                <a:solidFill>
                  <a:schemeClr val="hlink"/>
                </a:solidFill>
                <a:latin typeface="Times New Roman" pitchFamily="18" charset="0"/>
              </a:rPr>
              <a:t>H1 @ 300</a:t>
            </a:r>
            <a:endParaRPr lang="en-US">
              <a:solidFill>
                <a:schemeClr val="hlink"/>
              </a:solidFill>
            </a:endParaRPr>
          </a:p>
        </p:txBody>
      </p:sp>
      <p:grpSp>
        <p:nvGrpSpPr>
          <p:cNvPr id="796759" name="Group 87"/>
          <p:cNvGrpSpPr>
            <a:grpSpLocks/>
          </p:cNvGrpSpPr>
          <p:nvPr/>
        </p:nvGrpSpPr>
        <p:grpSpPr bwMode="auto">
          <a:xfrm>
            <a:off x="3074988" y="2863850"/>
            <a:ext cx="215900" cy="314325"/>
            <a:chOff x="1453" y="1886"/>
            <a:chExt cx="102" cy="264"/>
          </a:xfrm>
        </p:grpSpPr>
        <p:sp>
          <p:nvSpPr>
            <p:cNvPr id="796760" name="Rectangle 88"/>
            <p:cNvSpPr>
              <a:spLocks noChangeArrowheads="1"/>
            </p:cNvSpPr>
            <p:nvPr/>
          </p:nvSpPr>
          <p:spPr bwMode="auto">
            <a:xfrm>
              <a:off x="1453" y="1886"/>
              <a:ext cx="30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t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761" name="Rectangle 89"/>
            <p:cNvSpPr>
              <a:spLocks noChangeArrowheads="1"/>
            </p:cNvSpPr>
            <p:nvPr/>
          </p:nvSpPr>
          <p:spPr bwMode="auto">
            <a:xfrm>
              <a:off x="1501" y="1942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762" name="Group 90"/>
          <p:cNvGrpSpPr>
            <a:grpSpLocks/>
          </p:cNvGrpSpPr>
          <p:nvPr/>
        </p:nvGrpSpPr>
        <p:grpSpPr bwMode="auto">
          <a:xfrm>
            <a:off x="5408613" y="2847975"/>
            <a:ext cx="215900" cy="323850"/>
            <a:chOff x="2555" y="1886"/>
            <a:chExt cx="102" cy="272"/>
          </a:xfrm>
        </p:grpSpPr>
        <p:sp>
          <p:nvSpPr>
            <p:cNvPr id="796763" name="Rectangle 91"/>
            <p:cNvSpPr>
              <a:spLocks noChangeArrowheads="1"/>
            </p:cNvSpPr>
            <p:nvPr/>
          </p:nvSpPr>
          <p:spPr bwMode="auto">
            <a:xfrm>
              <a:off x="2555" y="1886"/>
              <a:ext cx="30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t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764" name="Rectangle 92"/>
            <p:cNvSpPr>
              <a:spLocks noChangeArrowheads="1"/>
            </p:cNvSpPr>
            <p:nvPr/>
          </p:nvSpPr>
          <p:spPr bwMode="auto">
            <a:xfrm>
              <a:off x="2603" y="1950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765" name="Group 93"/>
          <p:cNvGrpSpPr>
            <a:grpSpLocks/>
          </p:cNvGrpSpPr>
          <p:nvPr/>
        </p:nvGrpSpPr>
        <p:grpSpPr bwMode="auto">
          <a:xfrm>
            <a:off x="3278188" y="5302250"/>
            <a:ext cx="215900" cy="314325"/>
            <a:chOff x="1549" y="3937"/>
            <a:chExt cx="102" cy="264"/>
          </a:xfrm>
        </p:grpSpPr>
        <p:sp>
          <p:nvSpPr>
            <p:cNvPr id="796766" name="Rectangle 94"/>
            <p:cNvSpPr>
              <a:spLocks noChangeArrowheads="1"/>
            </p:cNvSpPr>
            <p:nvPr/>
          </p:nvSpPr>
          <p:spPr bwMode="auto">
            <a:xfrm>
              <a:off x="1549" y="3937"/>
              <a:ext cx="30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t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767" name="Rectangle 95"/>
            <p:cNvSpPr>
              <a:spLocks noChangeArrowheads="1"/>
            </p:cNvSpPr>
            <p:nvPr/>
          </p:nvSpPr>
          <p:spPr bwMode="auto">
            <a:xfrm>
              <a:off x="1597" y="3993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3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796768" name="Group 96"/>
          <p:cNvGrpSpPr>
            <a:grpSpLocks/>
          </p:cNvGrpSpPr>
          <p:nvPr/>
        </p:nvGrpSpPr>
        <p:grpSpPr bwMode="auto">
          <a:xfrm>
            <a:off x="5441950" y="5302250"/>
            <a:ext cx="215900" cy="314325"/>
            <a:chOff x="2571" y="3937"/>
            <a:chExt cx="102" cy="264"/>
          </a:xfrm>
        </p:grpSpPr>
        <p:sp>
          <p:nvSpPr>
            <p:cNvPr id="796769" name="Rectangle 97"/>
            <p:cNvSpPr>
              <a:spLocks noChangeArrowheads="1"/>
            </p:cNvSpPr>
            <p:nvPr/>
          </p:nvSpPr>
          <p:spPr bwMode="auto">
            <a:xfrm>
              <a:off x="2571" y="3937"/>
              <a:ext cx="30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t</a:t>
              </a:r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796770" name="Rectangle 98"/>
            <p:cNvSpPr>
              <a:spLocks noChangeArrowheads="1"/>
            </p:cNvSpPr>
            <p:nvPr/>
          </p:nvSpPr>
          <p:spPr bwMode="auto">
            <a:xfrm>
              <a:off x="2619" y="3993"/>
              <a:ext cx="54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0">
                  <a:solidFill>
                    <a:srgbClr val="0000FF"/>
                  </a:solidFill>
                  <a:latin typeface="Times New Roman" pitchFamily="18" charset="0"/>
                </a:rPr>
                <a:t>4</a:t>
              </a:r>
              <a:endParaRPr lang="en-US">
                <a:solidFill>
                  <a:srgbClr val="0000FF"/>
                </a:solidFill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5B32E-FF2B-744D-0FCA-5ED5774C6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393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ontent Placeholder 1"/>
          <p:cNvSpPr>
            <a:spLocks noGrp="1"/>
          </p:cNvSpPr>
          <p:nvPr>
            <p:ph idx="1"/>
          </p:nvPr>
        </p:nvSpPr>
        <p:spPr>
          <a:xfrm>
            <a:off x="5330144" y="3446929"/>
            <a:ext cx="3525611" cy="1591806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12 variables</a:t>
            </a:r>
          </a:p>
          <a:p>
            <a:r>
              <a:rPr lang="en-US" b="1" dirty="0">
                <a:solidFill>
                  <a:srgbClr val="FF0000"/>
                </a:solidFill>
              </a:rPr>
              <a:t>9 equations</a:t>
            </a:r>
          </a:p>
          <a:p>
            <a:r>
              <a:rPr lang="en-US" b="1" dirty="0">
                <a:solidFill>
                  <a:srgbClr val="FF0000"/>
                </a:solidFill>
              </a:rPr>
              <a:t>Degrees of freedom = 3</a:t>
            </a:r>
          </a:p>
        </p:txBody>
      </p:sp>
      <p:sp>
        <p:nvSpPr>
          <p:cNvPr id="98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HENS Model</a:t>
            </a:r>
          </a:p>
        </p:txBody>
      </p:sp>
      <p:sp>
        <p:nvSpPr>
          <p:cNvPr id="983043" name="Rectangle 3"/>
          <p:cNvSpPr>
            <a:spLocks noChangeArrowheads="1"/>
          </p:cNvSpPr>
          <p:nvPr/>
        </p:nvSpPr>
        <p:spPr bwMode="auto">
          <a:xfrm>
            <a:off x="990600" y="1247775"/>
            <a:ext cx="33983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min</a:t>
            </a:r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983044" name="Group 4"/>
          <p:cNvGrpSpPr>
            <a:grpSpLocks/>
          </p:cNvGrpSpPr>
          <p:nvPr/>
        </p:nvGrpSpPr>
        <p:grpSpPr bwMode="auto">
          <a:xfrm>
            <a:off x="1625600" y="1014412"/>
            <a:ext cx="6172201" cy="633413"/>
            <a:chOff x="416" y="1002"/>
            <a:chExt cx="3888" cy="399"/>
          </a:xfrm>
        </p:grpSpPr>
        <p:sp>
          <p:nvSpPr>
            <p:cNvPr id="983045" name="Rectangle 5"/>
            <p:cNvSpPr>
              <a:spLocks noChangeArrowheads="1"/>
            </p:cNvSpPr>
            <p:nvPr/>
          </p:nvSpPr>
          <p:spPr bwMode="auto">
            <a:xfrm>
              <a:off x="416" y="1136"/>
              <a:ext cx="27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1200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46" name="Rectangle 6"/>
            <p:cNvSpPr>
              <a:spLocks noChangeArrowheads="1"/>
            </p:cNvSpPr>
            <p:nvPr/>
          </p:nvSpPr>
          <p:spPr bwMode="auto">
            <a:xfrm>
              <a:off x="738" y="1136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800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47" name="Rectangle 7"/>
            <p:cNvSpPr>
              <a:spLocks noChangeArrowheads="1"/>
            </p:cNvSpPr>
            <p:nvPr/>
          </p:nvSpPr>
          <p:spPr bwMode="auto">
            <a:xfrm>
              <a:off x="1016" y="1136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48" name="Rectangle 8"/>
            <p:cNvSpPr>
              <a:spLocks noChangeArrowheads="1"/>
            </p:cNvSpPr>
            <p:nvPr/>
          </p:nvSpPr>
          <p:spPr bwMode="auto">
            <a:xfrm>
              <a:off x="1083" y="1136"/>
              <a:ext cx="3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.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49" name="Rectangle 9"/>
            <p:cNvSpPr>
              <a:spLocks noChangeArrowheads="1"/>
            </p:cNvSpPr>
            <p:nvPr/>
          </p:nvSpPr>
          <p:spPr bwMode="auto">
            <a:xfrm>
              <a:off x="1127" y="1136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5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0" name="Rectangle 10"/>
            <p:cNvSpPr>
              <a:spLocks noChangeArrowheads="1"/>
            </p:cNvSpPr>
            <p:nvPr/>
          </p:nvSpPr>
          <p:spPr bwMode="auto">
            <a:xfrm>
              <a:off x="1261" y="1136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endParaRPr lang="en-US" sz="1800" dirty="0">
                <a:solidFill>
                  <a:schemeClr val="bg1"/>
                </a:solidFill>
              </a:endParaRPr>
            </a:p>
          </p:txBody>
        </p:sp>
        <p:sp>
          <p:nvSpPr>
            <p:cNvPr id="983051" name="Rectangle 11"/>
            <p:cNvSpPr>
              <a:spLocks noChangeArrowheads="1"/>
            </p:cNvSpPr>
            <p:nvPr/>
          </p:nvSpPr>
          <p:spPr bwMode="auto">
            <a:xfrm>
              <a:off x="1361" y="113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/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2" name="Rectangle 12"/>
            <p:cNvSpPr>
              <a:spLocks noChangeArrowheads="1"/>
            </p:cNvSpPr>
            <p:nvPr/>
          </p:nvSpPr>
          <p:spPr bwMode="auto">
            <a:xfrm>
              <a:off x="1428" y="1136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3" name="Rectangle 13"/>
            <p:cNvSpPr>
              <a:spLocks noChangeArrowheads="1"/>
            </p:cNvSpPr>
            <p:nvPr/>
          </p:nvSpPr>
          <p:spPr bwMode="auto">
            <a:xfrm>
              <a:off x="1572" y="1136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4" name="Rectangle 14"/>
            <p:cNvSpPr>
              <a:spLocks noChangeArrowheads="1"/>
            </p:cNvSpPr>
            <p:nvPr/>
          </p:nvSpPr>
          <p:spPr bwMode="auto">
            <a:xfrm>
              <a:off x="1628" y="1136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320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5" name="Rectangle 15"/>
            <p:cNvSpPr>
              <a:spLocks noChangeArrowheads="1"/>
            </p:cNvSpPr>
            <p:nvPr/>
          </p:nvSpPr>
          <p:spPr bwMode="auto">
            <a:xfrm>
              <a:off x="1850" y="1136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6" name="Rectangle 16"/>
            <p:cNvSpPr>
              <a:spLocks noChangeArrowheads="1"/>
            </p:cNvSpPr>
            <p:nvPr/>
          </p:nvSpPr>
          <p:spPr bwMode="auto">
            <a:xfrm>
              <a:off x="1950" y="113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7" name="Rectangle 17"/>
            <p:cNvSpPr>
              <a:spLocks noChangeArrowheads="1"/>
            </p:cNvSpPr>
            <p:nvPr/>
          </p:nvSpPr>
          <p:spPr bwMode="auto">
            <a:xfrm>
              <a:off x="1983" y="1191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8" name="Rectangle 18"/>
            <p:cNvSpPr>
              <a:spLocks noChangeArrowheads="1"/>
            </p:cNvSpPr>
            <p:nvPr/>
          </p:nvSpPr>
          <p:spPr bwMode="auto">
            <a:xfrm>
              <a:off x="2061" y="1136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59" name="Rectangle 19"/>
            <p:cNvSpPr>
              <a:spLocks noChangeArrowheads="1"/>
            </p:cNvSpPr>
            <p:nvPr/>
          </p:nvSpPr>
          <p:spPr bwMode="auto">
            <a:xfrm>
              <a:off x="2105" y="1136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60" name="Rectangle 20"/>
            <p:cNvSpPr>
              <a:spLocks noChangeArrowheads="1"/>
            </p:cNvSpPr>
            <p:nvPr/>
          </p:nvSpPr>
          <p:spPr bwMode="auto">
            <a:xfrm>
              <a:off x="2150" y="1136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300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61" name="Rectangle 21"/>
            <p:cNvSpPr>
              <a:spLocks noChangeArrowheads="1"/>
            </p:cNvSpPr>
            <p:nvPr/>
          </p:nvSpPr>
          <p:spPr bwMode="auto">
            <a:xfrm>
              <a:off x="2372" y="1136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62" name="Rectangle 22"/>
            <p:cNvSpPr>
              <a:spLocks noChangeArrowheads="1"/>
            </p:cNvSpPr>
            <p:nvPr/>
          </p:nvSpPr>
          <p:spPr bwMode="auto">
            <a:xfrm>
              <a:off x="2472" y="113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63" name="Rectangle 23"/>
            <p:cNvSpPr>
              <a:spLocks noChangeArrowheads="1"/>
            </p:cNvSpPr>
            <p:nvPr/>
          </p:nvSpPr>
          <p:spPr bwMode="auto">
            <a:xfrm>
              <a:off x="2506" y="1191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1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64" name="Rectangle 24"/>
            <p:cNvSpPr>
              <a:spLocks noChangeArrowheads="1"/>
            </p:cNvSpPr>
            <p:nvPr/>
          </p:nvSpPr>
          <p:spPr bwMode="auto">
            <a:xfrm>
              <a:off x="2561" y="1136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65" name="Line 25"/>
            <p:cNvSpPr>
              <a:spLocks noChangeShapeType="1"/>
            </p:cNvSpPr>
            <p:nvPr/>
          </p:nvSpPr>
          <p:spPr bwMode="auto">
            <a:xfrm>
              <a:off x="1494" y="1257"/>
              <a:ext cx="11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066" name="Line 26"/>
            <p:cNvSpPr>
              <a:spLocks noChangeShapeType="1"/>
            </p:cNvSpPr>
            <p:nvPr/>
          </p:nvSpPr>
          <p:spPr bwMode="auto">
            <a:xfrm>
              <a:off x="1516" y="1257"/>
              <a:ext cx="23" cy="45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067" name="Line 27"/>
            <p:cNvSpPr>
              <a:spLocks noChangeShapeType="1"/>
            </p:cNvSpPr>
            <p:nvPr/>
          </p:nvSpPr>
          <p:spPr bwMode="auto">
            <a:xfrm flipV="1">
              <a:off x="1539" y="1146"/>
              <a:ext cx="33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068" name="Line 28"/>
            <p:cNvSpPr>
              <a:spLocks noChangeShapeType="1"/>
            </p:cNvSpPr>
            <p:nvPr/>
          </p:nvSpPr>
          <p:spPr bwMode="auto">
            <a:xfrm>
              <a:off x="1572" y="1146"/>
              <a:ext cx="1034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069" name="Rectangle 29"/>
            <p:cNvSpPr>
              <a:spLocks noChangeArrowheads="1"/>
            </p:cNvSpPr>
            <p:nvPr/>
          </p:nvSpPr>
          <p:spPr bwMode="auto">
            <a:xfrm>
              <a:off x="2650" y="1136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0" name="Rectangle 30"/>
            <p:cNvSpPr>
              <a:spLocks noChangeArrowheads="1"/>
            </p:cNvSpPr>
            <p:nvPr/>
          </p:nvSpPr>
          <p:spPr bwMode="auto">
            <a:xfrm>
              <a:off x="2761" y="1047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1" name="Rectangle 31"/>
            <p:cNvSpPr>
              <a:spLocks noChangeArrowheads="1"/>
            </p:cNvSpPr>
            <p:nvPr/>
          </p:nvSpPr>
          <p:spPr bwMode="auto">
            <a:xfrm>
              <a:off x="2806" y="1047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320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2" name="Rectangle 32"/>
            <p:cNvSpPr>
              <a:spLocks noChangeArrowheads="1"/>
            </p:cNvSpPr>
            <p:nvPr/>
          </p:nvSpPr>
          <p:spPr bwMode="auto">
            <a:xfrm>
              <a:off x="3028" y="1047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3" name="Rectangle 33"/>
            <p:cNvSpPr>
              <a:spLocks noChangeArrowheads="1"/>
            </p:cNvSpPr>
            <p:nvPr/>
          </p:nvSpPr>
          <p:spPr bwMode="auto">
            <a:xfrm>
              <a:off x="3128" y="1047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4" name="Rectangle 34"/>
            <p:cNvSpPr>
              <a:spLocks noChangeArrowheads="1"/>
            </p:cNvSpPr>
            <p:nvPr/>
          </p:nvSpPr>
          <p:spPr bwMode="auto">
            <a:xfrm>
              <a:off x="3172" y="1102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5" name="Rectangle 35"/>
            <p:cNvSpPr>
              <a:spLocks noChangeArrowheads="1"/>
            </p:cNvSpPr>
            <p:nvPr/>
          </p:nvSpPr>
          <p:spPr bwMode="auto">
            <a:xfrm>
              <a:off x="3239" y="1047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6" name="Rectangle 36"/>
            <p:cNvSpPr>
              <a:spLocks noChangeArrowheads="1"/>
            </p:cNvSpPr>
            <p:nvPr/>
          </p:nvSpPr>
          <p:spPr bwMode="auto">
            <a:xfrm>
              <a:off x="3306" y="1047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7" name="Rectangle 37"/>
            <p:cNvSpPr>
              <a:spLocks noChangeArrowheads="1"/>
            </p:cNvSpPr>
            <p:nvPr/>
          </p:nvSpPr>
          <p:spPr bwMode="auto">
            <a:xfrm>
              <a:off x="3406" y="1047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8" name="Rectangle 38"/>
            <p:cNvSpPr>
              <a:spLocks noChangeArrowheads="1"/>
            </p:cNvSpPr>
            <p:nvPr/>
          </p:nvSpPr>
          <p:spPr bwMode="auto">
            <a:xfrm>
              <a:off x="3450" y="1047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300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79" name="Rectangle 39"/>
            <p:cNvSpPr>
              <a:spLocks noChangeArrowheads="1"/>
            </p:cNvSpPr>
            <p:nvPr/>
          </p:nvSpPr>
          <p:spPr bwMode="auto">
            <a:xfrm>
              <a:off x="3684" y="1047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0" name="Rectangle 40"/>
            <p:cNvSpPr>
              <a:spLocks noChangeArrowheads="1"/>
            </p:cNvSpPr>
            <p:nvPr/>
          </p:nvSpPr>
          <p:spPr bwMode="auto">
            <a:xfrm>
              <a:off x="3784" y="1047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1" name="Rectangle 41"/>
            <p:cNvSpPr>
              <a:spLocks noChangeArrowheads="1"/>
            </p:cNvSpPr>
            <p:nvPr/>
          </p:nvSpPr>
          <p:spPr bwMode="auto">
            <a:xfrm>
              <a:off x="3806" y="1102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1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2" name="Rectangle 42"/>
            <p:cNvSpPr>
              <a:spLocks noChangeArrowheads="1"/>
            </p:cNvSpPr>
            <p:nvPr/>
          </p:nvSpPr>
          <p:spPr bwMode="auto">
            <a:xfrm>
              <a:off x="3873" y="1047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3" name="Rectangle 43"/>
            <p:cNvSpPr>
              <a:spLocks noChangeArrowheads="1"/>
            </p:cNvSpPr>
            <p:nvPr/>
          </p:nvSpPr>
          <p:spPr bwMode="auto">
            <a:xfrm>
              <a:off x="3306" y="1236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6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4" name="Line 44"/>
            <p:cNvSpPr>
              <a:spLocks noChangeShapeType="1"/>
            </p:cNvSpPr>
            <p:nvPr/>
          </p:nvSpPr>
          <p:spPr bwMode="auto">
            <a:xfrm>
              <a:off x="2750" y="1224"/>
              <a:ext cx="115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085" name="Rectangle 45"/>
            <p:cNvSpPr>
              <a:spLocks noChangeArrowheads="1"/>
            </p:cNvSpPr>
            <p:nvPr/>
          </p:nvSpPr>
          <p:spPr bwMode="auto">
            <a:xfrm>
              <a:off x="1194" y="1058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æ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6" name="Rectangle 46"/>
            <p:cNvSpPr>
              <a:spLocks noChangeArrowheads="1"/>
            </p:cNvSpPr>
            <p:nvPr/>
          </p:nvSpPr>
          <p:spPr bwMode="auto">
            <a:xfrm>
              <a:off x="1194" y="1202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è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7" name="Rectangle 47"/>
            <p:cNvSpPr>
              <a:spLocks noChangeArrowheads="1"/>
            </p:cNvSpPr>
            <p:nvPr/>
          </p:nvSpPr>
          <p:spPr bwMode="auto">
            <a:xfrm>
              <a:off x="3928" y="1080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ö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8" name="Rectangle 48"/>
            <p:cNvSpPr>
              <a:spLocks noChangeArrowheads="1"/>
            </p:cNvSpPr>
            <p:nvPr/>
          </p:nvSpPr>
          <p:spPr bwMode="auto">
            <a:xfrm>
              <a:off x="3928" y="1202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ø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89" name="Line 49"/>
            <p:cNvSpPr>
              <a:spLocks noChangeShapeType="1"/>
            </p:cNvSpPr>
            <p:nvPr/>
          </p:nvSpPr>
          <p:spPr bwMode="auto">
            <a:xfrm flipH="1">
              <a:off x="916" y="1080"/>
              <a:ext cx="89" cy="28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090" name="Rectangle 50"/>
            <p:cNvSpPr>
              <a:spLocks noChangeArrowheads="1"/>
            </p:cNvSpPr>
            <p:nvPr/>
          </p:nvSpPr>
          <p:spPr bwMode="auto">
            <a:xfrm>
              <a:off x="694" y="1058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é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1" name="Rectangle 51"/>
            <p:cNvSpPr>
              <a:spLocks noChangeArrowheads="1"/>
            </p:cNvSpPr>
            <p:nvPr/>
          </p:nvSpPr>
          <p:spPr bwMode="auto">
            <a:xfrm>
              <a:off x="694" y="1236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ë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2" name="Rectangle 52"/>
            <p:cNvSpPr>
              <a:spLocks noChangeArrowheads="1"/>
            </p:cNvSpPr>
            <p:nvPr/>
          </p:nvSpPr>
          <p:spPr bwMode="auto">
            <a:xfrm>
              <a:off x="694" y="1180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ê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3" name="Rectangle 53"/>
            <p:cNvSpPr>
              <a:spLocks noChangeArrowheads="1"/>
            </p:cNvSpPr>
            <p:nvPr/>
          </p:nvSpPr>
          <p:spPr bwMode="auto">
            <a:xfrm>
              <a:off x="3995" y="1058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ù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4" name="Rectangle 54"/>
            <p:cNvSpPr>
              <a:spLocks noChangeArrowheads="1"/>
            </p:cNvSpPr>
            <p:nvPr/>
          </p:nvSpPr>
          <p:spPr bwMode="auto">
            <a:xfrm>
              <a:off x="3995" y="1236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û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5" name="Rectangle 55"/>
            <p:cNvSpPr>
              <a:spLocks noChangeArrowheads="1"/>
            </p:cNvSpPr>
            <p:nvPr/>
          </p:nvSpPr>
          <p:spPr bwMode="auto">
            <a:xfrm>
              <a:off x="3995" y="1180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ú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6" name="Rectangle 56"/>
            <p:cNvSpPr>
              <a:spLocks noChangeArrowheads="1"/>
            </p:cNvSpPr>
            <p:nvPr/>
          </p:nvSpPr>
          <p:spPr bwMode="auto">
            <a:xfrm>
              <a:off x="4050" y="1002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7" name="Rectangle 57"/>
            <p:cNvSpPr>
              <a:spLocks noChangeArrowheads="1"/>
            </p:cNvSpPr>
            <p:nvPr/>
          </p:nvSpPr>
          <p:spPr bwMode="auto">
            <a:xfrm>
              <a:off x="4106" y="1002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.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8" name="Rectangle 58"/>
            <p:cNvSpPr>
              <a:spLocks noChangeArrowheads="1"/>
            </p:cNvSpPr>
            <p:nvPr/>
          </p:nvSpPr>
          <p:spPr bwMode="auto">
            <a:xfrm>
              <a:off x="4139" y="1002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6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099" name="Rectangle 59"/>
            <p:cNvSpPr>
              <a:spLocks noChangeArrowheads="1"/>
            </p:cNvSpPr>
            <p:nvPr/>
          </p:nvSpPr>
          <p:spPr bwMode="auto">
            <a:xfrm>
              <a:off x="4228" y="1136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983100" name="Group 60"/>
          <p:cNvGrpSpPr>
            <a:grpSpLocks/>
          </p:cNvGrpSpPr>
          <p:nvPr/>
        </p:nvGrpSpPr>
        <p:grpSpPr bwMode="auto">
          <a:xfrm>
            <a:off x="1625600" y="1631950"/>
            <a:ext cx="6138863" cy="633412"/>
            <a:chOff x="416" y="1391"/>
            <a:chExt cx="3867" cy="399"/>
          </a:xfrm>
        </p:grpSpPr>
        <p:sp>
          <p:nvSpPr>
            <p:cNvPr id="983101" name="Rectangle 61"/>
            <p:cNvSpPr>
              <a:spLocks noChangeArrowheads="1"/>
            </p:cNvSpPr>
            <p:nvPr/>
          </p:nvSpPr>
          <p:spPr bwMode="auto">
            <a:xfrm>
              <a:off x="416" y="1525"/>
              <a:ext cx="27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1200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02" name="Rectangle 62"/>
            <p:cNvSpPr>
              <a:spLocks noChangeArrowheads="1"/>
            </p:cNvSpPr>
            <p:nvPr/>
          </p:nvSpPr>
          <p:spPr bwMode="auto">
            <a:xfrm>
              <a:off x="738" y="1525"/>
              <a:ext cx="27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1000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03" name="Rectangle 63"/>
            <p:cNvSpPr>
              <a:spLocks noChangeArrowheads="1"/>
            </p:cNvSpPr>
            <p:nvPr/>
          </p:nvSpPr>
          <p:spPr bwMode="auto">
            <a:xfrm>
              <a:off x="1082" y="1525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04" name="Rectangle 64"/>
            <p:cNvSpPr>
              <a:spLocks noChangeArrowheads="1"/>
            </p:cNvSpPr>
            <p:nvPr/>
          </p:nvSpPr>
          <p:spPr bwMode="auto">
            <a:xfrm>
              <a:off x="1149" y="1525"/>
              <a:ext cx="3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.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05" name="Rectangle 65"/>
            <p:cNvSpPr>
              <a:spLocks noChangeArrowheads="1"/>
            </p:cNvSpPr>
            <p:nvPr/>
          </p:nvSpPr>
          <p:spPr bwMode="auto">
            <a:xfrm>
              <a:off x="1193" y="1525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06" name="Rectangle 66"/>
            <p:cNvSpPr>
              <a:spLocks noChangeArrowheads="1"/>
            </p:cNvSpPr>
            <p:nvPr/>
          </p:nvSpPr>
          <p:spPr bwMode="auto">
            <a:xfrm>
              <a:off x="1327" y="1525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07" name="Rectangle 67"/>
            <p:cNvSpPr>
              <a:spLocks noChangeArrowheads="1"/>
            </p:cNvSpPr>
            <p:nvPr/>
          </p:nvSpPr>
          <p:spPr bwMode="auto">
            <a:xfrm>
              <a:off x="1416" y="1525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/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08" name="Rectangle 68"/>
            <p:cNvSpPr>
              <a:spLocks noChangeArrowheads="1"/>
            </p:cNvSpPr>
            <p:nvPr/>
          </p:nvSpPr>
          <p:spPr bwMode="auto">
            <a:xfrm>
              <a:off x="1493" y="1525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09" name="Rectangle 69"/>
            <p:cNvSpPr>
              <a:spLocks noChangeArrowheads="1"/>
            </p:cNvSpPr>
            <p:nvPr/>
          </p:nvSpPr>
          <p:spPr bwMode="auto">
            <a:xfrm>
              <a:off x="1638" y="1525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0" name="Rectangle 70"/>
            <p:cNvSpPr>
              <a:spLocks noChangeArrowheads="1"/>
            </p:cNvSpPr>
            <p:nvPr/>
          </p:nvSpPr>
          <p:spPr bwMode="auto">
            <a:xfrm>
              <a:off x="1682" y="1525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340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1" name="Rectangle 71"/>
            <p:cNvSpPr>
              <a:spLocks noChangeArrowheads="1"/>
            </p:cNvSpPr>
            <p:nvPr/>
          </p:nvSpPr>
          <p:spPr bwMode="auto">
            <a:xfrm>
              <a:off x="1916" y="1525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2" name="Rectangle 72"/>
            <p:cNvSpPr>
              <a:spLocks noChangeArrowheads="1"/>
            </p:cNvSpPr>
            <p:nvPr/>
          </p:nvSpPr>
          <p:spPr bwMode="auto">
            <a:xfrm>
              <a:off x="2016" y="1525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3" name="Rectangle 73"/>
            <p:cNvSpPr>
              <a:spLocks noChangeArrowheads="1"/>
            </p:cNvSpPr>
            <p:nvPr/>
          </p:nvSpPr>
          <p:spPr bwMode="auto">
            <a:xfrm>
              <a:off x="2049" y="1580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4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4" name="Rectangle 74"/>
            <p:cNvSpPr>
              <a:spLocks noChangeArrowheads="1"/>
            </p:cNvSpPr>
            <p:nvPr/>
          </p:nvSpPr>
          <p:spPr bwMode="auto">
            <a:xfrm>
              <a:off x="2127" y="1525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5" name="Rectangle 75"/>
            <p:cNvSpPr>
              <a:spLocks noChangeArrowheads="1"/>
            </p:cNvSpPr>
            <p:nvPr/>
          </p:nvSpPr>
          <p:spPr bwMode="auto">
            <a:xfrm>
              <a:off x="2171" y="1525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6" name="Rectangle 76"/>
            <p:cNvSpPr>
              <a:spLocks noChangeArrowheads="1"/>
            </p:cNvSpPr>
            <p:nvPr/>
          </p:nvSpPr>
          <p:spPr bwMode="auto">
            <a:xfrm>
              <a:off x="2215" y="1525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300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7" name="Rectangle 77"/>
            <p:cNvSpPr>
              <a:spLocks noChangeArrowheads="1"/>
            </p:cNvSpPr>
            <p:nvPr/>
          </p:nvSpPr>
          <p:spPr bwMode="auto">
            <a:xfrm>
              <a:off x="2438" y="1525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8" name="Rectangle 78"/>
            <p:cNvSpPr>
              <a:spLocks noChangeArrowheads="1"/>
            </p:cNvSpPr>
            <p:nvPr/>
          </p:nvSpPr>
          <p:spPr bwMode="auto">
            <a:xfrm>
              <a:off x="2538" y="1525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19" name="Rectangle 79"/>
            <p:cNvSpPr>
              <a:spLocks noChangeArrowheads="1"/>
            </p:cNvSpPr>
            <p:nvPr/>
          </p:nvSpPr>
          <p:spPr bwMode="auto">
            <a:xfrm>
              <a:off x="2582" y="1580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20" name="Rectangle 80"/>
            <p:cNvSpPr>
              <a:spLocks noChangeArrowheads="1"/>
            </p:cNvSpPr>
            <p:nvPr/>
          </p:nvSpPr>
          <p:spPr bwMode="auto">
            <a:xfrm>
              <a:off x="2638" y="1525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21" name="Line 81"/>
            <p:cNvSpPr>
              <a:spLocks noChangeShapeType="1"/>
            </p:cNvSpPr>
            <p:nvPr/>
          </p:nvSpPr>
          <p:spPr bwMode="auto">
            <a:xfrm>
              <a:off x="1560" y="1646"/>
              <a:ext cx="11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122" name="Line 82"/>
            <p:cNvSpPr>
              <a:spLocks noChangeShapeType="1"/>
            </p:cNvSpPr>
            <p:nvPr/>
          </p:nvSpPr>
          <p:spPr bwMode="auto">
            <a:xfrm>
              <a:off x="1582" y="1646"/>
              <a:ext cx="22" cy="45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123" name="Line 83"/>
            <p:cNvSpPr>
              <a:spLocks noChangeShapeType="1"/>
            </p:cNvSpPr>
            <p:nvPr/>
          </p:nvSpPr>
          <p:spPr bwMode="auto">
            <a:xfrm flipV="1">
              <a:off x="1604" y="1535"/>
              <a:ext cx="34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124" name="Line 84"/>
            <p:cNvSpPr>
              <a:spLocks noChangeShapeType="1"/>
            </p:cNvSpPr>
            <p:nvPr/>
          </p:nvSpPr>
          <p:spPr bwMode="auto">
            <a:xfrm>
              <a:off x="1638" y="1535"/>
              <a:ext cx="1044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125" name="Rectangle 85"/>
            <p:cNvSpPr>
              <a:spLocks noChangeArrowheads="1"/>
            </p:cNvSpPr>
            <p:nvPr/>
          </p:nvSpPr>
          <p:spPr bwMode="auto">
            <a:xfrm>
              <a:off x="2726" y="1525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26" name="Rectangle 86"/>
            <p:cNvSpPr>
              <a:spLocks noChangeArrowheads="1"/>
            </p:cNvSpPr>
            <p:nvPr/>
          </p:nvSpPr>
          <p:spPr bwMode="auto">
            <a:xfrm>
              <a:off x="2838" y="1436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27" name="Rectangle 87"/>
            <p:cNvSpPr>
              <a:spLocks noChangeArrowheads="1"/>
            </p:cNvSpPr>
            <p:nvPr/>
          </p:nvSpPr>
          <p:spPr bwMode="auto">
            <a:xfrm>
              <a:off x="2882" y="1436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340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28" name="Rectangle 88"/>
            <p:cNvSpPr>
              <a:spLocks noChangeArrowheads="1"/>
            </p:cNvSpPr>
            <p:nvPr/>
          </p:nvSpPr>
          <p:spPr bwMode="auto">
            <a:xfrm>
              <a:off x="3104" y="1436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29" name="Rectangle 89"/>
            <p:cNvSpPr>
              <a:spLocks noChangeArrowheads="1"/>
            </p:cNvSpPr>
            <p:nvPr/>
          </p:nvSpPr>
          <p:spPr bwMode="auto">
            <a:xfrm>
              <a:off x="3204" y="143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0" name="Rectangle 90"/>
            <p:cNvSpPr>
              <a:spLocks noChangeArrowheads="1"/>
            </p:cNvSpPr>
            <p:nvPr/>
          </p:nvSpPr>
          <p:spPr bwMode="auto">
            <a:xfrm>
              <a:off x="3249" y="1491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4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1" name="Rectangle 91"/>
            <p:cNvSpPr>
              <a:spLocks noChangeArrowheads="1"/>
            </p:cNvSpPr>
            <p:nvPr/>
          </p:nvSpPr>
          <p:spPr bwMode="auto">
            <a:xfrm>
              <a:off x="3315" y="1436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2" name="Rectangle 92"/>
            <p:cNvSpPr>
              <a:spLocks noChangeArrowheads="1"/>
            </p:cNvSpPr>
            <p:nvPr/>
          </p:nvSpPr>
          <p:spPr bwMode="auto">
            <a:xfrm>
              <a:off x="3382" y="1436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3" name="Rectangle 93"/>
            <p:cNvSpPr>
              <a:spLocks noChangeArrowheads="1"/>
            </p:cNvSpPr>
            <p:nvPr/>
          </p:nvSpPr>
          <p:spPr bwMode="auto">
            <a:xfrm>
              <a:off x="3482" y="1436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(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4" name="Rectangle 94"/>
            <p:cNvSpPr>
              <a:spLocks noChangeArrowheads="1"/>
            </p:cNvSpPr>
            <p:nvPr/>
          </p:nvSpPr>
          <p:spPr bwMode="auto">
            <a:xfrm>
              <a:off x="3526" y="1436"/>
              <a:ext cx="20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300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5" name="Rectangle 95"/>
            <p:cNvSpPr>
              <a:spLocks noChangeArrowheads="1"/>
            </p:cNvSpPr>
            <p:nvPr/>
          </p:nvSpPr>
          <p:spPr bwMode="auto">
            <a:xfrm>
              <a:off x="3760" y="1436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6" name="Rectangle 96"/>
            <p:cNvSpPr>
              <a:spLocks noChangeArrowheads="1"/>
            </p:cNvSpPr>
            <p:nvPr/>
          </p:nvSpPr>
          <p:spPr bwMode="auto">
            <a:xfrm>
              <a:off x="3860" y="143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t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7" name="Rectangle 97"/>
            <p:cNvSpPr>
              <a:spLocks noChangeArrowheads="1"/>
            </p:cNvSpPr>
            <p:nvPr/>
          </p:nvSpPr>
          <p:spPr bwMode="auto">
            <a:xfrm>
              <a:off x="3893" y="1491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8" name="Rectangle 98"/>
            <p:cNvSpPr>
              <a:spLocks noChangeArrowheads="1"/>
            </p:cNvSpPr>
            <p:nvPr/>
          </p:nvSpPr>
          <p:spPr bwMode="auto">
            <a:xfrm>
              <a:off x="3960" y="1436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)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39" name="Rectangle 99"/>
            <p:cNvSpPr>
              <a:spLocks noChangeArrowheads="1"/>
            </p:cNvSpPr>
            <p:nvPr/>
          </p:nvSpPr>
          <p:spPr bwMode="auto">
            <a:xfrm>
              <a:off x="3382" y="1625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6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40" name="Line 100"/>
            <p:cNvSpPr>
              <a:spLocks noChangeShapeType="1"/>
            </p:cNvSpPr>
            <p:nvPr/>
          </p:nvSpPr>
          <p:spPr bwMode="auto">
            <a:xfrm>
              <a:off x="2826" y="1613"/>
              <a:ext cx="1178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141" name="Rectangle 101"/>
            <p:cNvSpPr>
              <a:spLocks noChangeArrowheads="1"/>
            </p:cNvSpPr>
            <p:nvPr/>
          </p:nvSpPr>
          <p:spPr bwMode="auto">
            <a:xfrm>
              <a:off x="1260" y="1447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æ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42" name="Rectangle 102"/>
            <p:cNvSpPr>
              <a:spLocks noChangeArrowheads="1"/>
            </p:cNvSpPr>
            <p:nvPr/>
          </p:nvSpPr>
          <p:spPr bwMode="auto">
            <a:xfrm>
              <a:off x="1260" y="1591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è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43" name="Rectangle 103"/>
            <p:cNvSpPr>
              <a:spLocks noChangeArrowheads="1"/>
            </p:cNvSpPr>
            <p:nvPr/>
          </p:nvSpPr>
          <p:spPr bwMode="auto">
            <a:xfrm>
              <a:off x="4015" y="1469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ö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44" name="Rectangle 104"/>
            <p:cNvSpPr>
              <a:spLocks noChangeArrowheads="1"/>
            </p:cNvSpPr>
            <p:nvPr/>
          </p:nvSpPr>
          <p:spPr bwMode="auto">
            <a:xfrm>
              <a:off x="4015" y="1591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ø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45" name="Line 105"/>
            <p:cNvSpPr>
              <a:spLocks noChangeShapeType="1"/>
            </p:cNvSpPr>
            <p:nvPr/>
          </p:nvSpPr>
          <p:spPr bwMode="auto">
            <a:xfrm flipH="1">
              <a:off x="971" y="1469"/>
              <a:ext cx="89" cy="28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3146" name="Rectangle 106"/>
            <p:cNvSpPr>
              <a:spLocks noChangeArrowheads="1"/>
            </p:cNvSpPr>
            <p:nvPr/>
          </p:nvSpPr>
          <p:spPr bwMode="auto">
            <a:xfrm>
              <a:off x="694" y="1447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é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47" name="Rectangle 107"/>
            <p:cNvSpPr>
              <a:spLocks noChangeArrowheads="1"/>
            </p:cNvSpPr>
            <p:nvPr/>
          </p:nvSpPr>
          <p:spPr bwMode="auto">
            <a:xfrm>
              <a:off x="694" y="1625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ë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48" name="Rectangle 108"/>
            <p:cNvSpPr>
              <a:spLocks noChangeArrowheads="1"/>
            </p:cNvSpPr>
            <p:nvPr/>
          </p:nvSpPr>
          <p:spPr bwMode="auto">
            <a:xfrm>
              <a:off x="694" y="1569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ê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49" name="Rectangle 109"/>
            <p:cNvSpPr>
              <a:spLocks noChangeArrowheads="1"/>
            </p:cNvSpPr>
            <p:nvPr/>
          </p:nvSpPr>
          <p:spPr bwMode="auto">
            <a:xfrm>
              <a:off x="4082" y="1447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ù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50" name="Rectangle 110"/>
            <p:cNvSpPr>
              <a:spLocks noChangeArrowheads="1"/>
            </p:cNvSpPr>
            <p:nvPr/>
          </p:nvSpPr>
          <p:spPr bwMode="auto">
            <a:xfrm>
              <a:off x="4082" y="1625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û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51" name="Rectangle 111"/>
            <p:cNvSpPr>
              <a:spLocks noChangeArrowheads="1"/>
            </p:cNvSpPr>
            <p:nvPr/>
          </p:nvSpPr>
          <p:spPr bwMode="auto">
            <a:xfrm>
              <a:off x="4082" y="1569"/>
              <a:ext cx="8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ú 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52" name="Rectangle 112"/>
            <p:cNvSpPr>
              <a:spLocks noChangeArrowheads="1"/>
            </p:cNvSpPr>
            <p:nvPr/>
          </p:nvSpPr>
          <p:spPr bwMode="auto">
            <a:xfrm>
              <a:off x="4137" y="1391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53" name="Rectangle 113"/>
            <p:cNvSpPr>
              <a:spLocks noChangeArrowheads="1"/>
            </p:cNvSpPr>
            <p:nvPr/>
          </p:nvSpPr>
          <p:spPr bwMode="auto">
            <a:xfrm>
              <a:off x="4193" y="1391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.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54" name="Rectangle 114"/>
            <p:cNvSpPr>
              <a:spLocks noChangeArrowheads="1"/>
            </p:cNvSpPr>
            <p:nvPr/>
          </p:nvSpPr>
          <p:spPr bwMode="auto">
            <a:xfrm>
              <a:off x="4226" y="1391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6</a:t>
              </a:r>
              <a:endParaRPr lang="en-US" sz="1800">
                <a:solidFill>
                  <a:schemeClr val="bg1"/>
                </a:solidFill>
              </a:endParaRPr>
            </a:p>
          </p:txBody>
        </p:sp>
      </p:grpSp>
      <p:sp>
        <p:nvSpPr>
          <p:cNvPr id="983155" name="Rectangle 115"/>
          <p:cNvSpPr>
            <a:spLocks noChangeArrowheads="1"/>
          </p:cNvSpPr>
          <p:nvPr/>
        </p:nvSpPr>
        <p:spPr bwMode="auto">
          <a:xfrm>
            <a:off x="990600" y="2446337"/>
            <a:ext cx="25487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s.t.</a:t>
            </a:r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983156" name="Group 116"/>
          <p:cNvGrpSpPr>
            <a:grpSpLocks/>
          </p:cNvGrpSpPr>
          <p:nvPr/>
        </p:nvGrpSpPr>
        <p:grpSpPr bwMode="auto">
          <a:xfrm>
            <a:off x="1676400" y="2438405"/>
            <a:ext cx="1011238" cy="303213"/>
            <a:chOff x="448" y="1899"/>
            <a:chExt cx="637" cy="191"/>
          </a:xfrm>
        </p:grpSpPr>
        <p:sp>
          <p:nvSpPr>
            <p:cNvPr id="983157" name="Rectangle 117"/>
            <p:cNvSpPr>
              <a:spLocks noChangeArrowheads="1"/>
            </p:cNvSpPr>
            <p:nvPr/>
          </p:nvSpPr>
          <p:spPr bwMode="auto">
            <a:xfrm>
              <a:off x="448" y="1899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58" name="Rectangle 118"/>
            <p:cNvSpPr>
              <a:spLocks noChangeArrowheads="1"/>
            </p:cNvSpPr>
            <p:nvPr/>
          </p:nvSpPr>
          <p:spPr bwMode="auto">
            <a:xfrm>
              <a:off x="493" y="1954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1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59" name="Rectangle 119"/>
            <p:cNvSpPr>
              <a:spLocks noChangeArrowheads="1"/>
            </p:cNvSpPr>
            <p:nvPr/>
          </p:nvSpPr>
          <p:spPr bwMode="auto">
            <a:xfrm>
              <a:off x="581" y="1899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60" name="Rectangle 120"/>
            <p:cNvSpPr>
              <a:spLocks noChangeArrowheads="1"/>
            </p:cNvSpPr>
            <p:nvPr/>
          </p:nvSpPr>
          <p:spPr bwMode="auto">
            <a:xfrm>
              <a:off x="703" y="1899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61" name="Rectangle 121"/>
            <p:cNvSpPr>
              <a:spLocks noChangeArrowheads="1"/>
            </p:cNvSpPr>
            <p:nvPr/>
          </p:nvSpPr>
          <p:spPr bwMode="auto">
            <a:xfrm>
              <a:off x="759" y="1954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62" name="Rectangle 122"/>
            <p:cNvSpPr>
              <a:spLocks noChangeArrowheads="1"/>
            </p:cNvSpPr>
            <p:nvPr/>
          </p:nvSpPr>
          <p:spPr bwMode="auto">
            <a:xfrm>
              <a:off x="859" y="1899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=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63" name="Rectangle 123"/>
            <p:cNvSpPr>
              <a:spLocks noChangeArrowheads="1"/>
            </p:cNvSpPr>
            <p:nvPr/>
          </p:nvSpPr>
          <p:spPr bwMode="auto">
            <a:xfrm>
              <a:off x="948" y="1899"/>
              <a:ext cx="13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10</a:t>
              </a:r>
              <a:endParaRPr 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983164" name="Group 124"/>
          <p:cNvGrpSpPr>
            <a:grpSpLocks/>
          </p:cNvGrpSpPr>
          <p:nvPr/>
        </p:nvGrpSpPr>
        <p:grpSpPr bwMode="auto">
          <a:xfrm>
            <a:off x="1676400" y="2827342"/>
            <a:ext cx="1023938" cy="304801"/>
            <a:chOff x="448" y="2144"/>
            <a:chExt cx="645" cy="192"/>
          </a:xfrm>
        </p:grpSpPr>
        <p:sp>
          <p:nvSpPr>
            <p:cNvPr id="983165" name="Rectangle 125"/>
            <p:cNvSpPr>
              <a:spLocks noChangeArrowheads="1"/>
            </p:cNvSpPr>
            <p:nvPr/>
          </p:nvSpPr>
          <p:spPr bwMode="auto">
            <a:xfrm>
              <a:off x="448" y="2144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66" name="Rectangle 126"/>
            <p:cNvSpPr>
              <a:spLocks noChangeArrowheads="1"/>
            </p:cNvSpPr>
            <p:nvPr/>
          </p:nvSpPr>
          <p:spPr bwMode="auto">
            <a:xfrm>
              <a:off x="493" y="2200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1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67" name="Rectangle 127"/>
            <p:cNvSpPr>
              <a:spLocks noChangeArrowheads="1"/>
            </p:cNvSpPr>
            <p:nvPr/>
          </p:nvSpPr>
          <p:spPr bwMode="auto">
            <a:xfrm>
              <a:off x="581" y="2144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68" name="Rectangle 128"/>
            <p:cNvSpPr>
              <a:spLocks noChangeArrowheads="1"/>
            </p:cNvSpPr>
            <p:nvPr/>
          </p:nvSpPr>
          <p:spPr bwMode="auto">
            <a:xfrm>
              <a:off x="703" y="2144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69" name="Rectangle 129"/>
            <p:cNvSpPr>
              <a:spLocks noChangeArrowheads="1"/>
            </p:cNvSpPr>
            <p:nvPr/>
          </p:nvSpPr>
          <p:spPr bwMode="auto">
            <a:xfrm>
              <a:off x="759" y="2200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6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70" name="Rectangle 130"/>
            <p:cNvSpPr>
              <a:spLocks noChangeArrowheads="1"/>
            </p:cNvSpPr>
            <p:nvPr/>
          </p:nvSpPr>
          <p:spPr bwMode="auto">
            <a:xfrm>
              <a:off x="859" y="2144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=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71" name="Rectangle 131"/>
            <p:cNvSpPr>
              <a:spLocks noChangeArrowheads="1"/>
            </p:cNvSpPr>
            <p:nvPr/>
          </p:nvSpPr>
          <p:spPr bwMode="auto">
            <a:xfrm>
              <a:off x="981" y="2144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72" name="Rectangle 132"/>
            <p:cNvSpPr>
              <a:spLocks noChangeArrowheads="1"/>
            </p:cNvSpPr>
            <p:nvPr/>
          </p:nvSpPr>
          <p:spPr bwMode="auto">
            <a:xfrm>
              <a:off x="1036" y="2200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endParaRPr 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983173" name="Group 133"/>
          <p:cNvGrpSpPr>
            <a:grpSpLocks/>
          </p:cNvGrpSpPr>
          <p:nvPr/>
        </p:nvGrpSpPr>
        <p:grpSpPr bwMode="auto">
          <a:xfrm>
            <a:off x="1679575" y="3254369"/>
            <a:ext cx="1062038" cy="304799"/>
            <a:chOff x="450" y="2413"/>
            <a:chExt cx="669" cy="192"/>
          </a:xfrm>
        </p:grpSpPr>
        <p:sp>
          <p:nvSpPr>
            <p:cNvPr id="983174" name="Rectangle 134"/>
            <p:cNvSpPr>
              <a:spLocks noChangeArrowheads="1"/>
            </p:cNvSpPr>
            <p:nvPr/>
          </p:nvSpPr>
          <p:spPr bwMode="auto">
            <a:xfrm>
              <a:off x="450" y="2413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75" name="Rectangle 135"/>
            <p:cNvSpPr>
              <a:spLocks noChangeArrowheads="1"/>
            </p:cNvSpPr>
            <p:nvPr/>
          </p:nvSpPr>
          <p:spPr bwMode="auto">
            <a:xfrm>
              <a:off x="506" y="2469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76" name="Rectangle 136"/>
            <p:cNvSpPr>
              <a:spLocks noChangeArrowheads="1"/>
            </p:cNvSpPr>
            <p:nvPr/>
          </p:nvSpPr>
          <p:spPr bwMode="auto">
            <a:xfrm>
              <a:off x="606" y="2413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77" name="Rectangle 137"/>
            <p:cNvSpPr>
              <a:spLocks noChangeArrowheads="1"/>
            </p:cNvSpPr>
            <p:nvPr/>
          </p:nvSpPr>
          <p:spPr bwMode="auto">
            <a:xfrm>
              <a:off x="729" y="2413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78" name="Rectangle 138"/>
            <p:cNvSpPr>
              <a:spLocks noChangeArrowheads="1"/>
            </p:cNvSpPr>
            <p:nvPr/>
          </p:nvSpPr>
          <p:spPr bwMode="auto">
            <a:xfrm>
              <a:off x="773" y="2469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5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79" name="Rectangle 139"/>
            <p:cNvSpPr>
              <a:spLocks noChangeArrowheads="1"/>
            </p:cNvSpPr>
            <p:nvPr/>
          </p:nvSpPr>
          <p:spPr bwMode="auto">
            <a:xfrm>
              <a:off x="873" y="2413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=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80" name="Rectangle 140"/>
            <p:cNvSpPr>
              <a:spLocks noChangeArrowheads="1"/>
            </p:cNvSpPr>
            <p:nvPr/>
          </p:nvSpPr>
          <p:spPr bwMode="auto">
            <a:xfrm>
              <a:off x="1007" y="2413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 dirty="0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 dirty="0">
                <a:solidFill>
                  <a:schemeClr val="bg1"/>
                </a:solidFill>
              </a:endParaRPr>
            </a:p>
          </p:txBody>
        </p:sp>
        <p:sp>
          <p:nvSpPr>
            <p:cNvPr id="983181" name="Rectangle 141"/>
            <p:cNvSpPr>
              <a:spLocks noChangeArrowheads="1"/>
            </p:cNvSpPr>
            <p:nvPr/>
          </p:nvSpPr>
          <p:spPr bwMode="auto">
            <a:xfrm>
              <a:off x="1062" y="2469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4</a:t>
              </a:r>
              <a:endParaRPr 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983182" name="Group 142"/>
          <p:cNvGrpSpPr>
            <a:grpSpLocks/>
          </p:cNvGrpSpPr>
          <p:nvPr/>
        </p:nvGrpSpPr>
        <p:grpSpPr bwMode="auto">
          <a:xfrm>
            <a:off x="1681163" y="3681418"/>
            <a:ext cx="1042988" cy="304801"/>
            <a:chOff x="451" y="2682"/>
            <a:chExt cx="657" cy="192"/>
          </a:xfrm>
        </p:grpSpPr>
        <p:sp>
          <p:nvSpPr>
            <p:cNvPr id="983183" name="Rectangle 143"/>
            <p:cNvSpPr>
              <a:spLocks noChangeArrowheads="1"/>
            </p:cNvSpPr>
            <p:nvPr/>
          </p:nvSpPr>
          <p:spPr bwMode="auto">
            <a:xfrm>
              <a:off x="451" y="2682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84" name="Rectangle 144"/>
            <p:cNvSpPr>
              <a:spLocks noChangeArrowheads="1"/>
            </p:cNvSpPr>
            <p:nvPr/>
          </p:nvSpPr>
          <p:spPr bwMode="auto">
            <a:xfrm>
              <a:off x="506" y="2738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5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85" name="Rectangle 145"/>
            <p:cNvSpPr>
              <a:spLocks noChangeArrowheads="1"/>
            </p:cNvSpPr>
            <p:nvPr/>
          </p:nvSpPr>
          <p:spPr bwMode="auto">
            <a:xfrm>
              <a:off x="595" y="2682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86" name="Rectangle 146"/>
            <p:cNvSpPr>
              <a:spLocks noChangeArrowheads="1"/>
            </p:cNvSpPr>
            <p:nvPr/>
          </p:nvSpPr>
          <p:spPr bwMode="auto">
            <a:xfrm>
              <a:off x="718" y="2682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87" name="Rectangle 147"/>
            <p:cNvSpPr>
              <a:spLocks noChangeArrowheads="1"/>
            </p:cNvSpPr>
            <p:nvPr/>
          </p:nvSpPr>
          <p:spPr bwMode="auto">
            <a:xfrm>
              <a:off x="773" y="2738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7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88" name="Rectangle 148"/>
            <p:cNvSpPr>
              <a:spLocks noChangeArrowheads="1"/>
            </p:cNvSpPr>
            <p:nvPr/>
          </p:nvSpPr>
          <p:spPr bwMode="auto">
            <a:xfrm>
              <a:off x="873" y="2682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=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89" name="Rectangle 149"/>
            <p:cNvSpPr>
              <a:spLocks noChangeArrowheads="1"/>
            </p:cNvSpPr>
            <p:nvPr/>
          </p:nvSpPr>
          <p:spPr bwMode="auto">
            <a:xfrm>
              <a:off x="1007" y="2682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90" name="Rectangle 150"/>
            <p:cNvSpPr>
              <a:spLocks noChangeArrowheads="1"/>
            </p:cNvSpPr>
            <p:nvPr/>
          </p:nvSpPr>
          <p:spPr bwMode="auto">
            <a:xfrm>
              <a:off x="1051" y="2738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endParaRPr 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983191" name="Group 151"/>
          <p:cNvGrpSpPr>
            <a:grpSpLocks/>
          </p:cNvGrpSpPr>
          <p:nvPr/>
        </p:nvGrpSpPr>
        <p:grpSpPr bwMode="auto">
          <a:xfrm>
            <a:off x="1679575" y="4108458"/>
            <a:ext cx="1044576" cy="303213"/>
            <a:chOff x="450" y="2951"/>
            <a:chExt cx="658" cy="191"/>
          </a:xfrm>
        </p:grpSpPr>
        <p:sp>
          <p:nvSpPr>
            <p:cNvPr id="983192" name="Rectangle 152"/>
            <p:cNvSpPr>
              <a:spLocks noChangeArrowheads="1"/>
            </p:cNvSpPr>
            <p:nvPr/>
          </p:nvSpPr>
          <p:spPr bwMode="auto">
            <a:xfrm>
              <a:off x="450" y="2951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93" name="Rectangle 153"/>
            <p:cNvSpPr>
              <a:spLocks noChangeArrowheads="1"/>
            </p:cNvSpPr>
            <p:nvPr/>
          </p:nvSpPr>
          <p:spPr bwMode="auto">
            <a:xfrm>
              <a:off x="506" y="3006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6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94" name="Rectangle 154"/>
            <p:cNvSpPr>
              <a:spLocks noChangeArrowheads="1"/>
            </p:cNvSpPr>
            <p:nvPr/>
          </p:nvSpPr>
          <p:spPr bwMode="auto">
            <a:xfrm>
              <a:off x="595" y="2951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+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95" name="Rectangle 155"/>
            <p:cNvSpPr>
              <a:spLocks noChangeArrowheads="1"/>
            </p:cNvSpPr>
            <p:nvPr/>
          </p:nvSpPr>
          <p:spPr bwMode="auto">
            <a:xfrm>
              <a:off x="729" y="2951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96" name="Rectangle 156"/>
            <p:cNvSpPr>
              <a:spLocks noChangeArrowheads="1"/>
            </p:cNvSpPr>
            <p:nvPr/>
          </p:nvSpPr>
          <p:spPr bwMode="auto">
            <a:xfrm>
              <a:off x="773" y="3006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8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97" name="Rectangle 157"/>
            <p:cNvSpPr>
              <a:spLocks noChangeArrowheads="1"/>
            </p:cNvSpPr>
            <p:nvPr/>
          </p:nvSpPr>
          <p:spPr bwMode="auto">
            <a:xfrm>
              <a:off x="873" y="2951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=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98" name="Rectangle 158"/>
            <p:cNvSpPr>
              <a:spLocks noChangeArrowheads="1"/>
            </p:cNvSpPr>
            <p:nvPr/>
          </p:nvSpPr>
          <p:spPr bwMode="auto">
            <a:xfrm>
              <a:off x="996" y="2951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1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199" name="Rectangle 159"/>
            <p:cNvSpPr>
              <a:spLocks noChangeArrowheads="1"/>
            </p:cNvSpPr>
            <p:nvPr/>
          </p:nvSpPr>
          <p:spPr bwMode="auto">
            <a:xfrm>
              <a:off x="1051" y="3006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Times New Roman" pitchFamily="18" charset="0"/>
                </a:rPr>
                <a:t>4</a:t>
              </a:r>
              <a:endParaRPr lang="en-US" sz="1800">
                <a:solidFill>
                  <a:schemeClr val="bg1"/>
                </a:solidFill>
              </a:endParaRPr>
            </a:p>
          </p:txBody>
        </p:sp>
      </p:grpSp>
      <p:sp>
        <p:nvSpPr>
          <p:cNvPr id="983200" name="Rectangle 160"/>
          <p:cNvSpPr>
            <a:spLocks noChangeArrowheads="1"/>
          </p:cNvSpPr>
          <p:nvPr/>
        </p:nvSpPr>
        <p:spPr bwMode="auto">
          <a:xfrm>
            <a:off x="1625600" y="4516437"/>
            <a:ext cx="32701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100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01" name="Rectangle 161"/>
          <p:cNvSpPr>
            <a:spLocks noChangeArrowheads="1"/>
          </p:cNvSpPr>
          <p:nvPr/>
        </p:nvSpPr>
        <p:spPr bwMode="auto">
          <a:xfrm>
            <a:off x="1997075" y="4516437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02" name="Rectangle 162"/>
          <p:cNvSpPr>
            <a:spLocks noChangeArrowheads="1"/>
          </p:cNvSpPr>
          <p:nvPr/>
        </p:nvSpPr>
        <p:spPr bwMode="auto">
          <a:xfrm>
            <a:off x="2049463" y="4605337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1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03" name="Rectangle 163"/>
          <p:cNvSpPr>
            <a:spLocks noChangeArrowheads="1"/>
          </p:cNvSpPr>
          <p:nvPr/>
        </p:nvSpPr>
        <p:spPr bwMode="auto">
          <a:xfrm>
            <a:off x="2190750" y="4516437"/>
            <a:ext cx="1202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  <a:latin typeface="Symbol" pitchFamily="18" charset="2"/>
              </a:rPr>
              <a:t>+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983204" name="Rectangle 164"/>
          <p:cNvSpPr>
            <a:spLocks noChangeArrowheads="1"/>
          </p:cNvSpPr>
          <p:nvPr/>
        </p:nvSpPr>
        <p:spPr bwMode="auto">
          <a:xfrm>
            <a:off x="2349500" y="4516437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05" name="Rectangle 165"/>
          <p:cNvSpPr>
            <a:spLocks noChangeArrowheads="1"/>
          </p:cNvSpPr>
          <p:nvPr/>
        </p:nvSpPr>
        <p:spPr bwMode="auto">
          <a:xfrm>
            <a:off x="2420938" y="4605337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4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06" name="Rectangle 166"/>
          <p:cNvSpPr>
            <a:spLocks noChangeArrowheads="1"/>
          </p:cNvSpPr>
          <p:nvPr/>
        </p:nvSpPr>
        <p:spPr bwMode="auto">
          <a:xfrm>
            <a:off x="2543175" y="4516437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 dirty="0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983207" name="Rectangle 167"/>
          <p:cNvSpPr>
            <a:spLocks noChangeArrowheads="1"/>
          </p:cNvSpPr>
          <p:nvPr/>
        </p:nvSpPr>
        <p:spPr bwMode="auto">
          <a:xfrm>
            <a:off x="2632075" y="4605337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6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08" name="Rectangle 168"/>
          <p:cNvSpPr>
            <a:spLocks noChangeArrowheads="1"/>
          </p:cNvSpPr>
          <p:nvPr/>
        </p:nvSpPr>
        <p:spPr bwMode="auto">
          <a:xfrm>
            <a:off x="2790825" y="4516437"/>
            <a:ext cx="1202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Symbol" pitchFamily="18" charset="2"/>
              </a:rPr>
              <a:t>=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09" name="Rectangle 169"/>
          <p:cNvSpPr>
            <a:spLocks noChangeArrowheads="1"/>
          </p:cNvSpPr>
          <p:nvPr/>
        </p:nvSpPr>
        <p:spPr bwMode="auto">
          <a:xfrm>
            <a:off x="2949575" y="4516437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0" name="Rectangle 170"/>
          <p:cNvSpPr>
            <a:spLocks noChangeArrowheads="1"/>
          </p:cNvSpPr>
          <p:nvPr/>
        </p:nvSpPr>
        <p:spPr bwMode="auto">
          <a:xfrm>
            <a:off x="3001963" y="4605337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1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1" name="Rectangle 171"/>
          <p:cNvSpPr>
            <a:spLocks noChangeArrowheads="1"/>
          </p:cNvSpPr>
          <p:nvPr/>
        </p:nvSpPr>
        <p:spPr bwMode="auto">
          <a:xfrm>
            <a:off x="3108325" y="4516437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2" name="Rectangle 172"/>
          <p:cNvSpPr>
            <a:spLocks noChangeArrowheads="1"/>
          </p:cNvSpPr>
          <p:nvPr/>
        </p:nvSpPr>
        <p:spPr bwMode="auto">
          <a:xfrm>
            <a:off x="3197225" y="4605337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3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3" name="Rectangle 173"/>
          <p:cNvSpPr>
            <a:spLocks noChangeArrowheads="1"/>
          </p:cNvSpPr>
          <p:nvPr/>
        </p:nvSpPr>
        <p:spPr bwMode="auto">
          <a:xfrm>
            <a:off x="1624013" y="4943475"/>
            <a:ext cx="32701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100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4" name="Rectangle 174"/>
          <p:cNvSpPr>
            <a:spLocks noChangeArrowheads="1"/>
          </p:cNvSpPr>
          <p:nvPr/>
        </p:nvSpPr>
        <p:spPr bwMode="auto">
          <a:xfrm>
            <a:off x="1993900" y="4943475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5" name="Rectangle 175"/>
          <p:cNvSpPr>
            <a:spLocks noChangeArrowheads="1"/>
          </p:cNvSpPr>
          <p:nvPr/>
        </p:nvSpPr>
        <p:spPr bwMode="auto">
          <a:xfrm>
            <a:off x="2065338" y="5032375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2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6" name="Rectangle 176"/>
          <p:cNvSpPr>
            <a:spLocks noChangeArrowheads="1"/>
          </p:cNvSpPr>
          <p:nvPr/>
        </p:nvSpPr>
        <p:spPr bwMode="auto">
          <a:xfrm>
            <a:off x="2224088" y="4943475"/>
            <a:ext cx="1202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Symbol" pitchFamily="18" charset="2"/>
              </a:rPr>
              <a:t>+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7" name="Rectangle 177"/>
          <p:cNvSpPr>
            <a:spLocks noChangeArrowheads="1"/>
          </p:cNvSpPr>
          <p:nvPr/>
        </p:nvSpPr>
        <p:spPr bwMode="auto">
          <a:xfrm>
            <a:off x="2382838" y="4943475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8" name="Rectangle 178"/>
          <p:cNvSpPr>
            <a:spLocks noChangeArrowheads="1"/>
          </p:cNvSpPr>
          <p:nvPr/>
        </p:nvSpPr>
        <p:spPr bwMode="auto">
          <a:xfrm>
            <a:off x="2435225" y="5032375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2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19" name="Rectangle 179"/>
          <p:cNvSpPr>
            <a:spLocks noChangeArrowheads="1"/>
          </p:cNvSpPr>
          <p:nvPr/>
        </p:nvSpPr>
        <p:spPr bwMode="auto">
          <a:xfrm>
            <a:off x="2576513" y="4943475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0" name="Rectangle 180"/>
          <p:cNvSpPr>
            <a:spLocks noChangeArrowheads="1"/>
          </p:cNvSpPr>
          <p:nvPr/>
        </p:nvSpPr>
        <p:spPr bwMode="auto">
          <a:xfrm>
            <a:off x="2646363" y="5032375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5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1" name="Rectangle 181"/>
          <p:cNvSpPr>
            <a:spLocks noChangeArrowheads="1"/>
          </p:cNvSpPr>
          <p:nvPr/>
        </p:nvSpPr>
        <p:spPr bwMode="auto">
          <a:xfrm>
            <a:off x="2805113" y="4943475"/>
            <a:ext cx="1202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Symbol" pitchFamily="18" charset="2"/>
              </a:rPr>
              <a:t>=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2" name="Rectangle 182"/>
          <p:cNvSpPr>
            <a:spLocks noChangeArrowheads="1"/>
          </p:cNvSpPr>
          <p:nvPr/>
        </p:nvSpPr>
        <p:spPr bwMode="auto">
          <a:xfrm>
            <a:off x="2981325" y="4943475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3" name="Rectangle 183"/>
          <p:cNvSpPr>
            <a:spLocks noChangeArrowheads="1"/>
          </p:cNvSpPr>
          <p:nvPr/>
        </p:nvSpPr>
        <p:spPr bwMode="auto">
          <a:xfrm>
            <a:off x="3035300" y="5032375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3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4" name="Rectangle 184"/>
          <p:cNvSpPr>
            <a:spLocks noChangeArrowheads="1"/>
          </p:cNvSpPr>
          <p:nvPr/>
        </p:nvSpPr>
        <p:spPr bwMode="auto">
          <a:xfrm>
            <a:off x="3157538" y="4943475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5" name="Rectangle 185"/>
          <p:cNvSpPr>
            <a:spLocks noChangeArrowheads="1"/>
          </p:cNvSpPr>
          <p:nvPr/>
        </p:nvSpPr>
        <p:spPr bwMode="auto">
          <a:xfrm>
            <a:off x="3246438" y="5032375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4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6" name="Rectangle 186"/>
          <p:cNvSpPr>
            <a:spLocks noChangeArrowheads="1"/>
          </p:cNvSpPr>
          <p:nvPr/>
        </p:nvSpPr>
        <p:spPr bwMode="auto">
          <a:xfrm>
            <a:off x="1679575" y="5370512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7" name="Rectangle 187"/>
          <p:cNvSpPr>
            <a:spLocks noChangeArrowheads="1"/>
          </p:cNvSpPr>
          <p:nvPr/>
        </p:nvSpPr>
        <p:spPr bwMode="auto">
          <a:xfrm>
            <a:off x="1768475" y="545941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3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8" name="Rectangle 188"/>
          <p:cNvSpPr>
            <a:spLocks noChangeArrowheads="1"/>
          </p:cNvSpPr>
          <p:nvPr/>
        </p:nvSpPr>
        <p:spPr bwMode="auto">
          <a:xfrm>
            <a:off x="1855788" y="5370512"/>
            <a:ext cx="7213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(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29" name="Rectangle 189"/>
          <p:cNvSpPr>
            <a:spLocks noChangeArrowheads="1"/>
          </p:cNvSpPr>
          <p:nvPr/>
        </p:nvSpPr>
        <p:spPr bwMode="auto">
          <a:xfrm>
            <a:off x="1944688" y="5370512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0" name="Rectangle 190"/>
          <p:cNvSpPr>
            <a:spLocks noChangeArrowheads="1"/>
          </p:cNvSpPr>
          <p:nvPr/>
        </p:nvSpPr>
        <p:spPr bwMode="auto">
          <a:xfrm>
            <a:off x="1997075" y="545941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2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1" name="Rectangle 191"/>
          <p:cNvSpPr>
            <a:spLocks noChangeArrowheads="1"/>
          </p:cNvSpPr>
          <p:nvPr/>
        </p:nvSpPr>
        <p:spPr bwMode="auto">
          <a:xfrm>
            <a:off x="2155825" y="5370512"/>
            <a:ext cx="1202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Symbol" pitchFamily="18" charset="2"/>
              </a:rPr>
              <a:t>-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2" name="Rectangle 192"/>
          <p:cNvSpPr>
            <a:spLocks noChangeArrowheads="1"/>
          </p:cNvSpPr>
          <p:nvPr/>
        </p:nvSpPr>
        <p:spPr bwMode="auto">
          <a:xfrm>
            <a:off x="2316163" y="5370512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3" name="Rectangle 193"/>
          <p:cNvSpPr>
            <a:spLocks noChangeArrowheads="1"/>
          </p:cNvSpPr>
          <p:nvPr/>
        </p:nvSpPr>
        <p:spPr bwMode="auto">
          <a:xfrm>
            <a:off x="2351088" y="545941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1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4" name="Rectangle 194"/>
          <p:cNvSpPr>
            <a:spLocks noChangeArrowheads="1"/>
          </p:cNvSpPr>
          <p:nvPr/>
        </p:nvSpPr>
        <p:spPr bwMode="auto">
          <a:xfrm>
            <a:off x="2457450" y="5370512"/>
            <a:ext cx="7213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5" name="Rectangle 195"/>
          <p:cNvSpPr>
            <a:spLocks noChangeArrowheads="1"/>
          </p:cNvSpPr>
          <p:nvPr/>
        </p:nvSpPr>
        <p:spPr bwMode="auto">
          <a:xfrm>
            <a:off x="2562225" y="5370512"/>
            <a:ext cx="1202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Symbol" pitchFamily="18" charset="2"/>
              </a:rPr>
              <a:t>=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6" name="Rectangle 196"/>
          <p:cNvSpPr>
            <a:spLocks noChangeArrowheads="1"/>
          </p:cNvSpPr>
          <p:nvPr/>
        </p:nvSpPr>
        <p:spPr bwMode="auto">
          <a:xfrm>
            <a:off x="2738438" y="5370512"/>
            <a:ext cx="32701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800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7" name="Rectangle 197"/>
          <p:cNvSpPr>
            <a:spLocks noChangeArrowheads="1"/>
          </p:cNvSpPr>
          <p:nvPr/>
        </p:nvSpPr>
        <p:spPr bwMode="auto">
          <a:xfrm>
            <a:off x="1677988" y="5797550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8" name="Rectangle 198"/>
          <p:cNvSpPr>
            <a:spLocks noChangeArrowheads="1"/>
          </p:cNvSpPr>
          <p:nvPr/>
        </p:nvSpPr>
        <p:spPr bwMode="auto">
          <a:xfrm>
            <a:off x="1766888" y="588486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4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39" name="Rectangle 199"/>
          <p:cNvSpPr>
            <a:spLocks noChangeArrowheads="1"/>
          </p:cNvSpPr>
          <p:nvPr/>
        </p:nvSpPr>
        <p:spPr bwMode="auto">
          <a:xfrm>
            <a:off x="1873250" y="5797550"/>
            <a:ext cx="7213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(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40" name="Rectangle 200"/>
          <p:cNvSpPr>
            <a:spLocks noChangeArrowheads="1"/>
          </p:cNvSpPr>
          <p:nvPr/>
        </p:nvSpPr>
        <p:spPr bwMode="auto">
          <a:xfrm>
            <a:off x="1943100" y="5797550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41" name="Rectangle 201"/>
          <p:cNvSpPr>
            <a:spLocks noChangeArrowheads="1"/>
          </p:cNvSpPr>
          <p:nvPr/>
        </p:nvSpPr>
        <p:spPr bwMode="auto">
          <a:xfrm>
            <a:off x="2012950" y="588486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4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42" name="Rectangle 202"/>
          <p:cNvSpPr>
            <a:spLocks noChangeArrowheads="1"/>
          </p:cNvSpPr>
          <p:nvPr/>
        </p:nvSpPr>
        <p:spPr bwMode="auto">
          <a:xfrm>
            <a:off x="2171700" y="5797550"/>
            <a:ext cx="1202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Symbol" pitchFamily="18" charset="2"/>
              </a:rPr>
              <a:t>-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43" name="Rectangle 203"/>
          <p:cNvSpPr>
            <a:spLocks noChangeArrowheads="1"/>
          </p:cNvSpPr>
          <p:nvPr/>
        </p:nvSpPr>
        <p:spPr bwMode="auto">
          <a:xfrm>
            <a:off x="2312988" y="5797550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i="1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44" name="Rectangle 204"/>
          <p:cNvSpPr>
            <a:spLocks noChangeArrowheads="1"/>
          </p:cNvSpPr>
          <p:nvPr/>
        </p:nvSpPr>
        <p:spPr bwMode="auto">
          <a:xfrm>
            <a:off x="2384425" y="588486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Times New Roman" pitchFamily="18" charset="0"/>
              </a:rPr>
              <a:t>3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45" name="Rectangle 205"/>
          <p:cNvSpPr>
            <a:spLocks noChangeArrowheads="1"/>
          </p:cNvSpPr>
          <p:nvPr/>
        </p:nvSpPr>
        <p:spPr bwMode="auto">
          <a:xfrm>
            <a:off x="2489200" y="5797550"/>
            <a:ext cx="7213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46" name="Rectangle 206"/>
          <p:cNvSpPr>
            <a:spLocks noChangeArrowheads="1"/>
          </p:cNvSpPr>
          <p:nvPr/>
        </p:nvSpPr>
        <p:spPr bwMode="auto">
          <a:xfrm>
            <a:off x="2595563" y="5797550"/>
            <a:ext cx="1202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Symbol" pitchFamily="18" charset="2"/>
              </a:rPr>
              <a:t>=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47" name="Rectangle 207"/>
          <p:cNvSpPr>
            <a:spLocks noChangeArrowheads="1"/>
          </p:cNvSpPr>
          <p:nvPr/>
        </p:nvSpPr>
        <p:spPr bwMode="auto">
          <a:xfrm>
            <a:off x="2754313" y="5797550"/>
            <a:ext cx="43601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1000</a:t>
            </a:r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983248" name="Group 208"/>
          <p:cNvGrpSpPr>
            <a:grpSpLocks/>
          </p:cNvGrpSpPr>
          <p:nvPr/>
        </p:nvGrpSpPr>
        <p:grpSpPr bwMode="auto">
          <a:xfrm>
            <a:off x="1641475" y="6257927"/>
            <a:ext cx="890589" cy="261937"/>
            <a:chOff x="426" y="4305"/>
            <a:chExt cx="561" cy="165"/>
          </a:xfrm>
        </p:grpSpPr>
        <p:sp>
          <p:nvSpPr>
            <p:cNvPr id="983249" name="Rectangle 209"/>
            <p:cNvSpPr>
              <a:spLocks noChangeArrowheads="1"/>
            </p:cNvSpPr>
            <p:nvPr/>
          </p:nvSpPr>
          <p:spPr bwMode="auto">
            <a:xfrm>
              <a:off x="426" y="4305"/>
              <a:ext cx="6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0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250" name="Rectangle 210"/>
            <p:cNvSpPr>
              <a:spLocks noChangeArrowheads="1"/>
            </p:cNvSpPr>
            <p:nvPr/>
          </p:nvSpPr>
          <p:spPr bwMode="auto">
            <a:xfrm>
              <a:off x="526" y="4305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£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251" name="Rectangle 211"/>
            <p:cNvSpPr>
              <a:spLocks noChangeArrowheads="1"/>
            </p:cNvSpPr>
            <p:nvPr/>
          </p:nvSpPr>
          <p:spPr bwMode="auto">
            <a:xfrm>
              <a:off x="637" y="4305"/>
              <a:ext cx="4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Times New Roman" pitchFamily="18" charset="0"/>
                </a:rPr>
                <a:t>f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252" name="Rectangle 212"/>
            <p:cNvSpPr>
              <a:spLocks noChangeArrowheads="1"/>
            </p:cNvSpPr>
            <p:nvPr/>
          </p:nvSpPr>
          <p:spPr bwMode="auto">
            <a:xfrm>
              <a:off x="715" y="4305"/>
              <a:ext cx="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Symbol" pitchFamily="18" charset="2"/>
                </a:rPr>
                <a:t>£</a:t>
              </a: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983253" name="Rectangle 213"/>
            <p:cNvSpPr>
              <a:spLocks noChangeArrowheads="1"/>
            </p:cNvSpPr>
            <p:nvPr/>
          </p:nvSpPr>
          <p:spPr bwMode="auto">
            <a:xfrm>
              <a:off x="815" y="4305"/>
              <a:ext cx="17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chemeClr val="bg1"/>
                  </a:solidFill>
                  <a:latin typeface="Times New Roman" pitchFamily="18" charset="0"/>
                </a:rPr>
                <a:t>10,</a:t>
              </a:r>
              <a:endParaRPr lang="en-US" sz="1800" dirty="0">
                <a:solidFill>
                  <a:schemeClr val="bg1"/>
                </a:solidFill>
              </a:endParaRPr>
            </a:p>
          </p:txBody>
        </p:sp>
      </p:grpSp>
      <p:sp>
        <p:nvSpPr>
          <p:cNvPr id="983254" name="Rectangle 214"/>
          <p:cNvSpPr>
            <a:spLocks noChangeArrowheads="1"/>
          </p:cNvSpPr>
          <p:nvPr/>
        </p:nvSpPr>
        <p:spPr bwMode="auto">
          <a:xfrm>
            <a:off x="2637972" y="6238648"/>
            <a:ext cx="200856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  <a:latin typeface="Times New Roman" pitchFamily="18" charset="0"/>
              </a:rPr>
              <a:t>(100, 100, 100, 100) </a:t>
            </a:r>
            <a:r>
              <a:rPr lang="en-US" sz="1700" dirty="0">
                <a:solidFill>
                  <a:schemeClr val="bg1"/>
                </a:solidFill>
                <a:latin typeface="Symbol" pitchFamily="18" charset="2"/>
              </a:rPr>
              <a:t>£</a:t>
            </a:r>
            <a:r>
              <a:rPr lang="en-US" sz="17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983255" name="Rectangle 215"/>
          <p:cNvSpPr>
            <a:spLocks noChangeArrowheads="1"/>
          </p:cNvSpPr>
          <p:nvPr/>
        </p:nvSpPr>
        <p:spPr bwMode="auto">
          <a:xfrm>
            <a:off x="4606472" y="6233886"/>
            <a:ext cx="609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t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83256" name="Rectangle 216"/>
          <p:cNvSpPr>
            <a:spLocks noChangeArrowheads="1"/>
          </p:cNvSpPr>
          <p:nvPr/>
        </p:nvSpPr>
        <p:spPr bwMode="auto">
          <a:xfrm>
            <a:off x="4677910" y="6238648"/>
            <a:ext cx="200856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1700">
                <a:solidFill>
                  <a:schemeClr val="bg1"/>
                </a:solidFill>
                <a:latin typeface="Symbol" pitchFamily="18" charset="2"/>
              </a:rPr>
              <a:t>£</a:t>
            </a:r>
            <a:r>
              <a:rPr lang="en-US" sz="1700">
                <a:solidFill>
                  <a:schemeClr val="bg1"/>
                </a:solidFill>
                <a:latin typeface="Times New Roman" pitchFamily="18" charset="0"/>
              </a:rPr>
              <a:t> (290, 310, 290, 330)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515FD7-1EED-B752-E6FD-C74C93EDC6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274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Feasible Region and Optimality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15900" y="1676400"/>
          <a:ext cx="395922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79560" imgH="1193760" progId="Equation.DSMT4">
                  <p:embed/>
                </p:oleObj>
              </mc:Choice>
              <mc:Fallback>
                <p:oleObj name="Equation" r:id="rId2" imgW="1879560" imgH="119376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5900" y="1676400"/>
                        <a:ext cx="3959225" cy="251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66800" y="4724400"/>
          <a:ext cx="178593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253800" progId="Equation.DSMT4">
                  <p:embed/>
                </p:oleObj>
              </mc:Choice>
              <mc:Fallback>
                <p:oleObj name="Equation" r:id="rId4" imgW="660240" imgH="2538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724400"/>
                        <a:ext cx="178593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4"/>
          <a:stretch/>
        </p:blipFill>
        <p:spPr bwMode="auto">
          <a:xfrm>
            <a:off x="4210317" y="1295400"/>
            <a:ext cx="459361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5943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Degrees of freedom 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F2FC9-3D6E-9A67-06C3-A741F24C7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57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1005" y="1367370"/>
            <a:ext cx="4723809" cy="4723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Feasible Region and Optimality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28600" y="1676400"/>
          <a:ext cx="393240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66600" imgH="1193760" progId="Equation.DSMT4">
                  <p:embed/>
                </p:oleObj>
              </mc:Choice>
              <mc:Fallback>
                <p:oleObj name="Equation" r:id="rId3" imgW="1866600" imgH="119376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" y="1676400"/>
                        <a:ext cx="3932405" cy="251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143000" y="4800600"/>
          <a:ext cx="1751076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47640" imgH="253800" progId="Equation.DSMT4">
                  <p:embed/>
                </p:oleObj>
              </mc:Choice>
              <mc:Fallback>
                <p:oleObj name="Equation" r:id="rId5" imgW="647640" imgH="2538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800600"/>
                        <a:ext cx="1751076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9A616-B26D-0D7F-2E55-2FDC21082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974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8229600" cy="5410200"/>
          </a:xfrm>
        </p:spPr>
        <p:txBody>
          <a:bodyPr/>
          <a:lstStyle/>
          <a:p>
            <a:r>
              <a:rPr lang="en-US" dirty="0"/>
              <a:t>Works for </a:t>
            </a:r>
            <a:r>
              <a:rPr lang="en-US" b="1" dirty="0">
                <a:solidFill>
                  <a:srgbClr val="FF0000"/>
                </a:solidFill>
              </a:rPr>
              <a:t>two- or three-variable </a:t>
            </a:r>
            <a:r>
              <a:rPr lang="en-US" dirty="0"/>
              <a:t>optimization models</a:t>
            </a:r>
          </a:p>
          <a:p>
            <a:r>
              <a:rPr lang="en-US" b="1" dirty="0">
                <a:solidFill>
                  <a:schemeClr val="accent5"/>
                </a:solidFill>
              </a:rPr>
              <a:t>Plot</a:t>
            </a:r>
            <a:r>
              <a:rPr lang="en-US" dirty="0"/>
              <a:t> elements of the model in a coordinate system corresponding to decision variables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Points</a:t>
            </a:r>
            <a:r>
              <a:rPr lang="en-US" dirty="0"/>
              <a:t> correspond to specific choices for decision variables</a:t>
            </a:r>
          </a:p>
          <a:p>
            <a:pPr lvl="1"/>
            <a:r>
              <a:rPr lang="en-US" dirty="0">
                <a:solidFill>
                  <a:srgbClr val="008000"/>
                </a:solidFill>
              </a:rPr>
              <a:t>Lines</a:t>
            </a:r>
            <a:r>
              <a:rPr lang="en-US" dirty="0"/>
              <a:t> correspond to objective boundaries and objective function contours (lines of constant value)</a:t>
            </a:r>
          </a:p>
          <a:p>
            <a:pPr lvl="1"/>
            <a:r>
              <a:rPr lang="en-US" dirty="0"/>
              <a:t>Identify </a:t>
            </a:r>
            <a:r>
              <a:rPr lang="en-US" dirty="0">
                <a:solidFill>
                  <a:srgbClr val="008000"/>
                </a:solidFill>
              </a:rPr>
              <a:t>moves</a:t>
            </a:r>
            <a:r>
              <a:rPr lang="en-US" dirty="0"/>
              <a:t> (directions) in the plot that lead to improving objective function values while guaranteeing that all constraints are satisfied</a:t>
            </a:r>
          </a:p>
          <a:p>
            <a:r>
              <a:rPr lang="en-US" b="1" dirty="0">
                <a:solidFill>
                  <a:srgbClr val="0070C0"/>
                </a:solidFill>
              </a:rPr>
              <a:t>Feasible region</a:t>
            </a:r>
          </a:p>
          <a:p>
            <a:pPr lvl="1"/>
            <a:r>
              <a:rPr lang="en-US" dirty="0"/>
              <a:t>The collection of choices for decision variables satisfying </a:t>
            </a:r>
            <a:r>
              <a:rPr lang="en-US" b="1" i="1" u="sng" dirty="0">
                <a:solidFill>
                  <a:srgbClr val="FF0000"/>
                </a:solidFill>
              </a:rPr>
              <a:t>all</a:t>
            </a:r>
            <a:r>
              <a:rPr lang="en-US" dirty="0"/>
              <a:t> model constraints</a:t>
            </a:r>
          </a:p>
          <a:p>
            <a:r>
              <a:rPr lang="en-US" b="1" dirty="0">
                <a:solidFill>
                  <a:srgbClr val="0070C0"/>
                </a:solidFill>
              </a:rPr>
              <a:t>Optimal solution</a:t>
            </a:r>
          </a:p>
          <a:p>
            <a:pPr lvl="1"/>
            <a:r>
              <a:rPr lang="en-US" dirty="0"/>
              <a:t>A feasible choice with objective function at least equal to that of any other feasible solution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 Solution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AB68B-AC8F-2EF2-8DB5-DDA292E95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833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181600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FF0000"/>
                </a:solidFill>
              </a:rPr>
              <a:t>min f(x)  ⇔  max –f(x)</a:t>
            </a:r>
          </a:p>
          <a:p>
            <a:pPr lvl="4">
              <a:lnSpc>
                <a:spcPct val="125000"/>
              </a:lnSpc>
            </a:pPr>
            <a:endParaRPr lang="en-US" sz="1000" b="1" dirty="0">
              <a:solidFill>
                <a:srgbClr val="FF0000"/>
              </a:solidFill>
            </a:endParaRPr>
          </a:p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008000"/>
                </a:solidFill>
              </a:rPr>
              <a:t>All the inequalities can be re-arranged as g(x)≤0</a:t>
            </a:r>
          </a:p>
          <a:p>
            <a:pPr lvl="1">
              <a:lnSpc>
                <a:spcPct val="125000"/>
              </a:lnSpc>
            </a:pPr>
            <a:r>
              <a:rPr lang="en-US" sz="2400" dirty="0"/>
              <a:t>e.g.  x ≥ 0    ⇔ – x ≤ 0</a:t>
            </a:r>
          </a:p>
          <a:p>
            <a:pPr lvl="1">
              <a:lnSpc>
                <a:spcPct val="125000"/>
              </a:lnSpc>
            </a:pPr>
            <a:r>
              <a:rPr lang="en-US" sz="2400" dirty="0"/>
              <a:t>e.g. x</a:t>
            </a:r>
            <a:r>
              <a:rPr lang="en-US" sz="2400" baseline="-25000" dirty="0"/>
              <a:t>1 </a:t>
            </a:r>
            <a:r>
              <a:rPr lang="en-US" sz="2400" dirty="0"/>
              <a:t>+ x</a:t>
            </a:r>
            <a:r>
              <a:rPr lang="en-US" sz="2400" baseline="-25000" dirty="0"/>
              <a:t>2</a:t>
            </a:r>
            <a:r>
              <a:rPr lang="en-US" sz="2400" dirty="0"/>
              <a:t> ≥ 3    ⇔ – x</a:t>
            </a:r>
            <a:r>
              <a:rPr lang="en-US" sz="2400" baseline="-25000" dirty="0"/>
              <a:t>1</a:t>
            </a:r>
            <a:r>
              <a:rPr lang="en-US" sz="2400" dirty="0"/>
              <a:t> – x</a:t>
            </a:r>
            <a:r>
              <a:rPr lang="en-US" sz="2400" baseline="-25000" dirty="0"/>
              <a:t>2 </a:t>
            </a:r>
            <a:r>
              <a:rPr lang="en-US" sz="2400" dirty="0"/>
              <a:t>+ 3 ≤ 0</a:t>
            </a:r>
          </a:p>
          <a:p>
            <a:pPr lvl="4">
              <a:lnSpc>
                <a:spcPct val="125000"/>
              </a:lnSpc>
            </a:pPr>
            <a:endParaRPr lang="en-US" sz="1000" b="1" dirty="0">
              <a:solidFill>
                <a:schemeClr val="accent3"/>
              </a:solidFill>
            </a:endParaRP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FF0000"/>
                </a:solidFill>
              </a:rPr>
              <a:t>An equation can be treated as two inequalities</a:t>
            </a:r>
          </a:p>
          <a:p>
            <a:pPr>
              <a:lnSpc>
                <a:spcPct val="125000"/>
              </a:lnSpc>
            </a:pPr>
            <a:endParaRPr lang="en-US" sz="2800" b="1" dirty="0">
              <a:solidFill>
                <a:schemeClr val="accent3"/>
              </a:solidFill>
            </a:endParaRPr>
          </a:p>
          <a:p>
            <a:pPr>
              <a:lnSpc>
                <a:spcPct val="125000"/>
              </a:lnSpc>
            </a:pPr>
            <a:endParaRPr lang="en-US" sz="2800" b="1" dirty="0">
              <a:solidFill>
                <a:schemeClr val="accent3"/>
              </a:solidFill>
            </a:endParaRPr>
          </a:p>
          <a:p>
            <a:pPr>
              <a:lnSpc>
                <a:spcPct val="125000"/>
              </a:lnSpc>
            </a:pPr>
            <a:r>
              <a:rPr lang="en-US" sz="2800" dirty="0"/>
              <a:t>Optimization models usually do not use ‘&lt;’ or ‘&gt;’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Remarks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057400" y="4572000"/>
          <a:ext cx="357378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01720" imgH="507960" progId="Equation.DSMT4">
                  <p:embed/>
                </p:oleObj>
              </mc:Choice>
              <mc:Fallback>
                <p:oleObj name="Equation" r:id="rId2" imgW="1701720" imgH="50796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57400" y="4572000"/>
                        <a:ext cx="3573780" cy="106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0CC6B-4431-8E1E-9A13-B1F8368CA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01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Convex and Nonconvex Sets</a:t>
            </a:r>
          </a:p>
        </p:txBody>
      </p:sp>
      <p:sp>
        <p:nvSpPr>
          <p:cNvPr id="799748" name="Rectangle 4"/>
          <p:cNvSpPr>
            <a:spLocks noChangeArrowheads="1"/>
          </p:cNvSpPr>
          <p:nvPr/>
        </p:nvSpPr>
        <p:spPr bwMode="auto">
          <a:xfrm>
            <a:off x="76200" y="1295400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marL="342900" indent="-342900" algn="ctr" eaLnBrk="1" hangingPunct="1">
              <a:lnSpc>
                <a:spcPct val="100000"/>
              </a:lnSpc>
              <a:spcBef>
                <a:spcPct val="20000"/>
              </a:spcBef>
            </a:pPr>
            <a:r>
              <a:rPr lang="en-US" sz="2800" b="1" dirty="0">
                <a:solidFill>
                  <a:schemeClr val="bg1"/>
                </a:solidFill>
                <a:latin typeface="+mn-lt"/>
              </a:rPr>
              <a:t>	A set is convex if, for every pair of points in the set, the line segment joining these two points belongs to the set</a:t>
            </a:r>
          </a:p>
        </p:txBody>
      </p:sp>
      <p:sp>
        <p:nvSpPr>
          <p:cNvPr id="5" name="Freeform 4"/>
          <p:cNvSpPr/>
          <p:nvPr/>
        </p:nvSpPr>
        <p:spPr>
          <a:xfrm>
            <a:off x="1161691" y="3280320"/>
            <a:ext cx="2893498" cy="1769408"/>
          </a:xfrm>
          <a:custGeom>
            <a:avLst/>
            <a:gdLst>
              <a:gd name="connsiteX0" fmla="*/ 1562359 w 2893498"/>
              <a:gd name="connsiteY0" fmla="*/ 30923 h 1769408"/>
              <a:gd name="connsiteX1" fmla="*/ 73194 w 2893498"/>
              <a:gd name="connsiteY1" fmla="*/ 736317 h 1769408"/>
              <a:gd name="connsiteX2" fmla="*/ 347514 w 2893498"/>
              <a:gd name="connsiteY2" fmla="*/ 1650717 h 1769408"/>
              <a:gd name="connsiteX3" fmla="*/ 1379479 w 2893498"/>
              <a:gd name="connsiteY3" fmla="*/ 1702969 h 1769408"/>
              <a:gd name="connsiteX4" fmla="*/ 2515948 w 2893498"/>
              <a:gd name="connsiteY4" fmla="*/ 1141266 h 1769408"/>
              <a:gd name="connsiteX5" fmla="*/ 2842519 w 2893498"/>
              <a:gd name="connsiteY5" fmla="*/ 226866 h 1769408"/>
              <a:gd name="connsiteX6" fmla="*/ 1562359 w 2893498"/>
              <a:gd name="connsiteY6" fmla="*/ 30923 h 1769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3498" h="1769408">
                <a:moveTo>
                  <a:pt x="1562359" y="30923"/>
                </a:moveTo>
                <a:cubicBezTo>
                  <a:pt x="1100805" y="115832"/>
                  <a:pt x="275668" y="466351"/>
                  <a:pt x="73194" y="736317"/>
                </a:cubicBezTo>
                <a:cubicBezTo>
                  <a:pt x="-129280" y="1006283"/>
                  <a:pt x="129800" y="1489608"/>
                  <a:pt x="347514" y="1650717"/>
                </a:cubicBezTo>
                <a:cubicBezTo>
                  <a:pt x="565228" y="1811826"/>
                  <a:pt x="1018073" y="1787878"/>
                  <a:pt x="1379479" y="1702969"/>
                </a:cubicBezTo>
                <a:cubicBezTo>
                  <a:pt x="1740885" y="1618061"/>
                  <a:pt x="2272108" y="1387283"/>
                  <a:pt x="2515948" y="1141266"/>
                </a:cubicBezTo>
                <a:cubicBezTo>
                  <a:pt x="2759788" y="895249"/>
                  <a:pt x="3001450" y="409746"/>
                  <a:pt x="2842519" y="226866"/>
                </a:cubicBezTo>
                <a:cubicBezTo>
                  <a:pt x="2683588" y="43986"/>
                  <a:pt x="2023913" y="-53986"/>
                  <a:pt x="1562359" y="30923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5181600" y="3085466"/>
            <a:ext cx="3298364" cy="2023089"/>
          </a:xfrm>
          <a:custGeom>
            <a:avLst/>
            <a:gdLst>
              <a:gd name="connsiteX0" fmla="*/ 1090799 w 3298364"/>
              <a:gd name="connsiteY0" fmla="*/ 759043 h 3128298"/>
              <a:gd name="connsiteX1" fmla="*/ 124148 w 3298364"/>
              <a:gd name="connsiteY1" fmla="*/ 798232 h 3128298"/>
              <a:gd name="connsiteX2" fmla="*/ 111085 w 3298364"/>
              <a:gd name="connsiteY2" fmla="*/ 1973889 h 3128298"/>
              <a:gd name="connsiteX3" fmla="*/ 1025485 w 3298364"/>
              <a:gd name="connsiteY3" fmla="*/ 2940540 h 3128298"/>
              <a:gd name="connsiteX4" fmla="*/ 2044388 w 3298364"/>
              <a:gd name="connsiteY4" fmla="*/ 3071169 h 3128298"/>
              <a:gd name="connsiteX5" fmla="*/ 1887634 w 3298364"/>
              <a:gd name="connsiteY5" fmla="*/ 2261272 h 3128298"/>
              <a:gd name="connsiteX6" fmla="*/ 2044388 w 3298364"/>
              <a:gd name="connsiteY6" fmla="*/ 1817135 h 3128298"/>
              <a:gd name="connsiteX7" fmla="*/ 2593028 w 3298364"/>
              <a:gd name="connsiteY7" fmla="*/ 2209020 h 3128298"/>
              <a:gd name="connsiteX8" fmla="*/ 3259234 w 3298364"/>
              <a:gd name="connsiteY8" fmla="*/ 2026140 h 3128298"/>
              <a:gd name="connsiteX9" fmla="*/ 3128605 w 3298364"/>
              <a:gd name="connsiteY9" fmla="*/ 1229306 h 3128298"/>
              <a:gd name="connsiteX10" fmla="*/ 2370959 w 3298364"/>
              <a:gd name="connsiteY10" fmla="*/ 1177055 h 3128298"/>
              <a:gd name="connsiteX11" fmla="*/ 2148891 w 3298364"/>
              <a:gd name="connsiteY11" fmla="*/ 1477500 h 3128298"/>
              <a:gd name="connsiteX12" fmla="*/ 1717817 w 3298364"/>
              <a:gd name="connsiteY12" fmla="*/ 1229306 h 3128298"/>
              <a:gd name="connsiteX13" fmla="*/ 2005199 w 3298364"/>
              <a:gd name="connsiteY13" fmla="*/ 367158 h 3128298"/>
              <a:gd name="connsiteX14" fmla="*/ 1365119 w 3298364"/>
              <a:gd name="connsiteY14" fmla="*/ 14460 h 3128298"/>
              <a:gd name="connsiteX15" fmla="*/ 1338994 w 3298364"/>
              <a:gd name="connsiteY15" fmla="*/ 811295 h 3128298"/>
              <a:gd name="connsiteX16" fmla="*/ 1090799 w 3298364"/>
              <a:gd name="connsiteY16" fmla="*/ 759043 h 3128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98364" h="3128298">
                <a:moveTo>
                  <a:pt x="1090799" y="759043"/>
                </a:moveTo>
                <a:cubicBezTo>
                  <a:pt x="888325" y="756866"/>
                  <a:pt x="287434" y="595758"/>
                  <a:pt x="124148" y="798232"/>
                </a:cubicBezTo>
                <a:cubicBezTo>
                  <a:pt x="-39138" y="1000706"/>
                  <a:pt x="-39138" y="1616838"/>
                  <a:pt x="111085" y="1973889"/>
                </a:cubicBezTo>
                <a:cubicBezTo>
                  <a:pt x="261308" y="2330940"/>
                  <a:pt x="703268" y="2757660"/>
                  <a:pt x="1025485" y="2940540"/>
                </a:cubicBezTo>
                <a:cubicBezTo>
                  <a:pt x="1347702" y="3123420"/>
                  <a:pt x="1900697" y="3184380"/>
                  <a:pt x="2044388" y="3071169"/>
                </a:cubicBezTo>
                <a:cubicBezTo>
                  <a:pt x="2188080" y="2957958"/>
                  <a:pt x="1887634" y="2470278"/>
                  <a:pt x="1887634" y="2261272"/>
                </a:cubicBezTo>
                <a:cubicBezTo>
                  <a:pt x="1887634" y="2052266"/>
                  <a:pt x="1926822" y="1825844"/>
                  <a:pt x="2044388" y="1817135"/>
                </a:cubicBezTo>
                <a:cubicBezTo>
                  <a:pt x="2161954" y="1808426"/>
                  <a:pt x="2390554" y="2174186"/>
                  <a:pt x="2593028" y="2209020"/>
                </a:cubicBezTo>
                <a:cubicBezTo>
                  <a:pt x="2795502" y="2243854"/>
                  <a:pt x="3169971" y="2189425"/>
                  <a:pt x="3259234" y="2026140"/>
                </a:cubicBezTo>
                <a:cubicBezTo>
                  <a:pt x="3348497" y="1862855"/>
                  <a:pt x="3276651" y="1370820"/>
                  <a:pt x="3128605" y="1229306"/>
                </a:cubicBezTo>
                <a:cubicBezTo>
                  <a:pt x="2980559" y="1087792"/>
                  <a:pt x="2534245" y="1135689"/>
                  <a:pt x="2370959" y="1177055"/>
                </a:cubicBezTo>
                <a:cubicBezTo>
                  <a:pt x="2207673" y="1218421"/>
                  <a:pt x="2257748" y="1468792"/>
                  <a:pt x="2148891" y="1477500"/>
                </a:cubicBezTo>
                <a:cubicBezTo>
                  <a:pt x="2040034" y="1486209"/>
                  <a:pt x="1741766" y="1414363"/>
                  <a:pt x="1717817" y="1229306"/>
                </a:cubicBezTo>
                <a:cubicBezTo>
                  <a:pt x="1693868" y="1044249"/>
                  <a:pt x="2063982" y="569632"/>
                  <a:pt x="2005199" y="367158"/>
                </a:cubicBezTo>
                <a:cubicBezTo>
                  <a:pt x="1946416" y="164684"/>
                  <a:pt x="1476153" y="-59563"/>
                  <a:pt x="1365119" y="14460"/>
                </a:cubicBezTo>
                <a:cubicBezTo>
                  <a:pt x="1254085" y="88483"/>
                  <a:pt x="1380360" y="682844"/>
                  <a:pt x="1338994" y="811295"/>
                </a:cubicBezTo>
                <a:cubicBezTo>
                  <a:pt x="1297628" y="939746"/>
                  <a:pt x="1293273" y="761220"/>
                  <a:pt x="1090799" y="759043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stCxn id="16" idx="3"/>
            <a:endCxn id="9" idx="6"/>
          </p:cNvCxnSpPr>
          <p:nvPr/>
        </p:nvCxnSpPr>
        <p:spPr>
          <a:xfrm flipH="1">
            <a:off x="1879319" y="3918172"/>
            <a:ext cx="1330727" cy="6373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742159" y="4486900"/>
            <a:ext cx="137160" cy="137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189959" y="3801099"/>
            <a:ext cx="137160" cy="137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>
            <a:stCxn id="26" idx="6"/>
            <a:endCxn id="25" idx="7"/>
          </p:cNvCxnSpPr>
          <p:nvPr/>
        </p:nvCxnSpPr>
        <p:spPr>
          <a:xfrm flipH="1">
            <a:off x="6947855" y="4189691"/>
            <a:ext cx="1207773" cy="5922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6830782" y="4761867"/>
            <a:ext cx="137160" cy="137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018468" y="4121111"/>
            <a:ext cx="137160" cy="137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361159" y="5201455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Convex Set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03868" y="5177135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Nonconvex Set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B017E1-191E-C0EC-0BCA-6D55257DF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466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of the following are Convex Sets?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2595" r="15633" b="64883"/>
          <a:stretch/>
        </p:blipFill>
        <p:spPr bwMode="auto">
          <a:xfrm rot="5400000">
            <a:off x="-1159935" y="2912535"/>
            <a:ext cx="5435603" cy="1591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91671"/>
            <a:ext cx="5314950" cy="563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AE1DB-55AB-6E79-401A-0E41A558B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390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257800"/>
          </a:xfrm>
        </p:spPr>
        <p:txBody>
          <a:bodyPr/>
          <a:lstStyle/>
          <a:p>
            <a:r>
              <a:rPr lang="en-US" b="1" dirty="0"/>
              <a:t>A function is convex if, for every pair of points in its domain, the line segment joining these two points is above the graph of the function</a:t>
            </a:r>
          </a:p>
          <a:p>
            <a:endParaRPr lang="en-US" b="1" dirty="0">
              <a:solidFill>
                <a:schemeClr val="accent4"/>
              </a:solidFill>
            </a:endParaRPr>
          </a:p>
          <a:p>
            <a:endParaRPr lang="en-US" b="1" dirty="0">
              <a:solidFill>
                <a:schemeClr val="accent4"/>
              </a:solidFill>
            </a:endParaRPr>
          </a:p>
          <a:p>
            <a:endParaRPr lang="en-US" b="1" dirty="0">
              <a:solidFill>
                <a:schemeClr val="accent4"/>
              </a:solidFill>
            </a:endParaRPr>
          </a:p>
          <a:p>
            <a:pPr lvl="1"/>
            <a:endParaRPr lang="en-US" b="1" dirty="0">
              <a:solidFill>
                <a:schemeClr val="accent4"/>
              </a:solidFill>
            </a:endParaRPr>
          </a:p>
          <a:p>
            <a:pPr lvl="2"/>
            <a:endParaRPr lang="en-US" b="1" dirty="0">
              <a:solidFill>
                <a:schemeClr val="accent4"/>
              </a:solidFill>
            </a:endParaRPr>
          </a:p>
          <a:p>
            <a:pPr lvl="2"/>
            <a:endParaRPr lang="en-US" b="1" dirty="0">
              <a:solidFill>
                <a:schemeClr val="accent4"/>
              </a:solidFill>
            </a:endParaRPr>
          </a:p>
          <a:p>
            <a:endParaRPr lang="en-US" b="1" dirty="0">
              <a:solidFill>
                <a:schemeClr val="accent4"/>
              </a:solidFill>
            </a:endParaRPr>
          </a:p>
          <a:p>
            <a:pPr lvl="1"/>
            <a:endParaRPr lang="en-US" b="1" dirty="0">
              <a:solidFill>
                <a:schemeClr val="accent4"/>
              </a:solidFill>
            </a:endParaRPr>
          </a:p>
          <a:p>
            <a:endParaRPr lang="en-US" b="1" i="1" dirty="0">
              <a:solidFill>
                <a:srgbClr val="008000"/>
              </a:solidFill>
            </a:endParaRPr>
          </a:p>
          <a:p>
            <a:r>
              <a:rPr lang="en-US" b="1" i="1" dirty="0">
                <a:solidFill>
                  <a:srgbClr val="008000"/>
                </a:solidFill>
              </a:rPr>
              <a:t>f(x) </a:t>
            </a:r>
            <a:r>
              <a:rPr lang="en-US" b="1" dirty="0">
                <a:solidFill>
                  <a:srgbClr val="008000"/>
                </a:solidFill>
              </a:rPr>
              <a:t>is concave if </a:t>
            </a:r>
            <a:r>
              <a:rPr lang="en-US" b="1" i="1" dirty="0">
                <a:solidFill>
                  <a:srgbClr val="008000"/>
                </a:solidFill>
              </a:rPr>
              <a:t>–f(x) </a:t>
            </a:r>
            <a:r>
              <a:rPr lang="en-US" b="1" dirty="0">
                <a:solidFill>
                  <a:srgbClr val="008000"/>
                </a:solidFill>
              </a:rPr>
              <a:t>is convex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80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Convex and Nonconvex Functions</a:t>
            </a:r>
          </a:p>
        </p:txBody>
      </p:sp>
      <p:pic>
        <p:nvPicPr>
          <p:cNvPr id="8038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522538"/>
            <a:ext cx="6613525" cy="281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12933B-93FA-CEF0-1E69-0A23CD23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580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143000"/>
            <a:ext cx="8001000" cy="4800600"/>
          </a:xfrm>
        </p:spPr>
        <p:txBody>
          <a:bodyPr/>
          <a:lstStyle/>
          <a:p>
            <a:r>
              <a:rPr lang="en-US" dirty="0"/>
              <a:t>Any positive combination of two convex functions is convex</a:t>
            </a:r>
          </a:p>
          <a:p>
            <a:r>
              <a:rPr lang="en-US" dirty="0"/>
              <a:t>The maximum of two convex functions is convex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All tangents of a differentiable convex function lie below the function</a:t>
            </a:r>
          </a:p>
          <a:p>
            <a:endParaRPr lang="en-US" dirty="0"/>
          </a:p>
        </p:txBody>
      </p:sp>
      <p:sp>
        <p:nvSpPr>
          <p:cNvPr id="80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Convex Functions</a:t>
            </a:r>
          </a:p>
        </p:txBody>
      </p:sp>
      <p:pic>
        <p:nvPicPr>
          <p:cNvPr id="80589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613" y="2362200"/>
            <a:ext cx="340677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589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86200"/>
            <a:ext cx="2667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590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63" y="4876800"/>
            <a:ext cx="24082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21139F-925F-A99B-3990-A8F40969B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476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8153400" cy="53340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70C0"/>
                </a:solidFill>
              </a:rPr>
              <a:t>Basic concepts in optimization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Objective function, constraints, variables, feasible region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Graphic solution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Convexity of functions and sets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70C0"/>
                </a:solidFill>
              </a:rPr>
              <a:t>Analytical solution of unconstrained optimization problems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Example: Maximum likelihood estimation in Bayesian learning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70C0"/>
                </a:solidFill>
              </a:rPr>
              <a:t>Numerical solution of unconstrained multivariate optimization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Example on convex optimization: Linear regression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Example on nonconvex case: Logistic regression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70C0"/>
                </a:solidFill>
              </a:rPr>
              <a:t>Overview of types of optimization problems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A9451-7AF3-CCAA-810C-E6296C366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072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9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The intersection of convex sets is convex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Linear transformations </a:t>
            </a:r>
            <a:br>
              <a:rPr lang="en-US" dirty="0"/>
            </a:br>
            <a:r>
              <a:rPr lang="en-US" dirty="0"/>
              <a:t>such as projection </a:t>
            </a:r>
            <a:br>
              <a:rPr lang="en-US" dirty="0"/>
            </a:br>
            <a:r>
              <a:rPr lang="en-US" dirty="0"/>
              <a:t>preserve convexity</a:t>
            </a:r>
          </a:p>
        </p:txBody>
      </p:sp>
      <p:sp>
        <p:nvSpPr>
          <p:cNvPr id="1020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Convex Sets</a:t>
            </a:r>
          </a:p>
        </p:txBody>
      </p:sp>
      <p:pic>
        <p:nvPicPr>
          <p:cNvPr id="10209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81200"/>
            <a:ext cx="2613025" cy="191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093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505200"/>
            <a:ext cx="1897062" cy="290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1D6260-0072-4A55-5436-1BABE096A5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45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9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The lower level set </a:t>
            </a:r>
            <a:r>
              <a:rPr lang="en-US" b="1" i="1" dirty="0">
                <a:solidFill>
                  <a:srgbClr val="FF0000"/>
                </a:solidFill>
              </a:rPr>
              <a:t>g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i="1" dirty="0">
                <a:solidFill>
                  <a:srgbClr val="FF0000"/>
                </a:solidFill>
              </a:rPr>
              <a:t>x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en-US" b="1" i="1" dirty="0">
                <a:solidFill>
                  <a:srgbClr val="FF0000"/>
                </a:solidFill>
                <a:cs typeface="Arial" pitchFamily="34" charset="0"/>
              </a:rPr>
              <a:t>≤</a:t>
            </a:r>
            <a:r>
              <a:rPr lang="en-US" b="1" i="1" dirty="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is convex if </a:t>
            </a:r>
            <a:r>
              <a:rPr lang="en-US" b="1" i="1" dirty="0">
                <a:solidFill>
                  <a:srgbClr val="FF0000"/>
                </a:solidFill>
              </a:rPr>
              <a:t>g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i="1" dirty="0">
                <a:solidFill>
                  <a:srgbClr val="FF0000"/>
                </a:solidFill>
              </a:rPr>
              <a:t>x</a:t>
            </a:r>
            <a:r>
              <a:rPr lang="en-US" b="1" dirty="0">
                <a:solidFill>
                  <a:srgbClr val="FF0000"/>
                </a:solidFill>
              </a:rPr>
              <a:t>) is a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convex function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upper level set </a:t>
            </a:r>
            <a:r>
              <a:rPr lang="en-US" i="1" dirty="0"/>
              <a:t>g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</a:t>
            </a:r>
            <a:r>
              <a:rPr lang="en-US" i="1" dirty="0">
                <a:cs typeface="Arial" pitchFamily="34" charset="0"/>
                <a:sym typeface="Symbol" pitchFamily="18" charset="2"/>
              </a:rPr>
              <a:t></a:t>
            </a:r>
            <a:r>
              <a:rPr lang="en-US" i="1" dirty="0">
                <a:latin typeface="Symbol" pitchFamily="18" charset="2"/>
              </a:rPr>
              <a:t>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may be </a:t>
            </a:r>
            <a:r>
              <a:rPr lang="en-US" dirty="0" err="1"/>
              <a:t>nonvonvex</a:t>
            </a:r>
            <a:endParaRPr lang="en-US" dirty="0"/>
          </a:p>
        </p:txBody>
      </p:sp>
      <p:sp>
        <p:nvSpPr>
          <p:cNvPr id="1021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Convex Functions and Sets</a:t>
            </a:r>
          </a:p>
        </p:txBody>
      </p:sp>
      <p:pic>
        <p:nvPicPr>
          <p:cNvPr id="102196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551237"/>
            <a:ext cx="3040063" cy="269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196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19200"/>
            <a:ext cx="3040063" cy="215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01815C-07F8-DD43-2FBB-296CFDD358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560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Functions in Modeling</a:t>
            </a:r>
          </a:p>
        </p:txBody>
      </p:sp>
      <p:pic>
        <p:nvPicPr>
          <p:cNvPr id="8069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600200"/>
            <a:ext cx="245501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69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45" y="1600200"/>
            <a:ext cx="239885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082" y="1600200"/>
            <a:ext cx="233876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19" y="3886199"/>
            <a:ext cx="1993383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45" y="3886199"/>
            <a:ext cx="196685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289" y="3850782"/>
            <a:ext cx="2420353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F2FDA4-8AAB-D2F9-2121-AF0587324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779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Functions in Modeling</a:t>
            </a:r>
          </a:p>
        </p:txBody>
      </p:sp>
      <p:pic>
        <p:nvPicPr>
          <p:cNvPr id="81306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600200"/>
            <a:ext cx="4401519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306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38600"/>
            <a:ext cx="168433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3657600" cy="3029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44CFAA-88AB-6A7B-B568-1A3C6B0D3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190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Functions in Modeling</a:t>
            </a:r>
          </a:p>
        </p:txBody>
      </p:sp>
      <p:pic>
        <p:nvPicPr>
          <p:cNvPr id="8120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73275"/>
            <a:ext cx="3581400" cy="341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203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22438"/>
            <a:ext cx="3535363" cy="422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5387E1-1F02-E199-DC08-A3E2B276A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714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4038600"/>
            <a:ext cx="7772400" cy="2438400"/>
          </a:xfrm>
        </p:spPr>
        <p:txBody>
          <a:bodyPr/>
          <a:lstStyle/>
          <a:p>
            <a:r>
              <a:rPr lang="en-US" b="1" dirty="0"/>
              <a:t>Continuous optimization</a:t>
            </a:r>
          </a:p>
          <a:p>
            <a:pPr lvl="1"/>
            <a:r>
              <a:rPr lang="en-US" b="1" dirty="0"/>
              <a:t>Linear programming: </a:t>
            </a:r>
            <a:r>
              <a:rPr lang="en-US" b="1" i="1" dirty="0"/>
              <a:t>LP</a:t>
            </a:r>
          </a:p>
          <a:p>
            <a:pPr lvl="1"/>
            <a:r>
              <a:rPr lang="en-US" b="1" dirty="0"/>
              <a:t>Nonlinear programming: </a:t>
            </a:r>
            <a:r>
              <a:rPr lang="en-US" b="1" i="1" dirty="0"/>
              <a:t>NLP</a:t>
            </a:r>
          </a:p>
          <a:p>
            <a:r>
              <a:rPr lang="en-US" b="1" dirty="0"/>
              <a:t>Discrete optimization</a:t>
            </a:r>
          </a:p>
          <a:p>
            <a:pPr lvl="1"/>
            <a:r>
              <a:rPr lang="en-US" b="1" dirty="0"/>
              <a:t>Mixed-integer linear programming: </a:t>
            </a:r>
            <a:r>
              <a:rPr lang="en-US" b="1" i="1" dirty="0"/>
              <a:t>MILP</a:t>
            </a:r>
          </a:p>
          <a:p>
            <a:pPr lvl="1"/>
            <a:r>
              <a:rPr lang="en-US" b="1" dirty="0"/>
              <a:t>Mixed-integer nonlinear programming: </a:t>
            </a:r>
            <a:r>
              <a:rPr lang="en-US" b="1" i="1" dirty="0"/>
              <a:t>MINLP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Optimization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81600" y="1168758"/>
            <a:ext cx="342900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0"/>
              </a:spcBef>
            </a:pPr>
            <a:r>
              <a:rPr lang="en-US" sz="2000" b="1" i="1" dirty="0">
                <a:solidFill>
                  <a:schemeClr val="bg1"/>
                </a:solidFill>
                <a:latin typeface="+mn-lt"/>
              </a:rPr>
              <a:t>Objective</a:t>
            </a:r>
            <a:endParaRPr lang="en-US" sz="2000" i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2000"/>
              </a:spcBef>
            </a:pPr>
            <a:r>
              <a:rPr lang="en-US" sz="2000" b="1" i="1" dirty="0">
                <a:solidFill>
                  <a:srgbClr val="FF0000"/>
                </a:solidFill>
                <a:latin typeface="+mn-lt"/>
              </a:rPr>
              <a:t>Equality</a:t>
            </a:r>
            <a:r>
              <a:rPr lang="en-US" sz="2000" b="1" i="1" dirty="0">
                <a:solidFill>
                  <a:srgbClr val="009900"/>
                </a:solidFill>
                <a:latin typeface="+mn-lt"/>
              </a:rPr>
              <a:t> constraints</a:t>
            </a:r>
            <a:endParaRPr lang="en-US" sz="2000" i="1" dirty="0">
              <a:solidFill>
                <a:srgbClr val="009900"/>
              </a:solidFill>
              <a:latin typeface="+mn-lt"/>
            </a:endParaRPr>
          </a:p>
          <a:p>
            <a:pPr>
              <a:spcBef>
                <a:spcPts val="2000"/>
              </a:spcBef>
            </a:pPr>
            <a:r>
              <a:rPr lang="en-US" sz="2000" b="1" i="1" dirty="0">
                <a:solidFill>
                  <a:srgbClr val="FF0000"/>
                </a:solidFill>
                <a:latin typeface="+mn-lt"/>
              </a:rPr>
              <a:t>Inequality</a:t>
            </a:r>
            <a:r>
              <a:rPr lang="en-US" sz="2000" b="1" i="1" dirty="0">
                <a:solidFill>
                  <a:srgbClr val="009900"/>
                </a:solidFill>
                <a:latin typeface="+mn-lt"/>
              </a:rPr>
              <a:t> constraints</a:t>
            </a:r>
            <a:endParaRPr lang="en-US" sz="2000" i="1" dirty="0">
              <a:solidFill>
                <a:srgbClr val="009900"/>
              </a:solidFill>
              <a:latin typeface="+mn-lt"/>
            </a:endParaRPr>
          </a:p>
          <a:p>
            <a:pPr>
              <a:spcBef>
                <a:spcPts val="2000"/>
              </a:spcBef>
            </a:pPr>
            <a:r>
              <a:rPr lang="en-US" sz="2000" b="1" i="1" dirty="0">
                <a:solidFill>
                  <a:srgbClr val="FF0000"/>
                </a:solidFill>
                <a:latin typeface="+mn-lt"/>
              </a:rPr>
              <a:t>Continuous</a:t>
            </a:r>
            <a:r>
              <a:rPr lang="en-US" sz="2000" b="1" i="1" dirty="0">
                <a:solidFill>
                  <a:srgbClr val="009900"/>
                </a:solidFill>
                <a:latin typeface="+mn-lt"/>
              </a:rPr>
              <a:t> variables</a:t>
            </a:r>
          </a:p>
          <a:p>
            <a:pPr>
              <a:spcBef>
                <a:spcPts val="2000"/>
              </a:spcBef>
            </a:pPr>
            <a:r>
              <a:rPr lang="en-US" sz="2000" b="1" i="1" dirty="0">
                <a:solidFill>
                  <a:srgbClr val="FF0000"/>
                </a:solidFill>
                <a:latin typeface="+mn-lt"/>
              </a:rPr>
              <a:t>Discrete</a:t>
            </a:r>
            <a:r>
              <a:rPr lang="en-US" sz="2000" b="1" i="1" dirty="0">
                <a:solidFill>
                  <a:srgbClr val="009900"/>
                </a:solidFill>
                <a:latin typeface="+mn-lt"/>
              </a:rPr>
              <a:t> variables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454275" y="1143000"/>
          <a:ext cx="2559050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93760" imgH="1295280" progId="Equation.DSMT4">
                  <p:embed/>
                </p:oleObj>
              </mc:Choice>
              <mc:Fallback>
                <p:oleObj name="Equation" r:id="rId2" imgW="1193760" imgH="129528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275" y="1143000"/>
                        <a:ext cx="2559050" cy="277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1156E-6AAB-AF0C-23ED-FEA91038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189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Linear Programming </a:t>
            </a:r>
            <a:r>
              <a:rPr lang="en-US" b="1" dirty="0">
                <a:solidFill>
                  <a:srgbClr val="FF0000"/>
                </a:solidFill>
              </a:rPr>
              <a:t>(LP)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Linear optimization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All functions (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dirty="0"/>
              <a:t>) are linear</a:t>
            </a:r>
          </a:p>
          <a:p>
            <a:pPr>
              <a:spcBef>
                <a:spcPts val="600"/>
              </a:spcBef>
            </a:pPr>
            <a:r>
              <a:rPr lang="en-US" dirty="0"/>
              <a:t>Nonlinear Programming </a:t>
            </a:r>
            <a:r>
              <a:rPr lang="en-US" b="1" dirty="0">
                <a:solidFill>
                  <a:srgbClr val="FF0000"/>
                </a:solidFill>
              </a:rPr>
              <a:t>(NLP)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Some functions (</a:t>
            </a:r>
            <a:r>
              <a:rPr lang="en-US" i="1" dirty="0"/>
              <a:t>f</a:t>
            </a:r>
            <a:r>
              <a:rPr lang="en-US" dirty="0"/>
              <a:t> and/or </a:t>
            </a:r>
            <a:r>
              <a:rPr lang="en-US" i="1" dirty="0"/>
              <a:t>g</a:t>
            </a:r>
            <a:r>
              <a:rPr lang="en-US" dirty="0"/>
              <a:t>) are nonlinear</a:t>
            </a:r>
          </a:p>
          <a:p>
            <a:pPr>
              <a:spcBef>
                <a:spcPts val="600"/>
              </a:spcBef>
            </a:pPr>
            <a:r>
              <a:rPr lang="en-US" dirty="0"/>
              <a:t>Integer Programming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Some variables required to be integral</a:t>
            </a:r>
          </a:p>
          <a:p>
            <a:pPr>
              <a:spcBef>
                <a:spcPts val="600"/>
              </a:spcBef>
            </a:pPr>
            <a:r>
              <a:rPr lang="en-US" dirty="0"/>
              <a:t>Mixed-integer Linear Programming </a:t>
            </a:r>
            <a:r>
              <a:rPr lang="en-US" b="1" dirty="0">
                <a:solidFill>
                  <a:srgbClr val="FF0000"/>
                </a:solidFill>
              </a:rPr>
              <a:t>(MILP)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Mix integer and continuous variables, all functions are linear</a:t>
            </a:r>
          </a:p>
          <a:p>
            <a:pPr>
              <a:spcBef>
                <a:spcPts val="600"/>
              </a:spcBef>
            </a:pPr>
            <a:r>
              <a:rPr lang="en-US" dirty="0"/>
              <a:t>Mixed-integer Nonlinear Programming </a:t>
            </a:r>
            <a:r>
              <a:rPr lang="en-US" b="1" dirty="0">
                <a:solidFill>
                  <a:srgbClr val="FF0000"/>
                </a:solidFill>
              </a:rPr>
              <a:t>(MINLP)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Includes integer variables and nonlinear functions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Algebraic Optimization Problems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6D668-B60E-EE08-9154-C6E06627B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794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3726654"/>
            <a:ext cx="7772400" cy="2216946"/>
          </a:xfrm>
        </p:spPr>
        <p:txBody>
          <a:bodyPr/>
          <a:lstStyle/>
          <a:p>
            <a:r>
              <a:rPr lang="en-US" dirty="0"/>
              <a:t>Objective function and all constraints are </a:t>
            </a:r>
            <a:r>
              <a:rPr lang="en-US" b="1" i="1" dirty="0">
                <a:solidFill>
                  <a:srgbClr val="FF0000"/>
                </a:solidFill>
              </a:rPr>
              <a:t>linear</a:t>
            </a:r>
          </a:p>
          <a:p>
            <a:r>
              <a:rPr lang="en-US" dirty="0"/>
              <a:t>Only </a:t>
            </a:r>
            <a:r>
              <a:rPr lang="en-US" b="1" dirty="0">
                <a:solidFill>
                  <a:srgbClr val="FF0000"/>
                </a:solidFill>
              </a:rPr>
              <a:t>continuous</a:t>
            </a:r>
            <a:r>
              <a:rPr lang="en-US" dirty="0"/>
              <a:t> variables</a:t>
            </a:r>
          </a:p>
          <a:p>
            <a:pPr lvl="3"/>
            <a:endParaRPr lang="en-US" dirty="0"/>
          </a:p>
          <a:p>
            <a:r>
              <a:rPr lang="en-US" b="1" i="1" dirty="0"/>
              <a:t>Kantorovich (1939), </a:t>
            </a:r>
            <a:r>
              <a:rPr lang="en-US" b="1" i="1" dirty="0" err="1"/>
              <a:t>Dantzig</a:t>
            </a:r>
            <a:r>
              <a:rPr lang="en-US" b="1" i="1" dirty="0"/>
              <a:t> (1947), </a:t>
            </a:r>
            <a:r>
              <a:rPr lang="en-US" b="1" i="1" dirty="0" err="1"/>
              <a:t>Karmarkar</a:t>
            </a:r>
            <a:r>
              <a:rPr lang="en-US" b="1" i="1" dirty="0"/>
              <a:t> (1984)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Programming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654175" y="1320800"/>
          <a:ext cx="2430463" cy="194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88840" imgH="711000" progId="Equation.DSMT4">
                  <p:embed/>
                </p:oleObj>
              </mc:Choice>
              <mc:Fallback>
                <p:oleObj name="Equation" r:id="rId2" imgW="888840" imgH="7110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175" y="1320800"/>
                        <a:ext cx="2430463" cy="194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V="1">
            <a:off x="6400800" y="1143000"/>
            <a:ext cx="0" cy="1828800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400800" y="2971800"/>
            <a:ext cx="2103120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51" descr="Light vertical"/>
          <p:cNvSpPr>
            <a:spLocks noChangeArrowheads="1"/>
          </p:cNvSpPr>
          <p:nvPr/>
        </p:nvSpPr>
        <p:spPr bwMode="auto">
          <a:xfrm rot="19200000">
            <a:off x="5795932" y="1748532"/>
            <a:ext cx="1866900" cy="91440"/>
          </a:xfrm>
          <a:prstGeom prst="rect">
            <a:avLst/>
          </a:pr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tx1"/>
            </a:bgClr>
          </a:pattFill>
          <a:ln w="3175"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" name="Rectangle 51" descr="Light vertical"/>
          <p:cNvSpPr>
            <a:spLocks noChangeArrowheads="1"/>
          </p:cNvSpPr>
          <p:nvPr/>
        </p:nvSpPr>
        <p:spPr bwMode="auto">
          <a:xfrm rot="1380000">
            <a:off x="6700555" y="1589069"/>
            <a:ext cx="1828800" cy="91440"/>
          </a:xfrm>
          <a:prstGeom prst="rect">
            <a:avLst/>
          </a:pr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tx1"/>
            </a:bgClr>
          </a:pattFill>
          <a:ln w="3175"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1" name="Rectangle 51" descr="Light vertical"/>
          <p:cNvSpPr>
            <a:spLocks noChangeArrowheads="1"/>
          </p:cNvSpPr>
          <p:nvPr/>
        </p:nvSpPr>
        <p:spPr bwMode="auto">
          <a:xfrm rot="7200000">
            <a:off x="7073094" y="2400697"/>
            <a:ext cx="1645920" cy="91440"/>
          </a:xfrm>
          <a:prstGeom prst="rect">
            <a:avLst/>
          </a:pr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tx1"/>
            </a:bgClr>
          </a:pattFill>
          <a:ln w="3175"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rot="19080000">
            <a:off x="5865150" y="1800508"/>
            <a:ext cx="1828800" cy="622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 rot="837147">
            <a:off x="6239371" y="1737234"/>
            <a:ext cx="1908360" cy="1141147"/>
            <a:chOff x="4855029" y="2516453"/>
            <a:chExt cx="2133600" cy="1141147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4855029" y="2516453"/>
              <a:ext cx="213360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855029" y="2744682"/>
              <a:ext cx="213360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855029" y="2972911"/>
              <a:ext cx="213360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855029" y="3201140"/>
              <a:ext cx="213360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855029" y="3429369"/>
              <a:ext cx="213360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855029" y="3657600"/>
              <a:ext cx="2133600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7813729" y="2971800"/>
            <a:ext cx="61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+mn-lt"/>
              </a:rPr>
              <a:t>x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91200" y="1122691"/>
            <a:ext cx="61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+mn-lt"/>
              </a:rPr>
              <a:t>x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</a:rPr>
              <a:t>2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7200000" flipV="1">
            <a:off x="7001462" y="2441409"/>
            <a:ext cx="1645920" cy="365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380000" flipV="1">
            <a:off x="6674954" y="1699782"/>
            <a:ext cx="1828800" cy="365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706" y="5486400"/>
            <a:ext cx="676177" cy="9144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4638" y="5486400"/>
            <a:ext cx="762915" cy="91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3689" y="5486400"/>
            <a:ext cx="929874" cy="914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9FD9C-67D4-2DA6-B8DB-9F6A3515DE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90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352800"/>
            <a:ext cx="8686800" cy="2592768"/>
          </a:xfrm>
        </p:spPr>
        <p:txBody>
          <a:bodyPr/>
          <a:lstStyle/>
          <a:p>
            <a:r>
              <a:rPr lang="en-US" dirty="0"/>
              <a:t>Some functions are nonlinear</a:t>
            </a:r>
          </a:p>
          <a:p>
            <a:r>
              <a:rPr lang="en-US" dirty="0"/>
              <a:t>Only </a:t>
            </a:r>
            <a:r>
              <a:rPr lang="en-US" b="1" dirty="0">
                <a:solidFill>
                  <a:srgbClr val="FF0000"/>
                </a:solidFill>
              </a:rPr>
              <a:t>continuous</a:t>
            </a:r>
            <a:r>
              <a:rPr lang="en-US" dirty="0"/>
              <a:t> variables</a:t>
            </a:r>
          </a:p>
          <a:p>
            <a:pPr lvl="3"/>
            <a:endParaRPr lang="en-US" sz="1050" dirty="0"/>
          </a:p>
          <a:p>
            <a:r>
              <a:rPr lang="en-US" b="1" i="1" dirty="0" err="1"/>
              <a:t>Karush</a:t>
            </a:r>
            <a:r>
              <a:rPr lang="en-US" b="1" i="1" dirty="0"/>
              <a:t> (1939), Kuhn, Tucker (1951)</a:t>
            </a:r>
          </a:p>
          <a:p>
            <a:pPr lvl="2"/>
            <a:endParaRPr lang="en-US" sz="1400" b="1" i="1" dirty="0"/>
          </a:p>
          <a:p>
            <a:r>
              <a:rPr lang="en-US" b="1" i="1" dirty="0"/>
              <a:t>Saunders (1978), Powell (1977), </a:t>
            </a:r>
            <a:r>
              <a:rPr lang="en-US" b="1" i="1" dirty="0" err="1"/>
              <a:t>Nocedal</a:t>
            </a:r>
            <a:r>
              <a:rPr lang="en-US" b="1" i="1" dirty="0"/>
              <a:t> (1999), </a:t>
            </a:r>
            <a:r>
              <a:rPr lang="en-US" b="1" i="1" dirty="0" err="1"/>
              <a:t>Biegler</a:t>
            </a:r>
            <a:r>
              <a:rPr lang="en-US" b="1" i="1" dirty="0"/>
              <a:t> (2002)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Nonlinear Programming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521958" y="1193523"/>
            <a:ext cx="0" cy="1676400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943600" y="1037253"/>
            <a:ext cx="61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+mn-lt"/>
              </a:rPr>
              <a:t>x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</a:rPr>
              <a:t>2</a:t>
            </a:r>
          </a:p>
        </p:txBody>
      </p:sp>
      <p:sp>
        <p:nvSpPr>
          <p:cNvPr id="29" name="Rectangle 51" descr="Light vertical"/>
          <p:cNvSpPr>
            <a:spLocks noChangeArrowheads="1"/>
          </p:cNvSpPr>
          <p:nvPr/>
        </p:nvSpPr>
        <p:spPr bwMode="auto">
          <a:xfrm rot="7200000">
            <a:off x="7007014" y="2347387"/>
            <a:ext cx="1645920" cy="91440"/>
          </a:xfrm>
          <a:prstGeom prst="rect">
            <a:avLst/>
          </a:pr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tx1"/>
            </a:bgClr>
          </a:pattFill>
          <a:ln w="3175"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rot="7200000" flipV="1">
            <a:off x="6935382" y="2388099"/>
            <a:ext cx="1645920" cy="365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 rot="3090978">
            <a:off x="6393834" y="1218456"/>
            <a:ext cx="2000429" cy="1111453"/>
            <a:chOff x="692687" y="2426950"/>
            <a:chExt cx="2000429" cy="1111453"/>
          </a:xfrm>
        </p:grpSpPr>
        <p:sp>
          <p:nvSpPr>
            <p:cNvPr id="32" name="Freeform 31"/>
            <p:cNvSpPr/>
            <p:nvPr/>
          </p:nvSpPr>
          <p:spPr>
            <a:xfrm rot="9208025">
              <a:off x="692687" y="2723117"/>
              <a:ext cx="2000429" cy="464487"/>
            </a:xfrm>
            <a:custGeom>
              <a:avLst/>
              <a:gdLst>
                <a:gd name="connsiteX0" fmla="*/ 0 w 1436914"/>
                <a:gd name="connsiteY0" fmla="*/ 290286 h 731941"/>
                <a:gd name="connsiteX1" fmla="*/ 841829 w 1436914"/>
                <a:gd name="connsiteY1" fmla="*/ 725714 h 731941"/>
                <a:gd name="connsiteX2" fmla="*/ 1436914 w 1436914"/>
                <a:gd name="connsiteY2" fmla="*/ 0 h 73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6914" h="731941">
                  <a:moveTo>
                    <a:pt x="0" y="290286"/>
                  </a:moveTo>
                  <a:cubicBezTo>
                    <a:pt x="301171" y="532190"/>
                    <a:pt x="602343" y="774095"/>
                    <a:pt x="841829" y="725714"/>
                  </a:cubicBezTo>
                  <a:cubicBezTo>
                    <a:pt x="1081315" y="677333"/>
                    <a:pt x="1291771" y="108857"/>
                    <a:pt x="1436914" y="0"/>
                  </a:cubicBezTo>
                </a:path>
              </a:pathLst>
            </a:cu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 rot="11451009">
              <a:off x="838130" y="3446963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1451009">
              <a:off x="925815" y="3313594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1451009">
              <a:off x="1022435" y="3144846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1451009">
              <a:off x="1114354" y="2933410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1451009">
              <a:off x="1242457" y="2763529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1451009">
              <a:off x="1431021" y="2659149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1451009">
              <a:off x="1606810" y="2599225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1451009">
              <a:off x="1832441" y="2536655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1451009">
              <a:off x="2031237" y="2498443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1451009">
              <a:off x="2248101" y="2466379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1451009">
              <a:off x="2449158" y="2426950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 rot="14118780">
            <a:off x="6632011" y="990757"/>
            <a:ext cx="2982658" cy="2861516"/>
            <a:chOff x="3352800" y="3767884"/>
            <a:chExt cx="2982658" cy="2861516"/>
          </a:xfrm>
        </p:grpSpPr>
        <p:sp>
          <p:nvSpPr>
            <p:cNvPr id="45" name="Arc 44"/>
            <p:cNvSpPr/>
            <p:nvPr/>
          </p:nvSpPr>
          <p:spPr>
            <a:xfrm>
              <a:off x="3886200" y="3767884"/>
              <a:ext cx="2449258" cy="1871480"/>
            </a:xfrm>
            <a:prstGeom prst="arc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Arc 45"/>
            <p:cNvSpPr/>
            <p:nvPr/>
          </p:nvSpPr>
          <p:spPr>
            <a:xfrm>
              <a:off x="3733800" y="4072120"/>
              <a:ext cx="2449258" cy="1871480"/>
            </a:xfrm>
            <a:prstGeom prst="arc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Arc 46"/>
            <p:cNvSpPr/>
            <p:nvPr/>
          </p:nvSpPr>
          <p:spPr>
            <a:xfrm>
              <a:off x="3570542" y="4419600"/>
              <a:ext cx="2449258" cy="1871480"/>
            </a:xfrm>
            <a:prstGeom prst="arc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/>
            <p:cNvSpPr/>
            <p:nvPr/>
          </p:nvSpPr>
          <p:spPr>
            <a:xfrm>
              <a:off x="3352800" y="4757920"/>
              <a:ext cx="2449258" cy="1871480"/>
            </a:xfrm>
            <a:prstGeom prst="arc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9" name="Object 48"/>
          <p:cNvGraphicFramePr>
            <a:graphicFrameLocks noChangeAspect="1"/>
          </p:cNvGraphicFramePr>
          <p:nvPr/>
        </p:nvGraphicFramePr>
        <p:xfrm>
          <a:off x="1603375" y="1270000"/>
          <a:ext cx="253365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27000" imgH="749160" progId="Equation.DSMT4">
                  <p:embed/>
                </p:oleObj>
              </mc:Choice>
              <mc:Fallback>
                <p:oleObj name="Equation" r:id="rId2" imgW="927000" imgH="749160" progId="Equation.DSMT4">
                  <p:embed/>
                  <p:pic>
                    <p:nvPicPr>
                      <p:cNvPr id="49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75" y="1270000"/>
                        <a:ext cx="2533650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Straight Arrow Connector 50"/>
          <p:cNvCxnSpPr/>
          <p:nvPr/>
        </p:nvCxnSpPr>
        <p:spPr>
          <a:xfrm flipV="1">
            <a:off x="6507480" y="2881086"/>
            <a:ext cx="2103120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920409" y="2881086"/>
            <a:ext cx="61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+mn-lt"/>
              </a:rPr>
              <a:t>x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</a:rPr>
              <a:t>1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3947172"/>
            <a:ext cx="673751" cy="91440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958" y="3947172"/>
            <a:ext cx="812778" cy="9144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5942" y="3947172"/>
            <a:ext cx="907890" cy="914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6597" y="5562600"/>
            <a:ext cx="625214" cy="914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9847" y="5562600"/>
            <a:ext cx="622553" cy="914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9729" y="5562600"/>
            <a:ext cx="540608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64980" y="5562600"/>
            <a:ext cx="646868" cy="914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38ADC-6297-FDC2-6DB2-631EEDC2D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66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3710294"/>
            <a:ext cx="8610600" cy="2614306"/>
          </a:xfrm>
        </p:spPr>
        <p:txBody>
          <a:bodyPr/>
          <a:lstStyle/>
          <a:p>
            <a:r>
              <a:rPr lang="en-US" dirty="0"/>
              <a:t>Objective function and all constraints are </a:t>
            </a:r>
            <a:r>
              <a:rPr lang="en-US" b="1" i="1" dirty="0">
                <a:solidFill>
                  <a:srgbClr val="FF0000"/>
                </a:solidFill>
              </a:rPr>
              <a:t>linear</a:t>
            </a:r>
          </a:p>
          <a:p>
            <a:r>
              <a:rPr lang="en-US" dirty="0"/>
              <a:t>Some variables are continuous, and some are </a:t>
            </a:r>
            <a:r>
              <a:rPr lang="en-US" dirty="0">
                <a:solidFill>
                  <a:srgbClr val="FF0000"/>
                </a:solidFill>
              </a:rPr>
              <a:t>discrete/integer</a:t>
            </a:r>
          </a:p>
          <a:p>
            <a:pPr lvl="1"/>
            <a:endParaRPr lang="en-US" dirty="0"/>
          </a:p>
          <a:p>
            <a:r>
              <a:rPr lang="en-US" b="1" i="1" dirty="0" err="1"/>
              <a:t>Gomory</a:t>
            </a:r>
            <a:r>
              <a:rPr lang="en-US" b="1" i="1" dirty="0"/>
              <a:t> (1958), </a:t>
            </a:r>
            <a:r>
              <a:rPr lang="en-US" b="1" i="1" dirty="0" err="1"/>
              <a:t>Balas</a:t>
            </a:r>
            <a:r>
              <a:rPr lang="en-US" b="1" i="1" dirty="0"/>
              <a:t> (1962), Dakin (1965), </a:t>
            </a:r>
            <a:r>
              <a:rPr lang="en-US" b="1" i="1" dirty="0" err="1"/>
              <a:t>Nemhauser</a:t>
            </a:r>
            <a:r>
              <a:rPr lang="en-US" b="1" i="1" dirty="0"/>
              <a:t> (1999)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Mixed-Integer Linear Programming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81088" y="1320800"/>
          <a:ext cx="3576637" cy="194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7880" imgH="711000" progId="Equation.DSMT4">
                  <p:embed/>
                </p:oleObj>
              </mc:Choice>
              <mc:Fallback>
                <p:oleObj name="Equation" r:id="rId2" imgW="1307880" imgH="7110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088" y="1320800"/>
                        <a:ext cx="3576637" cy="194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7" name="Straight Arrow Connector 56"/>
          <p:cNvCxnSpPr/>
          <p:nvPr/>
        </p:nvCxnSpPr>
        <p:spPr>
          <a:xfrm flipV="1">
            <a:off x="6400800" y="1143000"/>
            <a:ext cx="0" cy="1828800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6400800" y="2971800"/>
            <a:ext cx="2103120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1" descr="Light vertical"/>
          <p:cNvSpPr>
            <a:spLocks noChangeArrowheads="1"/>
          </p:cNvSpPr>
          <p:nvPr/>
        </p:nvSpPr>
        <p:spPr bwMode="auto">
          <a:xfrm rot="19200000">
            <a:off x="5795932" y="1748532"/>
            <a:ext cx="1866900" cy="91440"/>
          </a:xfrm>
          <a:prstGeom prst="rect">
            <a:avLst/>
          </a:pr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tx1"/>
            </a:bgClr>
          </a:pattFill>
          <a:ln w="3175"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0" name="Rectangle 51" descr="Light vertical"/>
          <p:cNvSpPr>
            <a:spLocks noChangeArrowheads="1"/>
          </p:cNvSpPr>
          <p:nvPr/>
        </p:nvSpPr>
        <p:spPr bwMode="auto">
          <a:xfrm rot="1380000">
            <a:off x="6700555" y="1589069"/>
            <a:ext cx="1828800" cy="91440"/>
          </a:xfrm>
          <a:prstGeom prst="rect">
            <a:avLst/>
          </a:pr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tx1"/>
            </a:bgClr>
          </a:pattFill>
          <a:ln w="3175"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61" name="Rectangle 51" descr="Light vertical"/>
          <p:cNvSpPr>
            <a:spLocks noChangeArrowheads="1"/>
          </p:cNvSpPr>
          <p:nvPr/>
        </p:nvSpPr>
        <p:spPr bwMode="auto">
          <a:xfrm rot="7200000">
            <a:off x="7073094" y="2400697"/>
            <a:ext cx="1645920" cy="91440"/>
          </a:xfrm>
          <a:prstGeom prst="rect">
            <a:avLst/>
          </a:pr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tx1"/>
            </a:bgClr>
          </a:pattFill>
          <a:ln w="3175"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cxnSp>
        <p:nvCxnSpPr>
          <p:cNvPr id="62" name="Straight Connector 61"/>
          <p:cNvCxnSpPr/>
          <p:nvPr/>
        </p:nvCxnSpPr>
        <p:spPr>
          <a:xfrm rot="19080000">
            <a:off x="5865150" y="1800508"/>
            <a:ext cx="1828800" cy="622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/>
        </p:nvGrpSpPr>
        <p:grpSpPr>
          <a:xfrm rot="837147">
            <a:off x="6239371" y="1737234"/>
            <a:ext cx="1908360" cy="1141147"/>
            <a:chOff x="4855029" y="2516453"/>
            <a:chExt cx="2133600" cy="1141147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4855029" y="2516453"/>
              <a:ext cx="2133600" cy="0"/>
            </a:xfrm>
            <a:prstGeom prst="line">
              <a:avLst/>
            </a:prstGeom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4855029" y="2744682"/>
              <a:ext cx="2133600" cy="0"/>
            </a:xfrm>
            <a:prstGeom prst="line">
              <a:avLst/>
            </a:prstGeom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4855029" y="2972911"/>
              <a:ext cx="2133600" cy="0"/>
            </a:xfrm>
            <a:prstGeom prst="line">
              <a:avLst/>
            </a:prstGeom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4855029" y="3201140"/>
              <a:ext cx="2133600" cy="0"/>
            </a:xfrm>
            <a:prstGeom prst="line">
              <a:avLst/>
            </a:prstGeom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4855029" y="3429369"/>
              <a:ext cx="2133600" cy="0"/>
            </a:xfrm>
            <a:prstGeom prst="line">
              <a:avLst/>
            </a:prstGeom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4855029" y="3657600"/>
              <a:ext cx="2133600" cy="0"/>
            </a:xfrm>
            <a:prstGeom prst="line">
              <a:avLst/>
            </a:prstGeom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>
            <a:off x="7813729" y="2971800"/>
            <a:ext cx="61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+mn-lt"/>
              </a:rPr>
              <a:t>x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</a:rPr>
              <a:t>1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791200" y="1122691"/>
            <a:ext cx="61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+mn-lt"/>
              </a:rPr>
              <a:t>x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</a:rPr>
              <a:t>2</a:t>
            </a:r>
          </a:p>
        </p:txBody>
      </p:sp>
      <p:cxnSp>
        <p:nvCxnSpPr>
          <p:cNvPr id="72" name="Straight Connector 71"/>
          <p:cNvCxnSpPr/>
          <p:nvPr/>
        </p:nvCxnSpPr>
        <p:spPr>
          <a:xfrm rot="7200000" flipV="1">
            <a:off x="7001462" y="2441409"/>
            <a:ext cx="1645920" cy="365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1380000" flipV="1">
            <a:off x="6674954" y="1699782"/>
            <a:ext cx="1828800" cy="365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6676572" y="1716125"/>
            <a:ext cx="1309914" cy="1005842"/>
            <a:chOff x="7696200" y="1523999"/>
            <a:chExt cx="1309914" cy="1005842"/>
          </a:xfrm>
        </p:grpSpPr>
        <p:sp>
          <p:nvSpPr>
            <p:cNvPr id="5" name="Flowchart: Connector 4"/>
            <p:cNvSpPr/>
            <p:nvPr/>
          </p:nvSpPr>
          <p:spPr>
            <a:xfrm>
              <a:off x="7696200" y="1523999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lowchart: Connector 23"/>
            <p:cNvSpPr/>
            <p:nvPr/>
          </p:nvSpPr>
          <p:spPr>
            <a:xfrm>
              <a:off x="8097520" y="15240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/>
          </p:nvSpPr>
          <p:spPr>
            <a:xfrm>
              <a:off x="8498840" y="15240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lowchart: Connector 25"/>
            <p:cNvSpPr/>
            <p:nvPr/>
          </p:nvSpPr>
          <p:spPr>
            <a:xfrm>
              <a:off x="8900160" y="15240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lowchart: Connector 26"/>
            <p:cNvSpPr/>
            <p:nvPr/>
          </p:nvSpPr>
          <p:spPr>
            <a:xfrm>
              <a:off x="7710714" y="1813559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8112034" y="181356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lowchart: Connector 28"/>
            <p:cNvSpPr/>
            <p:nvPr/>
          </p:nvSpPr>
          <p:spPr>
            <a:xfrm>
              <a:off x="8513354" y="181356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Connector 29"/>
            <p:cNvSpPr/>
            <p:nvPr/>
          </p:nvSpPr>
          <p:spPr>
            <a:xfrm>
              <a:off x="8914674" y="181356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Connector 30"/>
            <p:cNvSpPr/>
            <p:nvPr/>
          </p:nvSpPr>
          <p:spPr>
            <a:xfrm>
              <a:off x="7696200" y="21336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lowchart: Connector 31"/>
            <p:cNvSpPr/>
            <p:nvPr/>
          </p:nvSpPr>
          <p:spPr>
            <a:xfrm>
              <a:off x="8097520" y="21336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lowchart: Connector 32"/>
            <p:cNvSpPr/>
            <p:nvPr/>
          </p:nvSpPr>
          <p:spPr>
            <a:xfrm>
              <a:off x="8498840" y="21336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lowchart: Connector 33"/>
            <p:cNvSpPr/>
            <p:nvPr/>
          </p:nvSpPr>
          <p:spPr>
            <a:xfrm>
              <a:off x="8900160" y="21336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lowchart: Connector 34"/>
            <p:cNvSpPr/>
            <p:nvPr/>
          </p:nvSpPr>
          <p:spPr>
            <a:xfrm>
              <a:off x="7696200" y="24384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lowchart: Connector 35"/>
            <p:cNvSpPr/>
            <p:nvPr/>
          </p:nvSpPr>
          <p:spPr>
            <a:xfrm>
              <a:off x="8097520" y="24384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lowchart: Connector 36"/>
            <p:cNvSpPr/>
            <p:nvPr/>
          </p:nvSpPr>
          <p:spPr>
            <a:xfrm>
              <a:off x="8498840" y="24384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lowchart: Connector 37"/>
            <p:cNvSpPr/>
            <p:nvPr/>
          </p:nvSpPr>
          <p:spPr>
            <a:xfrm>
              <a:off x="8900160" y="24384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527" y="5461077"/>
            <a:ext cx="812778" cy="9144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5"/>
          <a:srcRect l="15380" t="16159" r="18458" b="23249"/>
          <a:stretch/>
        </p:blipFill>
        <p:spPr>
          <a:xfrm>
            <a:off x="5044829" y="5392923"/>
            <a:ext cx="685801" cy="9144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7109" y="5435639"/>
            <a:ext cx="619916" cy="9144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8433" y="5475339"/>
            <a:ext cx="661013" cy="914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B5A614-3262-EEB9-24A8-1DDB1DA505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228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181600"/>
          </a:xfrm>
        </p:spPr>
        <p:txBody>
          <a:bodyPr/>
          <a:lstStyle/>
          <a:p>
            <a:pPr marL="0" indent="0">
              <a:buNone/>
            </a:pPr>
            <a:endParaRPr lang="en-US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800" b="1" dirty="0" err="1">
                <a:solidFill>
                  <a:srgbClr val="0070C0"/>
                </a:solidFill>
              </a:rPr>
              <a:t>Mimimize</a:t>
            </a:r>
            <a:r>
              <a:rPr lang="en-US" sz="2800" b="1" dirty="0">
                <a:solidFill>
                  <a:srgbClr val="0070C0"/>
                </a:solidFill>
              </a:rPr>
              <a:t>/Maximize     </a:t>
            </a:r>
            <a:r>
              <a:rPr lang="en-US" sz="2800" b="1" i="1" dirty="0">
                <a:solidFill>
                  <a:srgbClr val="0070C0"/>
                </a:solidFill>
              </a:rPr>
              <a:t>f </a:t>
            </a:r>
            <a:r>
              <a:rPr lang="en-US" sz="2800" b="1" dirty="0">
                <a:solidFill>
                  <a:srgbClr val="0070C0"/>
                </a:solidFill>
              </a:rPr>
              <a:t>(</a:t>
            </a:r>
            <a:r>
              <a:rPr lang="en-US" sz="2800" b="1" i="1" dirty="0">
                <a:solidFill>
                  <a:srgbClr val="0070C0"/>
                </a:solidFill>
              </a:rPr>
              <a:t>x</a:t>
            </a:r>
            <a:r>
              <a:rPr lang="en-US" sz="2800" b="1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70C0"/>
                </a:solidFill>
              </a:rPr>
              <a:t>Subject to (“</a:t>
            </a:r>
            <a:r>
              <a:rPr lang="en-US" sz="2800" b="1" dirty="0" err="1">
                <a:solidFill>
                  <a:srgbClr val="0070C0"/>
                </a:solidFill>
              </a:rPr>
              <a:t>s.t.</a:t>
            </a:r>
            <a:r>
              <a:rPr lang="en-US" sz="2800" b="1" dirty="0">
                <a:solidFill>
                  <a:srgbClr val="0070C0"/>
                </a:solidFill>
              </a:rPr>
              <a:t>”)          </a:t>
            </a:r>
            <a:r>
              <a:rPr lang="en-US" sz="2800" b="1" i="1" dirty="0">
                <a:solidFill>
                  <a:srgbClr val="0070C0"/>
                </a:solidFill>
              </a:rPr>
              <a:t>g </a:t>
            </a:r>
            <a:r>
              <a:rPr lang="en-US" sz="2800" b="1" dirty="0">
                <a:solidFill>
                  <a:srgbClr val="0070C0"/>
                </a:solidFill>
              </a:rPr>
              <a:t>(</a:t>
            </a:r>
            <a:r>
              <a:rPr lang="en-US" sz="2800" b="1" i="1" dirty="0">
                <a:solidFill>
                  <a:srgbClr val="0070C0"/>
                </a:solidFill>
              </a:rPr>
              <a:t>x</a:t>
            </a:r>
            <a:r>
              <a:rPr lang="en-US" sz="2800" b="1" dirty="0">
                <a:solidFill>
                  <a:srgbClr val="0070C0"/>
                </a:solidFill>
              </a:rPr>
              <a:t>) ≤ 0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70C0"/>
                </a:solidFill>
              </a:rPr>
              <a:t>                                        </a:t>
            </a:r>
            <a:r>
              <a:rPr lang="en-US" sz="2800" b="1" i="1" dirty="0">
                <a:solidFill>
                  <a:srgbClr val="0070C0"/>
                </a:solidFill>
              </a:rPr>
              <a:t>x </a:t>
            </a:r>
            <a:r>
              <a:rPr lang="en-US" sz="2800" b="1" dirty="0">
                <a:solidFill>
                  <a:srgbClr val="0070C0"/>
                </a:solidFill>
              </a:rPr>
              <a:t>∈</a:t>
            </a:r>
            <a:r>
              <a:rPr lang="en-US" sz="2800" b="1" i="1" dirty="0">
                <a:solidFill>
                  <a:srgbClr val="0070C0"/>
                </a:solidFill>
              </a:rPr>
              <a:t> X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800" dirty="0"/>
              <a:t>where            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 = vector of variables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i="1" dirty="0"/>
              <a:t>f</a:t>
            </a:r>
            <a:r>
              <a:rPr lang="en-US" sz="2800" dirty="0"/>
              <a:t>  = objective function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i="1" dirty="0"/>
              <a:t>g</a:t>
            </a:r>
            <a:r>
              <a:rPr lang="en-US" sz="2800" dirty="0"/>
              <a:t> = constraints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 = set of bounds/integrality constraints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Optimization Problem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0CE06-C37F-41E2-9ABE-DD3C2820F1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789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3429000"/>
                <a:ext cx="9215380" cy="2078435"/>
              </a:xfrm>
            </p:spPr>
            <p:txBody>
              <a:bodyPr/>
              <a:lstStyle/>
              <a:p>
                <a:r>
                  <a:rPr lang="en-US" dirty="0"/>
                  <a:t>Generalization of algebraic optimization problems</a:t>
                </a:r>
              </a:p>
              <a:p>
                <a:r>
                  <a:rPr lang="en-US" dirty="0"/>
                  <a:t>Might include </a:t>
                </a:r>
                <a:r>
                  <a:rPr lang="en-US" b="1" dirty="0">
                    <a:solidFill>
                      <a:srgbClr val="FF0000"/>
                    </a:solidFill>
                  </a:rPr>
                  <a:t>nonlinear</a:t>
                </a:r>
                <a:r>
                  <a:rPr lang="en-US" dirty="0"/>
                  <a:t> functions and </a:t>
                </a:r>
                <a:r>
                  <a:rPr lang="en-US" b="1" dirty="0">
                    <a:solidFill>
                      <a:srgbClr val="FF0000"/>
                    </a:solidFill>
                  </a:rPr>
                  <a:t>discrete</a:t>
                </a:r>
                <a:r>
                  <a:rPr lang="en-US" dirty="0"/>
                  <a:t> variables</a:t>
                </a:r>
              </a:p>
              <a:p>
                <a:r>
                  <a:rPr lang="en-US" dirty="0">
                    <a:solidFill>
                      <a:srgbClr val="008000"/>
                    </a:solidFill>
                  </a:rPr>
                  <a:t>Usually include non-convex functions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>
                    <a:solidFill>
                      <a:srgbClr val="008000"/>
                    </a:solidFill>
                  </a:rPr>
                  <a:t> global optimization</a:t>
                </a:r>
              </a:p>
              <a:p>
                <a:pPr lvl="4"/>
                <a:endParaRPr lang="en-US" dirty="0"/>
              </a:p>
              <a:p>
                <a:r>
                  <a:rPr lang="en-US" sz="2300" b="1" i="1" dirty="0" err="1"/>
                  <a:t>Geoffrion</a:t>
                </a:r>
                <a:r>
                  <a:rPr lang="en-US" sz="2300" b="1" i="1" dirty="0"/>
                  <a:t> (1972), Grossmann (1986), </a:t>
                </a:r>
                <a:r>
                  <a:rPr lang="en-US" sz="2300" b="1" i="1" dirty="0" err="1"/>
                  <a:t>Sahinidis</a:t>
                </a:r>
                <a:r>
                  <a:rPr lang="en-US" sz="2300" b="1" i="1" dirty="0"/>
                  <a:t> (1995), </a:t>
                </a:r>
                <a:r>
                  <a:rPr lang="en-US" sz="2300" b="1" i="1" dirty="0" err="1"/>
                  <a:t>Floudas</a:t>
                </a:r>
                <a:r>
                  <a:rPr lang="en-US" sz="2300" b="1" i="1" dirty="0"/>
                  <a:t> (1996)</a:t>
                </a:r>
                <a:endParaRPr lang="en-US" sz="23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3429000"/>
                <a:ext cx="9215380" cy="2078435"/>
              </a:xfrm>
              <a:blipFill>
                <a:blip r:embed="rId3"/>
                <a:stretch>
                  <a:fillRect l="-860" t="-2353" b="-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Mixed-Integer Nonlinear Programming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71525" y="1217613"/>
          <a:ext cx="4198938" cy="214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36480" imgH="787320" progId="Equation.DSMT4">
                  <p:embed/>
                </p:oleObj>
              </mc:Choice>
              <mc:Fallback>
                <p:oleObj name="Equation" r:id="rId4" imgW="1536480" imgH="78732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" y="1217613"/>
                        <a:ext cx="4198938" cy="214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>
          <a:xfrm flipV="1">
            <a:off x="6521958" y="1193523"/>
            <a:ext cx="0" cy="1676400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943600" y="1037253"/>
            <a:ext cx="61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+mn-lt"/>
              </a:rPr>
              <a:t>x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</a:rPr>
              <a:t>2</a:t>
            </a:r>
          </a:p>
        </p:txBody>
      </p:sp>
      <p:sp>
        <p:nvSpPr>
          <p:cNvPr id="8" name="Rectangle 51" descr="Light vertical"/>
          <p:cNvSpPr>
            <a:spLocks noChangeArrowheads="1"/>
          </p:cNvSpPr>
          <p:nvPr/>
        </p:nvSpPr>
        <p:spPr bwMode="auto">
          <a:xfrm rot="7200000">
            <a:off x="7007014" y="2347387"/>
            <a:ext cx="1645920" cy="91440"/>
          </a:xfrm>
          <a:prstGeom prst="rect">
            <a:avLst/>
          </a:pr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tx1"/>
            </a:bgClr>
          </a:pattFill>
          <a:ln w="3175"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7200000" flipV="1">
            <a:off x="6935382" y="2388099"/>
            <a:ext cx="1645920" cy="365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3090978">
            <a:off x="6393834" y="1218456"/>
            <a:ext cx="2000429" cy="1111453"/>
            <a:chOff x="692687" y="2426950"/>
            <a:chExt cx="2000429" cy="1111453"/>
          </a:xfrm>
        </p:grpSpPr>
        <p:sp>
          <p:nvSpPr>
            <p:cNvPr id="11" name="Freeform 10"/>
            <p:cNvSpPr/>
            <p:nvPr/>
          </p:nvSpPr>
          <p:spPr>
            <a:xfrm rot="9208025">
              <a:off x="692687" y="2723117"/>
              <a:ext cx="2000429" cy="464487"/>
            </a:xfrm>
            <a:custGeom>
              <a:avLst/>
              <a:gdLst>
                <a:gd name="connsiteX0" fmla="*/ 0 w 1436914"/>
                <a:gd name="connsiteY0" fmla="*/ 290286 h 731941"/>
                <a:gd name="connsiteX1" fmla="*/ 841829 w 1436914"/>
                <a:gd name="connsiteY1" fmla="*/ 725714 h 731941"/>
                <a:gd name="connsiteX2" fmla="*/ 1436914 w 1436914"/>
                <a:gd name="connsiteY2" fmla="*/ 0 h 73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6914" h="731941">
                  <a:moveTo>
                    <a:pt x="0" y="290286"/>
                  </a:moveTo>
                  <a:cubicBezTo>
                    <a:pt x="301171" y="532190"/>
                    <a:pt x="602343" y="774095"/>
                    <a:pt x="841829" y="725714"/>
                  </a:cubicBezTo>
                  <a:cubicBezTo>
                    <a:pt x="1081315" y="677333"/>
                    <a:pt x="1291771" y="108857"/>
                    <a:pt x="1436914" y="0"/>
                  </a:cubicBezTo>
                </a:path>
              </a:pathLst>
            </a:cu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 rot="11451009">
              <a:off x="838130" y="3446963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1451009">
              <a:off x="925815" y="3313594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1451009">
              <a:off x="1022435" y="3144846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1451009">
              <a:off x="1114354" y="2933410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1451009">
              <a:off x="1242457" y="2763529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1451009">
              <a:off x="1431021" y="2659149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1451009">
              <a:off x="1606810" y="2599225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1451009">
              <a:off x="1832441" y="2536655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1451009">
              <a:off x="2031237" y="2498443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1451009">
              <a:off x="2248101" y="2466379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1451009">
              <a:off x="2449158" y="2426950"/>
              <a:ext cx="91440" cy="9144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Arrow Connector 22"/>
          <p:cNvCxnSpPr/>
          <p:nvPr/>
        </p:nvCxnSpPr>
        <p:spPr>
          <a:xfrm flipV="1">
            <a:off x="6507480" y="2881086"/>
            <a:ext cx="2103120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920409" y="2881086"/>
            <a:ext cx="61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+mn-lt"/>
              </a:rPr>
              <a:t>x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</a:rPr>
              <a:t>1</a:t>
            </a:r>
          </a:p>
        </p:txBody>
      </p:sp>
      <p:grpSp>
        <p:nvGrpSpPr>
          <p:cNvPr id="25" name="Group 24"/>
          <p:cNvGrpSpPr/>
          <p:nvPr/>
        </p:nvGrpSpPr>
        <p:grpSpPr>
          <a:xfrm rot="14118780">
            <a:off x="6632011" y="990757"/>
            <a:ext cx="2982658" cy="2861516"/>
            <a:chOff x="3352800" y="3767884"/>
            <a:chExt cx="2982658" cy="2861516"/>
          </a:xfrm>
        </p:grpSpPr>
        <p:sp>
          <p:nvSpPr>
            <p:cNvPr id="26" name="Arc 25"/>
            <p:cNvSpPr/>
            <p:nvPr/>
          </p:nvSpPr>
          <p:spPr>
            <a:xfrm>
              <a:off x="3886200" y="3767884"/>
              <a:ext cx="2449258" cy="1871480"/>
            </a:xfrm>
            <a:prstGeom prst="arc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/>
            <p:cNvSpPr/>
            <p:nvPr/>
          </p:nvSpPr>
          <p:spPr>
            <a:xfrm>
              <a:off x="3733800" y="4072120"/>
              <a:ext cx="2449258" cy="1871480"/>
            </a:xfrm>
            <a:prstGeom prst="arc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/>
            <p:cNvSpPr/>
            <p:nvPr/>
          </p:nvSpPr>
          <p:spPr>
            <a:xfrm>
              <a:off x="3570542" y="4419600"/>
              <a:ext cx="2449258" cy="1871480"/>
            </a:xfrm>
            <a:prstGeom prst="arc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c 28"/>
            <p:cNvSpPr/>
            <p:nvPr/>
          </p:nvSpPr>
          <p:spPr>
            <a:xfrm>
              <a:off x="3352800" y="4757920"/>
              <a:ext cx="2449258" cy="1871480"/>
            </a:xfrm>
            <a:prstGeom prst="arc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676572" y="1716125"/>
            <a:ext cx="1309914" cy="1005842"/>
            <a:chOff x="7696200" y="1523999"/>
            <a:chExt cx="1309914" cy="1005842"/>
          </a:xfrm>
        </p:grpSpPr>
        <p:sp>
          <p:nvSpPr>
            <p:cNvPr id="31" name="Flowchart: Connector 30"/>
            <p:cNvSpPr/>
            <p:nvPr/>
          </p:nvSpPr>
          <p:spPr>
            <a:xfrm>
              <a:off x="7696200" y="1523999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lowchart: Connector 31"/>
            <p:cNvSpPr/>
            <p:nvPr/>
          </p:nvSpPr>
          <p:spPr>
            <a:xfrm>
              <a:off x="8097520" y="15240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lowchart: Connector 32"/>
            <p:cNvSpPr/>
            <p:nvPr/>
          </p:nvSpPr>
          <p:spPr>
            <a:xfrm>
              <a:off x="8498840" y="15240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lowchart: Connector 33"/>
            <p:cNvSpPr/>
            <p:nvPr/>
          </p:nvSpPr>
          <p:spPr>
            <a:xfrm>
              <a:off x="8900160" y="15240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lowchart: Connector 34"/>
            <p:cNvSpPr/>
            <p:nvPr/>
          </p:nvSpPr>
          <p:spPr>
            <a:xfrm>
              <a:off x="7710714" y="1813559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lowchart: Connector 35"/>
            <p:cNvSpPr/>
            <p:nvPr/>
          </p:nvSpPr>
          <p:spPr>
            <a:xfrm>
              <a:off x="8112034" y="181356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lowchart: Connector 36"/>
            <p:cNvSpPr/>
            <p:nvPr/>
          </p:nvSpPr>
          <p:spPr>
            <a:xfrm>
              <a:off x="8513354" y="181356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lowchart: Connector 37"/>
            <p:cNvSpPr/>
            <p:nvPr/>
          </p:nvSpPr>
          <p:spPr>
            <a:xfrm>
              <a:off x="8914674" y="181356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lowchart: Connector 38"/>
            <p:cNvSpPr/>
            <p:nvPr/>
          </p:nvSpPr>
          <p:spPr>
            <a:xfrm>
              <a:off x="7696200" y="21336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lowchart: Connector 39"/>
            <p:cNvSpPr/>
            <p:nvPr/>
          </p:nvSpPr>
          <p:spPr>
            <a:xfrm>
              <a:off x="8097520" y="21336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8498840" y="21336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lowchart: Connector 41"/>
            <p:cNvSpPr/>
            <p:nvPr/>
          </p:nvSpPr>
          <p:spPr>
            <a:xfrm>
              <a:off x="8900160" y="21336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lowchart: Connector 42"/>
            <p:cNvSpPr/>
            <p:nvPr/>
          </p:nvSpPr>
          <p:spPr>
            <a:xfrm>
              <a:off x="7696200" y="2438400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lowchart: Connector 43"/>
            <p:cNvSpPr/>
            <p:nvPr/>
          </p:nvSpPr>
          <p:spPr>
            <a:xfrm>
              <a:off x="8097520" y="24384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lowchart: Connector 44"/>
            <p:cNvSpPr/>
            <p:nvPr/>
          </p:nvSpPr>
          <p:spPr>
            <a:xfrm>
              <a:off x="8498840" y="24384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lowchart: Connector 45"/>
            <p:cNvSpPr/>
            <p:nvPr/>
          </p:nvSpPr>
          <p:spPr>
            <a:xfrm>
              <a:off x="8900160" y="2438401"/>
              <a:ext cx="91440" cy="9144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9972" y="5457372"/>
            <a:ext cx="715000" cy="9144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6775" y="5457372"/>
            <a:ext cx="731500" cy="914400"/>
          </a:xfrm>
          <a:prstGeom prst="rect">
            <a:avLst/>
          </a:prstGeom>
        </p:spPr>
      </p:pic>
      <p:sp>
        <p:nvSpPr>
          <p:cNvPr id="49" name="Footer Placeholder 4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7556" y="5457372"/>
            <a:ext cx="774216" cy="91440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9589" y="5457372"/>
            <a:ext cx="609583" cy="914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79BFC-CE21-FBB7-3B53-80B7E383B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17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3058088"/>
            <a:ext cx="4648200" cy="3495112"/>
          </a:xfrm>
        </p:spPr>
        <p:txBody>
          <a:bodyPr/>
          <a:lstStyle/>
          <a:p>
            <a:r>
              <a:rPr lang="en-US" sz="2800" b="1" dirty="0">
                <a:solidFill>
                  <a:srgbClr val="009900"/>
                </a:solidFill>
              </a:rPr>
              <a:t>Stochastic programming</a:t>
            </a:r>
          </a:p>
          <a:p>
            <a:pPr lvl="2"/>
            <a:endParaRPr lang="en-US" sz="1600" b="1" dirty="0"/>
          </a:p>
          <a:p>
            <a:pPr lvl="1"/>
            <a:r>
              <a:rPr lang="en-US" sz="2400" b="1" dirty="0" err="1"/>
              <a:t>Birge</a:t>
            </a:r>
            <a:r>
              <a:rPr lang="en-US" sz="2400" b="1" dirty="0"/>
              <a:t> (1997)</a:t>
            </a:r>
          </a:p>
          <a:p>
            <a:pPr lvl="3"/>
            <a:endParaRPr lang="en-US" sz="2000" b="1" dirty="0"/>
          </a:p>
          <a:p>
            <a:pPr lvl="1"/>
            <a:r>
              <a:rPr lang="en-US" sz="2400" b="1" dirty="0" err="1"/>
              <a:t>Ruszczyński</a:t>
            </a:r>
            <a:r>
              <a:rPr lang="en-US" sz="2400" b="1" dirty="0"/>
              <a:t>, Shapiro (2002)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 under Uncertainty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29049"/>
              </p:ext>
            </p:extLst>
          </p:nvPr>
        </p:nvGraphicFramePr>
        <p:xfrm>
          <a:off x="5222958" y="1299523"/>
          <a:ext cx="3235241" cy="1291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33440" imgH="533160" progId="Equation.DSMT4">
                  <p:embed/>
                </p:oleObj>
              </mc:Choice>
              <mc:Fallback>
                <p:oleObj name="Equation" r:id="rId2" imgW="1333440" imgH="53316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958" y="1299523"/>
                        <a:ext cx="3235241" cy="12912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228688"/>
              </p:ext>
            </p:extLst>
          </p:nvPr>
        </p:nvGraphicFramePr>
        <p:xfrm>
          <a:off x="1019175" y="1270000"/>
          <a:ext cx="2557463" cy="135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54080" imgH="558720" progId="Equation.DSMT4">
                  <p:embed/>
                </p:oleObj>
              </mc:Choice>
              <mc:Fallback>
                <p:oleObj name="Equation" r:id="rId4" imgW="1054080" imgH="55872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1270000"/>
                        <a:ext cx="2557463" cy="135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600" y="3644537"/>
            <a:ext cx="693000" cy="914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7996" y="5181600"/>
            <a:ext cx="641005" cy="914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3231" y="5177246"/>
            <a:ext cx="768097" cy="914400"/>
          </a:xfrm>
          <a:prstGeom prst="rect">
            <a:avLst/>
          </a:prstGeom>
        </p:spPr>
      </p:pic>
      <p:sp>
        <p:nvSpPr>
          <p:cNvPr id="12" name="Content Placeholder 1"/>
          <p:cNvSpPr txBox="1">
            <a:spLocks/>
          </p:cNvSpPr>
          <p:nvPr/>
        </p:nvSpPr>
        <p:spPr bwMode="auto">
          <a:xfrm>
            <a:off x="4648200" y="3061063"/>
            <a:ext cx="4648200" cy="349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800" b="1" kern="0" dirty="0">
                <a:solidFill>
                  <a:srgbClr val="009900"/>
                </a:solidFill>
              </a:rPr>
              <a:t>Robust optimization</a:t>
            </a:r>
          </a:p>
          <a:p>
            <a:pPr lvl="2"/>
            <a:endParaRPr lang="en-US" sz="1600" b="1" kern="0" dirty="0"/>
          </a:p>
          <a:p>
            <a:pPr lvl="1"/>
            <a:r>
              <a:rPr lang="en-US" sz="2400" b="1" kern="0" dirty="0"/>
              <a:t>Ben-Tal, </a:t>
            </a:r>
            <a:r>
              <a:rPr lang="en-US" sz="2400" b="1" kern="0" dirty="0" err="1"/>
              <a:t>Nemirovski</a:t>
            </a:r>
            <a:r>
              <a:rPr lang="en-US" sz="2400" b="1" kern="0" dirty="0"/>
              <a:t> (1998)</a:t>
            </a:r>
          </a:p>
          <a:p>
            <a:pPr lvl="3"/>
            <a:endParaRPr lang="en-US" sz="2000" b="1" kern="0" dirty="0"/>
          </a:p>
          <a:p>
            <a:pPr lvl="3"/>
            <a:endParaRPr lang="en-US" sz="2000" b="1" kern="0" dirty="0"/>
          </a:p>
          <a:p>
            <a:pPr lvl="3"/>
            <a:endParaRPr lang="en-US" b="1" kern="0" dirty="0"/>
          </a:p>
          <a:p>
            <a:pPr lvl="1"/>
            <a:r>
              <a:rPr lang="en-US" sz="2400" b="1" kern="0" dirty="0"/>
              <a:t>Bertsimas (2004)</a:t>
            </a:r>
            <a:endParaRPr lang="en-US" b="1" kern="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7276" y="5326780"/>
            <a:ext cx="719980" cy="914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42109" y="4330337"/>
            <a:ext cx="693000" cy="914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46089" y="4330337"/>
            <a:ext cx="678711" cy="914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E0F29-3CC6-99FA-6A7E-ED7B654C7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01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Optimization for machine learning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Data-driven decision-making under uncertainty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 and Big Data Analytics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4038600"/>
            <a:ext cx="5257800" cy="25673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47" y="1676400"/>
            <a:ext cx="3946786" cy="1703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71" y="1452407"/>
            <a:ext cx="2868909" cy="21516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E35DB-563D-3430-A05B-F0EFC5032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216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974015"/>
            <a:ext cx="5257800" cy="4800600"/>
          </a:xfrm>
        </p:spPr>
        <p:txBody>
          <a:bodyPr/>
          <a:lstStyle/>
          <a:p>
            <a:r>
              <a:rPr lang="en-US" sz="2800" b="1" dirty="0">
                <a:solidFill>
                  <a:srgbClr val="009900"/>
                </a:solidFill>
              </a:rPr>
              <a:t>Surrogate-based optimization </a:t>
            </a:r>
          </a:p>
          <a:p>
            <a:pPr lvl="1"/>
            <a:r>
              <a:rPr lang="en-US" dirty="0"/>
              <a:t>Simulation-based optimization</a:t>
            </a:r>
          </a:p>
          <a:p>
            <a:pPr lvl="1"/>
            <a:r>
              <a:rPr lang="en-US" dirty="0" err="1"/>
              <a:t>Metamodel</a:t>
            </a:r>
            <a:r>
              <a:rPr lang="en-US" dirty="0"/>
              <a:t>-based optimization</a:t>
            </a:r>
            <a:endParaRPr lang="en-US" sz="2400" b="1" dirty="0">
              <a:solidFill>
                <a:srgbClr val="009900"/>
              </a:solidFill>
            </a:endParaRPr>
          </a:p>
          <a:p>
            <a:pPr lvl="1"/>
            <a:r>
              <a:rPr lang="en-US" dirty="0"/>
              <a:t>Response surface methods/designs</a:t>
            </a:r>
          </a:p>
          <a:p>
            <a:pPr lvl="1"/>
            <a:r>
              <a:rPr lang="en-US" dirty="0"/>
              <a:t>Black-box derivative-free optimization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Optimization and Big Data Analytics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94" y="3088192"/>
            <a:ext cx="5054614" cy="3236408"/>
          </a:xfrm>
          <a:prstGeom prst="rect">
            <a:avLst/>
          </a:prstGeom>
        </p:spPr>
      </p:pic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5181600" y="977537"/>
            <a:ext cx="3962400" cy="191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800" b="1" kern="0" dirty="0">
                <a:solidFill>
                  <a:srgbClr val="009900"/>
                </a:solidFill>
              </a:rPr>
              <a:t>Bayesian optimization </a:t>
            </a:r>
          </a:p>
          <a:p>
            <a:pPr lvl="1"/>
            <a:r>
              <a:rPr lang="en-US" dirty="0"/>
              <a:t>Machine-learning-based derivative-free algorithms</a:t>
            </a:r>
            <a:endParaRPr lang="en-US" sz="2400" kern="0" dirty="0"/>
          </a:p>
          <a:p>
            <a:pPr lvl="1"/>
            <a:r>
              <a:rPr lang="en-US" dirty="0"/>
              <a:t>Increasing popularity in machine learning</a:t>
            </a:r>
            <a:endParaRPr lang="en-US" sz="2400" kern="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381" y="2819400"/>
            <a:ext cx="3321219" cy="327555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557018" y="6105797"/>
            <a:ext cx="36631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1500" b="1" kern="0" dirty="0">
                <a:solidFill>
                  <a:schemeClr val="bg1"/>
                </a:solidFill>
              </a:rPr>
              <a:t>de Freitas (2010, 2016); Adams (2012)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D4CD8-6B07-D050-10F6-17D816334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968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5087430"/>
            <a:ext cx="7772400" cy="1541970"/>
          </a:xfrm>
        </p:spPr>
        <p:txBody>
          <a:bodyPr/>
          <a:lstStyle/>
          <a:p>
            <a:r>
              <a:rPr lang="en-US" b="1" i="1" dirty="0"/>
              <a:t>Solution of inequalities 			</a:t>
            </a:r>
            <a:r>
              <a:rPr lang="en-US" b="1" dirty="0">
                <a:solidFill>
                  <a:srgbClr val="0070C0"/>
                </a:solidFill>
              </a:rPr>
              <a:t>Fourier (1826)</a:t>
            </a:r>
          </a:p>
          <a:p>
            <a:r>
              <a:rPr lang="en-US" b="1" i="1" dirty="0"/>
              <a:t>Solution of linear equations 		</a:t>
            </a:r>
            <a:r>
              <a:rPr lang="en-US" b="1" dirty="0">
                <a:solidFill>
                  <a:srgbClr val="0070C0"/>
                </a:solidFill>
              </a:rPr>
              <a:t>Gauss (1826)</a:t>
            </a:r>
          </a:p>
          <a:p>
            <a:r>
              <a:rPr lang="en-US" b="1" i="1" dirty="0"/>
              <a:t>Solution of inequality systems 		</a:t>
            </a:r>
            <a:r>
              <a:rPr lang="en-US" b="1" dirty="0" err="1">
                <a:solidFill>
                  <a:srgbClr val="0070C0"/>
                </a:solidFill>
              </a:rPr>
              <a:t>Farkas</a:t>
            </a:r>
            <a:r>
              <a:rPr lang="en-US" b="1" dirty="0">
                <a:solidFill>
                  <a:srgbClr val="0070C0"/>
                </a:solidFill>
              </a:rPr>
              <a:t> (1902)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Optimization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76600"/>
            <a:ext cx="1205248" cy="155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914400" y="3270250"/>
          <a:ext cx="1960563" cy="160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14400" imgH="749160" progId="Equation.DSMT4">
                  <p:embed/>
                </p:oleObj>
              </mc:Choice>
              <mc:Fallback>
                <p:oleObj name="Equation" r:id="rId3" imgW="914400" imgH="749160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270250"/>
                        <a:ext cx="1960563" cy="160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050925" y="1504950"/>
          <a:ext cx="1687513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87320" imgH="482400" progId="Equation.DSMT4">
                  <p:embed/>
                </p:oleObj>
              </mc:Choice>
              <mc:Fallback>
                <p:oleObj name="Equation" r:id="rId5" imgW="787320" imgH="482400" progId="Equation.DSMT4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0925" y="1504950"/>
                        <a:ext cx="1687513" cy="1033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6324600" y="1606770"/>
            <a:ext cx="2438399" cy="288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▪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−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 baseline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Newton (1664)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Leibniz (1673)</a:t>
            </a:r>
          </a:p>
          <a:p>
            <a:pPr marL="0" indent="0">
              <a:buNone/>
            </a:pP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Lagrange (1778)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1176" y="1353566"/>
            <a:ext cx="1203071" cy="1425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2848" y="1349868"/>
            <a:ext cx="1143000" cy="1444376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3F388D-4253-56E1-3EF6-E9C31F5B2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94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Optimization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07" t="17741" r="16667" b="12777"/>
          <a:stretch/>
        </p:blipFill>
        <p:spPr>
          <a:xfrm>
            <a:off x="304800" y="940527"/>
            <a:ext cx="8534400" cy="523167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0C478-4E9A-7136-EF47-D5E4A66E3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96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u="sng" dirty="0">
                <a:solidFill>
                  <a:srgbClr val="008000"/>
                </a:solidFill>
              </a:rPr>
              <a:t>Decision Variables</a:t>
            </a:r>
            <a:r>
              <a:rPr lang="en-US" b="1" dirty="0">
                <a:solidFill>
                  <a:srgbClr val="008000"/>
                </a:solidFill>
              </a:rPr>
              <a:t>   </a:t>
            </a:r>
            <a:r>
              <a:rPr lang="en-US" dirty="0"/>
              <a:t>e.g., x and y : </a:t>
            </a:r>
          </a:p>
          <a:p>
            <a:pPr lvl="1"/>
            <a:r>
              <a:rPr lang="en-US" dirty="0"/>
              <a:t>There are quantities you can control to improve your objective</a:t>
            </a:r>
          </a:p>
          <a:p>
            <a:r>
              <a:rPr lang="en-US" b="1" u="sng" dirty="0">
                <a:solidFill>
                  <a:srgbClr val="008000"/>
                </a:solidFill>
              </a:rPr>
              <a:t>Constraints</a:t>
            </a:r>
            <a:r>
              <a:rPr lang="en-US" dirty="0"/>
              <a:t>   e.g., 5x + 8y </a:t>
            </a:r>
            <a:r>
              <a:rPr lang="en-US" dirty="0">
                <a:sym typeface="Symbol" pitchFamily="18" charset="2"/>
              </a:rPr>
              <a:t></a:t>
            </a:r>
            <a:r>
              <a:rPr lang="en-US" dirty="0"/>
              <a:t>  24 , x </a:t>
            </a:r>
            <a:r>
              <a:rPr lang="en-US" dirty="0">
                <a:sym typeface="Symbol" pitchFamily="18" charset="2"/>
              </a:rPr>
              <a:t></a:t>
            </a:r>
            <a:r>
              <a:rPr lang="en-US" dirty="0"/>
              <a:t> 0 , y </a:t>
            </a:r>
            <a:r>
              <a:rPr lang="en-US" dirty="0">
                <a:sym typeface="Symbol" pitchFamily="18" charset="2"/>
              </a:rPr>
              <a:t></a:t>
            </a:r>
            <a:r>
              <a:rPr lang="en-US" dirty="0"/>
              <a:t> 0 </a:t>
            </a:r>
          </a:p>
          <a:p>
            <a:pPr lvl="1"/>
            <a:r>
              <a:rPr lang="en-US" dirty="0"/>
              <a:t>Limitations on the values of the decision variables.  </a:t>
            </a:r>
          </a:p>
          <a:p>
            <a:r>
              <a:rPr lang="en-US" b="1" u="sng" dirty="0">
                <a:solidFill>
                  <a:srgbClr val="008000"/>
                </a:solidFill>
              </a:rPr>
              <a:t>Objective Function</a:t>
            </a:r>
            <a:r>
              <a:rPr lang="en-US" b="1" dirty="0">
                <a:solidFill>
                  <a:srgbClr val="008000"/>
                </a:solidFill>
              </a:rPr>
              <a:t>   </a:t>
            </a:r>
            <a:r>
              <a:rPr lang="en-US" dirty="0"/>
              <a:t>e.g., 3x + 4y </a:t>
            </a:r>
          </a:p>
          <a:p>
            <a:pPr lvl="1"/>
            <a:r>
              <a:rPr lang="en-US" dirty="0"/>
              <a:t>Value measure used to rank alternatives</a:t>
            </a:r>
          </a:p>
          <a:p>
            <a:pPr lvl="1"/>
            <a:r>
              <a:rPr lang="en-US" dirty="0"/>
              <a:t>Seek to maximize or minimize this objective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Programming Example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514600" y="1143000"/>
          <a:ext cx="3581400" cy="1960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06360" imgH="660240" progId="Equation.DSMT4">
                  <p:embed/>
                </p:oleObj>
              </mc:Choice>
              <mc:Fallback>
                <p:oleObj name="Equation" r:id="rId2" imgW="1206360" imgH="66024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14600" y="1143000"/>
                        <a:ext cx="3581400" cy="19603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B250A-CEFC-A182-C8F4-5AA904031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867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b="1" dirty="0">
                <a:solidFill>
                  <a:srgbClr val="008000"/>
                </a:solidFill>
              </a:rPr>
              <a:t>feasible solution </a:t>
            </a:r>
            <a:r>
              <a:rPr lang="en-US" dirty="0"/>
              <a:t>satisfies all of the constraints</a:t>
            </a:r>
          </a:p>
          <a:p>
            <a:r>
              <a:rPr lang="en-US" dirty="0"/>
              <a:t>x = 1, y = 1 is feasible;  x = 1, y = 3 is </a:t>
            </a:r>
            <a:r>
              <a:rPr lang="en-US" b="1" dirty="0">
                <a:solidFill>
                  <a:srgbClr val="008000"/>
                </a:solidFill>
              </a:rPr>
              <a:t>infeasible</a:t>
            </a:r>
          </a:p>
          <a:p>
            <a:r>
              <a:rPr lang="en-US" dirty="0"/>
              <a:t>An </a:t>
            </a:r>
            <a:r>
              <a:rPr lang="en-US" b="1" dirty="0">
                <a:solidFill>
                  <a:srgbClr val="008000"/>
                </a:solidFill>
              </a:rPr>
              <a:t>optimal solution </a:t>
            </a:r>
            <a:r>
              <a:rPr lang="en-US" dirty="0"/>
              <a:t>is the best feasible solution</a:t>
            </a:r>
          </a:p>
          <a:p>
            <a:r>
              <a:rPr lang="en-US" dirty="0"/>
              <a:t>The optimal solution is x = 4.8, y = 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Programming Example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822000"/>
              </p:ext>
            </p:extLst>
          </p:nvPr>
        </p:nvGraphicFramePr>
        <p:xfrm>
          <a:off x="2514600" y="1143000"/>
          <a:ext cx="3581400" cy="1960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06360" imgH="660240" progId="Equation.DSMT4">
                  <p:embed/>
                </p:oleObj>
              </mc:Choice>
              <mc:Fallback>
                <p:oleObj name="Equation" r:id="rId2" imgW="1206360" imgH="66024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14600" y="1143000"/>
                        <a:ext cx="3581400" cy="19603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0C1A5-11D3-9517-E8A7-2276F2972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59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257800"/>
          </a:xfrm>
        </p:spPr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</a:rPr>
              <a:t>Feasible region</a:t>
            </a:r>
          </a:p>
          <a:p>
            <a:pPr lvl="1"/>
            <a:r>
              <a:rPr lang="en-US" sz="2400" dirty="0"/>
              <a:t>Intersection of constraints AND operators</a:t>
            </a:r>
          </a:p>
          <a:p>
            <a:pPr lvl="4"/>
            <a:endParaRPr lang="en-US" sz="1800" dirty="0"/>
          </a:p>
          <a:p>
            <a:r>
              <a:rPr lang="en-US" sz="2800" b="1" dirty="0">
                <a:solidFill>
                  <a:srgbClr val="0070C0"/>
                </a:solidFill>
              </a:rPr>
              <a:t>Optimality</a:t>
            </a:r>
          </a:p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Convexity</a:t>
            </a:r>
          </a:p>
          <a:p>
            <a:pPr lvl="4"/>
            <a:endParaRPr lang="en-US" sz="18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rgbClr val="0070C0"/>
                </a:solidFill>
              </a:rPr>
              <a:t>Number of </a:t>
            </a:r>
            <a:r>
              <a:rPr lang="en-US" sz="2800" b="1" dirty="0">
                <a:solidFill>
                  <a:srgbClr val="008000"/>
                </a:solidFill>
              </a:rPr>
              <a:t>degrees of freedom</a:t>
            </a:r>
          </a:p>
          <a:p>
            <a:pPr lvl="1"/>
            <a:r>
              <a:rPr lang="en-US" sz="2400" dirty="0"/>
              <a:t>Number of variables minus number of independent equality constraints</a:t>
            </a:r>
          </a:p>
          <a:p>
            <a:pPr lvl="1"/>
            <a:r>
              <a:rPr lang="en-US" sz="2400" dirty="0"/>
              <a:t>For a model h(x) = 0   h: </a:t>
            </a:r>
            <a:r>
              <a:rPr lang="en-US" sz="2400" i="1" dirty="0" err="1"/>
              <a:t>R</a:t>
            </a:r>
            <a:r>
              <a:rPr lang="en-US" sz="2400" baseline="30000" dirty="0" err="1"/>
              <a:t>n</a:t>
            </a:r>
            <a:r>
              <a:rPr lang="en-US" sz="2400" dirty="0" err="1"/>
              <a:t>→</a:t>
            </a:r>
            <a:r>
              <a:rPr lang="en-US" sz="2400" i="1" dirty="0" err="1"/>
              <a:t>R</a:t>
            </a:r>
            <a:r>
              <a:rPr lang="en-US" sz="2400" baseline="30000" dirty="0" err="1"/>
              <a:t>m</a:t>
            </a:r>
            <a:endParaRPr lang="en-US" sz="2400" baseline="30000" dirty="0"/>
          </a:p>
          <a:p>
            <a:pPr lvl="2"/>
            <a:r>
              <a:rPr lang="en-US" sz="2000" dirty="0"/>
              <a:t>If n &gt; m, then the degrees of freedom = n-m</a:t>
            </a:r>
          </a:p>
          <a:p>
            <a:pPr lvl="2"/>
            <a:r>
              <a:rPr lang="en-US" sz="2000" dirty="0"/>
              <a:t>If n ≤ m, then no degrees of freedom</a:t>
            </a:r>
          </a:p>
          <a:p>
            <a:pPr lvl="4"/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Concepts</a:t>
            </a:r>
            <a:endParaRPr lang="en-US" sz="2700" b="0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87"/>
          <a:stretch/>
        </p:blipFill>
        <p:spPr bwMode="auto">
          <a:xfrm>
            <a:off x="6684175" y="1084882"/>
            <a:ext cx="23074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EDEFB-CE32-8E97-4B41-6DA7DC043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1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81" name="Rectangle 57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Reactor Network Design</a:t>
            </a:r>
          </a:p>
        </p:txBody>
      </p:sp>
      <p:sp>
        <p:nvSpPr>
          <p:cNvPr id="794682" name="Rectangle 58"/>
          <p:cNvSpPr>
            <a:spLocks noChangeArrowheads="1"/>
          </p:cNvSpPr>
          <p:nvPr/>
        </p:nvSpPr>
        <p:spPr bwMode="auto">
          <a:xfrm>
            <a:off x="508000" y="4057650"/>
            <a:ext cx="8483600" cy="250510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683" name="Rectangle 59"/>
          <p:cNvSpPr>
            <a:spLocks noChangeArrowheads="1"/>
          </p:cNvSpPr>
          <p:nvPr/>
        </p:nvSpPr>
        <p:spPr bwMode="auto">
          <a:xfrm>
            <a:off x="741363" y="4219575"/>
            <a:ext cx="458459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min</a:t>
            </a:r>
            <a:endParaRPr lang="en-US" sz="1800">
              <a:solidFill>
                <a:sysClr val="windowText" lastClr="000000"/>
              </a:solidFill>
            </a:endParaRPr>
          </a:p>
        </p:txBody>
      </p:sp>
      <p:sp>
        <p:nvSpPr>
          <p:cNvPr id="794684" name="Rectangle 60"/>
          <p:cNvSpPr>
            <a:spLocks noChangeArrowheads="1"/>
          </p:cNvSpPr>
          <p:nvPr/>
        </p:nvSpPr>
        <p:spPr bwMode="auto">
          <a:xfrm>
            <a:off x="741363" y="4514850"/>
            <a:ext cx="34464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s.t.</a:t>
            </a:r>
            <a:endParaRPr lang="en-US" sz="1800">
              <a:solidFill>
                <a:sysClr val="windowText" lastClr="000000"/>
              </a:solidFill>
            </a:endParaRPr>
          </a:p>
        </p:txBody>
      </p:sp>
      <p:sp>
        <p:nvSpPr>
          <p:cNvPr id="794702" name="Rectangle 78"/>
          <p:cNvSpPr>
            <a:spLocks noChangeArrowheads="1"/>
          </p:cNvSpPr>
          <p:nvPr/>
        </p:nvSpPr>
        <p:spPr bwMode="auto">
          <a:xfrm>
            <a:off x="8310563" y="6229350"/>
            <a:ext cx="9778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)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03" name="Rectangle 79"/>
          <p:cNvSpPr>
            <a:spLocks noChangeArrowheads="1"/>
          </p:cNvSpPr>
          <p:nvPr/>
        </p:nvSpPr>
        <p:spPr bwMode="auto">
          <a:xfrm>
            <a:off x="7924800" y="6229350"/>
            <a:ext cx="294953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16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04" name="Rectangle 80"/>
          <p:cNvSpPr>
            <a:spLocks noChangeArrowheads="1"/>
          </p:cNvSpPr>
          <p:nvPr/>
        </p:nvSpPr>
        <p:spPr bwMode="auto">
          <a:xfrm>
            <a:off x="7866063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05" name="Rectangle 81"/>
          <p:cNvSpPr>
            <a:spLocks noChangeArrowheads="1"/>
          </p:cNvSpPr>
          <p:nvPr/>
        </p:nvSpPr>
        <p:spPr bwMode="auto">
          <a:xfrm>
            <a:off x="7485063" y="6229350"/>
            <a:ext cx="294953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dirty="0">
                <a:solidFill>
                  <a:sysClr val="windowText" lastClr="000000"/>
                </a:solidFill>
                <a:latin typeface="Times New Roman" pitchFamily="18" charset="0"/>
              </a:rPr>
              <a:t>16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06" name="Rectangle 82"/>
          <p:cNvSpPr>
            <a:spLocks noChangeArrowheads="1"/>
          </p:cNvSpPr>
          <p:nvPr/>
        </p:nvSpPr>
        <p:spPr bwMode="auto">
          <a:xfrm>
            <a:off x="7424738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07" name="Rectangle 83"/>
          <p:cNvSpPr>
            <a:spLocks noChangeArrowheads="1"/>
          </p:cNvSpPr>
          <p:nvPr/>
        </p:nvSpPr>
        <p:spPr bwMode="auto">
          <a:xfrm>
            <a:off x="7269163" y="6229350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08" name="Rectangle 84"/>
          <p:cNvSpPr>
            <a:spLocks noChangeArrowheads="1"/>
          </p:cNvSpPr>
          <p:nvPr/>
        </p:nvSpPr>
        <p:spPr bwMode="auto">
          <a:xfrm>
            <a:off x="7208838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dirty="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09" name="Rectangle 85"/>
          <p:cNvSpPr>
            <a:spLocks noChangeArrowheads="1"/>
          </p:cNvSpPr>
          <p:nvPr/>
        </p:nvSpPr>
        <p:spPr bwMode="auto">
          <a:xfrm>
            <a:off x="7053263" y="6229350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0" name="Rectangle 86"/>
          <p:cNvSpPr>
            <a:spLocks noChangeArrowheads="1"/>
          </p:cNvSpPr>
          <p:nvPr/>
        </p:nvSpPr>
        <p:spPr bwMode="auto">
          <a:xfrm>
            <a:off x="6991350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1" name="Rectangle 87"/>
          <p:cNvSpPr>
            <a:spLocks noChangeArrowheads="1"/>
          </p:cNvSpPr>
          <p:nvPr/>
        </p:nvSpPr>
        <p:spPr bwMode="auto">
          <a:xfrm>
            <a:off x="6834188" y="6229350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2" name="Rectangle 88"/>
          <p:cNvSpPr>
            <a:spLocks noChangeArrowheads="1"/>
          </p:cNvSpPr>
          <p:nvPr/>
        </p:nvSpPr>
        <p:spPr bwMode="auto">
          <a:xfrm>
            <a:off x="6775450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3" name="Rectangle 89"/>
          <p:cNvSpPr>
            <a:spLocks noChangeArrowheads="1"/>
          </p:cNvSpPr>
          <p:nvPr/>
        </p:nvSpPr>
        <p:spPr bwMode="auto">
          <a:xfrm>
            <a:off x="6618288" y="6229350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4" name="Rectangle 90"/>
          <p:cNvSpPr>
            <a:spLocks noChangeArrowheads="1"/>
          </p:cNvSpPr>
          <p:nvPr/>
        </p:nvSpPr>
        <p:spPr bwMode="auto">
          <a:xfrm>
            <a:off x="6521450" y="6229350"/>
            <a:ext cx="9778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(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5" name="Rectangle 91"/>
          <p:cNvSpPr>
            <a:spLocks noChangeArrowheads="1"/>
          </p:cNvSpPr>
          <p:nvPr/>
        </p:nvSpPr>
        <p:spPr bwMode="auto">
          <a:xfrm>
            <a:off x="6015038" y="6229350"/>
            <a:ext cx="9778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)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6" name="Rectangle 92"/>
          <p:cNvSpPr>
            <a:spLocks noChangeArrowheads="1"/>
          </p:cNvSpPr>
          <p:nvPr/>
        </p:nvSpPr>
        <p:spPr bwMode="auto">
          <a:xfrm>
            <a:off x="5524500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7" name="Rectangle 93"/>
          <p:cNvSpPr>
            <a:spLocks noChangeArrowheads="1"/>
          </p:cNvSpPr>
          <p:nvPr/>
        </p:nvSpPr>
        <p:spPr bwMode="auto">
          <a:xfrm>
            <a:off x="5080000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dirty="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18" name="Rectangle 94"/>
          <p:cNvSpPr>
            <a:spLocks noChangeArrowheads="1"/>
          </p:cNvSpPr>
          <p:nvPr/>
        </p:nvSpPr>
        <p:spPr bwMode="auto">
          <a:xfrm>
            <a:off x="4367213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19" name="Rectangle 95"/>
          <p:cNvSpPr>
            <a:spLocks noChangeArrowheads="1"/>
          </p:cNvSpPr>
          <p:nvPr/>
        </p:nvSpPr>
        <p:spPr bwMode="auto">
          <a:xfrm>
            <a:off x="3694113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0" name="Rectangle 96"/>
          <p:cNvSpPr>
            <a:spLocks noChangeArrowheads="1"/>
          </p:cNvSpPr>
          <p:nvPr/>
        </p:nvSpPr>
        <p:spPr bwMode="auto">
          <a:xfrm>
            <a:off x="2979738" y="6229350"/>
            <a:ext cx="7373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,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1" name="Rectangle 97"/>
          <p:cNvSpPr>
            <a:spLocks noChangeArrowheads="1"/>
          </p:cNvSpPr>
          <p:nvPr/>
        </p:nvSpPr>
        <p:spPr bwMode="auto">
          <a:xfrm>
            <a:off x="2316163" y="6229350"/>
            <a:ext cx="9778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(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2" name="Rectangle 98"/>
          <p:cNvSpPr>
            <a:spLocks noChangeArrowheads="1"/>
          </p:cNvSpPr>
          <p:nvPr/>
        </p:nvSpPr>
        <p:spPr bwMode="auto">
          <a:xfrm>
            <a:off x="1751013" y="6229350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3" name="Rectangle 99"/>
          <p:cNvSpPr>
            <a:spLocks noChangeArrowheads="1"/>
          </p:cNvSpPr>
          <p:nvPr/>
        </p:nvSpPr>
        <p:spPr bwMode="auto">
          <a:xfrm>
            <a:off x="3659188" y="5900738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4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4" name="Rectangle 100"/>
          <p:cNvSpPr>
            <a:spLocks noChangeArrowheads="1"/>
          </p:cNvSpPr>
          <p:nvPr/>
        </p:nvSpPr>
        <p:spPr bwMode="auto">
          <a:xfrm>
            <a:off x="6927850" y="5545138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5" name="Rectangle 101"/>
          <p:cNvSpPr>
            <a:spLocks noChangeArrowheads="1"/>
          </p:cNvSpPr>
          <p:nvPr/>
        </p:nvSpPr>
        <p:spPr bwMode="auto">
          <a:xfrm>
            <a:off x="5462588" y="5213350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6" name="Rectangle 102"/>
          <p:cNvSpPr>
            <a:spLocks noChangeArrowheads="1"/>
          </p:cNvSpPr>
          <p:nvPr/>
        </p:nvSpPr>
        <p:spPr bwMode="auto">
          <a:xfrm>
            <a:off x="3459163" y="5213350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7" name="Rectangle 103"/>
          <p:cNvSpPr>
            <a:spLocks noChangeArrowheads="1"/>
          </p:cNvSpPr>
          <p:nvPr/>
        </p:nvSpPr>
        <p:spPr bwMode="auto">
          <a:xfrm>
            <a:off x="5138738" y="4884738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8" name="Rectangle 104"/>
          <p:cNvSpPr>
            <a:spLocks noChangeArrowheads="1"/>
          </p:cNvSpPr>
          <p:nvPr/>
        </p:nvSpPr>
        <p:spPr bwMode="auto">
          <a:xfrm>
            <a:off x="4559300" y="4556125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29" name="Rectangle 105"/>
          <p:cNvSpPr>
            <a:spLocks noChangeArrowheads="1"/>
          </p:cNvSpPr>
          <p:nvPr/>
        </p:nvSpPr>
        <p:spPr bwMode="auto">
          <a:xfrm>
            <a:off x="2584450" y="4556125"/>
            <a:ext cx="147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30" name="Rectangle 106"/>
          <p:cNvSpPr>
            <a:spLocks noChangeArrowheads="1"/>
          </p:cNvSpPr>
          <p:nvPr/>
        </p:nvSpPr>
        <p:spPr bwMode="auto">
          <a:xfrm>
            <a:off x="5861050" y="6362700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dirty="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31" name="Rectangle 107"/>
          <p:cNvSpPr>
            <a:spLocks noChangeArrowheads="1"/>
          </p:cNvSpPr>
          <p:nvPr/>
        </p:nvSpPr>
        <p:spPr bwMode="auto">
          <a:xfrm>
            <a:off x="5391150" y="6362700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32" name="Rectangle 108"/>
          <p:cNvSpPr>
            <a:spLocks noChangeArrowheads="1"/>
          </p:cNvSpPr>
          <p:nvPr/>
        </p:nvSpPr>
        <p:spPr bwMode="auto">
          <a:xfrm>
            <a:off x="4929188" y="6362700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33" name="Rectangle 109"/>
          <p:cNvSpPr>
            <a:spLocks noChangeArrowheads="1"/>
          </p:cNvSpPr>
          <p:nvPr/>
        </p:nvSpPr>
        <p:spPr bwMode="auto">
          <a:xfrm>
            <a:off x="4233863" y="6362700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34" name="Rectangle 110"/>
          <p:cNvSpPr>
            <a:spLocks noChangeArrowheads="1"/>
          </p:cNvSpPr>
          <p:nvPr/>
        </p:nvSpPr>
        <p:spPr bwMode="auto">
          <a:xfrm>
            <a:off x="3544888" y="6362700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35" name="Rectangle 111"/>
          <p:cNvSpPr>
            <a:spLocks noChangeArrowheads="1"/>
          </p:cNvSpPr>
          <p:nvPr/>
        </p:nvSpPr>
        <p:spPr bwMode="auto">
          <a:xfrm>
            <a:off x="2849563" y="6362700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36" name="Rectangle 112"/>
          <p:cNvSpPr>
            <a:spLocks noChangeArrowheads="1"/>
          </p:cNvSpPr>
          <p:nvPr/>
        </p:nvSpPr>
        <p:spPr bwMode="auto">
          <a:xfrm>
            <a:off x="3128963" y="58832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dirty="0">
                <a:solidFill>
                  <a:sysClr val="windowText" lastClr="000000"/>
                </a:solidFill>
                <a:latin typeface="Times New Roman" pitchFamily="18" charset="0"/>
              </a:rPr>
              <a:t>5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37" name="Rectangle 113"/>
          <p:cNvSpPr>
            <a:spLocks noChangeArrowheads="1"/>
          </p:cNvSpPr>
          <p:nvPr/>
        </p:nvSpPr>
        <p:spPr bwMode="auto">
          <a:xfrm>
            <a:off x="3071813" y="5883275"/>
            <a:ext cx="4167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.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38" name="Rectangle 114"/>
          <p:cNvSpPr>
            <a:spLocks noChangeArrowheads="1"/>
          </p:cNvSpPr>
          <p:nvPr/>
        </p:nvSpPr>
        <p:spPr bwMode="auto">
          <a:xfrm>
            <a:off x="2959100" y="58832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39" name="Rectangle 115"/>
          <p:cNvSpPr>
            <a:spLocks noChangeArrowheads="1"/>
          </p:cNvSpPr>
          <p:nvPr/>
        </p:nvSpPr>
        <p:spPr bwMode="auto">
          <a:xfrm>
            <a:off x="2882900" y="60340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0" name="Rectangle 116"/>
          <p:cNvSpPr>
            <a:spLocks noChangeArrowheads="1"/>
          </p:cNvSpPr>
          <p:nvPr/>
        </p:nvSpPr>
        <p:spPr bwMode="auto">
          <a:xfrm>
            <a:off x="2195513" y="58832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5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1" name="Rectangle 117"/>
          <p:cNvSpPr>
            <a:spLocks noChangeArrowheads="1"/>
          </p:cNvSpPr>
          <p:nvPr/>
        </p:nvSpPr>
        <p:spPr bwMode="auto">
          <a:xfrm>
            <a:off x="2138363" y="5883275"/>
            <a:ext cx="4167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.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2" name="Rectangle 118"/>
          <p:cNvSpPr>
            <a:spLocks noChangeArrowheads="1"/>
          </p:cNvSpPr>
          <p:nvPr/>
        </p:nvSpPr>
        <p:spPr bwMode="auto">
          <a:xfrm>
            <a:off x="2025650" y="58832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3" name="Rectangle 119"/>
          <p:cNvSpPr>
            <a:spLocks noChangeArrowheads="1"/>
          </p:cNvSpPr>
          <p:nvPr/>
        </p:nvSpPr>
        <p:spPr bwMode="auto">
          <a:xfrm>
            <a:off x="1924050" y="60340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4" name="Rectangle 120"/>
          <p:cNvSpPr>
            <a:spLocks noChangeArrowheads="1"/>
          </p:cNvSpPr>
          <p:nvPr/>
        </p:nvSpPr>
        <p:spPr bwMode="auto">
          <a:xfrm>
            <a:off x="6392863" y="56784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5" name="Rectangle 121"/>
          <p:cNvSpPr>
            <a:spLocks noChangeArrowheads="1"/>
          </p:cNvSpPr>
          <p:nvPr/>
        </p:nvSpPr>
        <p:spPr bwMode="auto">
          <a:xfrm>
            <a:off x="6069013" y="56784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6" name="Rectangle 122"/>
          <p:cNvSpPr>
            <a:spLocks noChangeArrowheads="1"/>
          </p:cNvSpPr>
          <p:nvPr/>
        </p:nvSpPr>
        <p:spPr bwMode="auto">
          <a:xfrm>
            <a:off x="5518150" y="56784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4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7" name="Rectangle 123"/>
          <p:cNvSpPr>
            <a:spLocks noChangeArrowheads="1"/>
          </p:cNvSpPr>
          <p:nvPr/>
        </p:nvSpPr>
        <p:spPr bwMode="auto">
          <a:xfrm>
            <a:off x="4849813" y="56784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8" name="Rectangle 124"/>
          <p:cNvSpPr>
            <a:spLocks noChangeArrowheads="1"/>
          </p:cNvSpPr>
          <p:nvPr/>
        </p:nvSpPr>
        <p:spPr bwMode="auto">
          <a:xfrm>
            <a:off x="3962400" y="56784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49" name="Rectangle 125"/>
          <p:cNvSpPr>
            <a:spLocks noChangeArrowheads="1"/>
          </p:cNvSpPr>
          <p:nvPr/>
        </p:nvSpPr>
        <p:spPr bwMode="auto">
          <a:xfrm>
            <a:off x="3062288" y="56784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0" name="Rectangle 126"/>
          <p:cNvSpPr>
            <a:spLocks noChangeArrowheads="1"/>
          </p:cNvSpPr>
          <p:nvPr/>
        </p:nvSpPr>
        <p:spPr bwMode="auto">
          <a:xfrm>
            <a:off x="2176463" y="56784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1" name="Rectangle 127"/>
          <p:cNvSpPr>
            <a:spLocks noChangeArrowheads="1"/>
          </p:cNvSpPr>
          <p:nvPr/>
        </p:nvSpPr>
        <p:spPr bwMode="auto">
          <a:xfrm>
            <a:off x="4945063" y="53482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2" name="Rectangle 128"/>
          <p:cNvSpPr>
            <a:spLocks noChangeArrowheads="1"/>
          </p:cNvSpPr>
          <p:nvPr/>
        </p:nvSpPr>
        <p:spPr bwMode="auto">
          <a:xfrm>
            <a:off x="4662488" y="53482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3" name="Rectangle 129"/>
          <p:cNvSpPr>
            <a:spLocks noChangeArrowheads="1"/>
          </p:cNvSpPr>
          <p:nvPr/>
        </p:nvSpPr>
        <p:spPr bwMode="auto">
          <a:xfrm>
            <a:off x="4144963" y="53482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3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4" name="Rectangle 130"/>
          <p:cNvSpPr>
            <a:spLocks noChangeArrowheads="1"/>
          </p:cNvSpPr>
          <p:nvPr/>
        </p:nvSpPr>
        <p:spPr bwMode="auto">
          <a:xfrm>
            <a:off x="3027363" y="53482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5" name="Rectangle 131"/>
          <p:cNvSpPr>
            <a:spLocks noChangeArrowheads="1"/>
          </p:cNvSpPr>
          <p:nvPr/>
        </p:nvSpPr>
        <p:spPr bwMode="auto">
          <a:xfrm>
            <a:off x="2151063" y="5348288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6" name="Rectangle 132"/>
          <p:cNvSpPr>
            <a:spLocks noChangeArrowheads="1"/>
          </p:cNvSpPr>
          <p:nvPr/>
        </p:nvSpPr>
        <p:spPr bwMode="auto">
          <a:xfrm>
            <a:off x="4603750" y="50196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7" name="Rectangle 133"/>
          <p:cNvSpPr>
            <a:spLocks noChangeArrowheads="1"/>
          </p:cNvSpPr>
          <p:nvPr/>
        </p:nvSpPr>
        <p:spPr bwMode="auto">
          <a:xfrm>
            <a:off x="4279900" y="50196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8" name="Rectangle 134"/>
          <p:cNvSpPr>
            <a:spLocks noChangeArrowheads="1"/>
          </p:cNvSpPr>
          <p:nvPr/>
        </p:nvSpPr>
        <p:spPr bwMode="auto">
          <a:xfrm>
            <a:off x="3729038" y="50196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59" name="Rectangle 135"/>
          <p:cNvSpPr>
            <a:spLocks noChangeArrowheads="1"/>
          </p:cNvSpPr>
          <p:nvPr/>
        </p:nvSpPr>
        <p:spPr bwMode="auto">
          <a:xfrm>
            <a:off x="3062288" y="50196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0" name="Rectangle 136"/>
          <p:cNvSpPr>
            <a:spLocks noChangeArrowheads="1"/>
          </p:cNvSpPr>
          <p:nvPr/>
        </p:nvSpPr>
        <p:spPr bwMode="auto">
          <a:xfrm>
            <a:off x="2176463" y="5019675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1" name="Rectangle 137"/>
          <p:cNvSpPr>
            <a:spLocks noChangeArrowheads="1"/>
          </p:cNvSpPr>
          <p:nvPr/>
        </p:nvSpPr>
        <p:spPr bwMode="auto">
          <a:xfrm>
            <a:off x="4040188" y="4691063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2" name="Rectangle 138"/>
          <p:cNvSpPr>
            <a:spLocks noChangeArrowheads="1"/>
          </p:cNvSpPr>
          <p:nvPr/>
        </p:nvSpPr>
        <p:spPr bwMode="auto">
          <a:xfrm>
            <a:off x="3759200" y="4691063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3" name="Rectangle 139"/>
          <p:cNvSpPr>
            <a:spLocks noChangeArrowheads="1"/>
          </p:cNvSpPr>
          <p:nvPr/>
        </p:nvSpPr>
        <p:spPr bwMode="auto">
          <a:xfrm>
            <a:off x="3249613" y="4691063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4" name="Rectangle 140"/>
          <p:cNvSpPr>
            <a:spLocks noChangeArrowheads="1"/>
          </p:cNvSpPr>
          <p:nvPr/>
        </p:nvSpPr>
        <p:spPr bwMode="auto">
          <a:xfrm>
            <a:off x="2151063" y="4691063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1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5" name="Rectangle 141"/>
          <p:cNvSpPr>
            <a:spLocks noChangeArrowheads="1"/>
          </p:cNvSpPr>
          <p:nvPr/>
        </p:nvSpPr>
        <p:spPr bwMode="auto">
          <a:xfrm>
            <a:off x="2451100" y="4362450"/>
            <a:ext cx="833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ysClr val="windowText" lastClr="000000"/>
                </a:solidFill>
                <a:latin typeface="Times New Roman" pitchFamily="18" charset="0"/>
              </a:rPr>
              <a:t>2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6" name="Rectangle 142"/>
          <p:cNvSpPr>
            <a:spLocks noChangeArrowheads="1"/>
          </p:cNvSpPr>
          <p:nvPr/>
        </p:nvSpPr>
        <p:spPr bwMode="auto">
          <a:xfrm>
            <a:off x="6227763" y="6203950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£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7" name="Rectangle 143"/>
          <p:cNvSpPr>
            <a:spLocks noChangeArrowheads="1"/>
          </p:cNvSpPr>
          <p:nvPr/>
        </p:nvSpPr>
        <p:spPr bwMode="auto">
          <a:xfrm>
            <a:off x="2020888" y="6203950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£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8" name="Rectangle 144"/>
          <p:cNvSpPr>
            <a:spLocks noChangeArrowheads="1"/>
          </p:cNvSpPr>
          <p:nvPr/>
        </p:nvSpPr>
        <p:spPr bwMode="auto">
          <a:xfrm>
            <a:off x="3359150" y="58753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£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69" name="Rectangle 145"/>
          <p:cNvSpPr>
            <a:spLocks noChangeArrowheads="1"/>
          </p:cNvSpPr>
          <p:nvPr/>
        </p:nvSpPr>
        <p:spPr bwMode="auto">
          <a:xfrm>
            <a:off x="2406650" y="58753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+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0" name="Rectangle 146"/>
          <p:cNvSpPr>
            <a:spLocks noChangeArrowheads="1"/>
          </p:cNvSpPr>
          <p:nvPr/>
        </p:nvSpPr>
        <p:spPr bwMode="auto">
          <a:xfrm>
            <a:off x="6630988" y="55197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=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1" name="Rectangle 147"/>
          <p:cNvSpPr>
            <a:spLocks noChangeArrowheads="1"/>
          </p:cNvSpPr>
          <p:nvPr/>
        </p:nvSpPr>
        <p:spPr bwMode="auto">
          <a:xfrm>
            <a:off x="5048250" y="55197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+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2" name="Rectangle 148"/>
          <p:cNvSpPr>
            <a:spLocks noChangeArrowheads="1"/>
          </p:cNvSpPr>
          <p:nvPr/>
        </p:nvSpPr>
        <p:spPr bwMode="auto">
          <a:xfrm>
            <a:off x="4178300" y="55197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-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3" name="Rectangle 149"/>
          <p:cNvSpPr>
            <a:spLocks noChangeArrowheads="1"/>
          </p:cNvSpPr>
          <p:nvPr/>
        </p:nvSpPr>
        <p:spPr bwMode="auto">
          <a:xfrm>
            <a:off x="3262313" y="55197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+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4" name="Rectangle 150"/>
          <p:cNvSpPr>
            <a:spLocks noChangeArrowheads="1"/>
          </p:cNvSpPr>
          <p:nvPr/>
        </p:nvSpPr>
        <p:spPr bwMode="auto">
          <a:xfrm>
            <a:off x="2392363" y="55197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-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5" name="Rectangle 151"/>
          <p:cNvSpPr>
            <a:spLocks noChangeArrowheads="1"/>
          </p:cNvSpPr>
          <p:nvPr/>
        </p:nvSpPr>
        <p:spPr bwMode="auto">
          <a:xfrm>
            <a:off x="5167313" y="51895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=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6" name="Rectangle 152"/>
          <p:cNvSpPr>
            <a:spLocks noChangeArrowheads="1"/>
          </p:cNvSpPr>
          <p:nvPr/>
        </p:nvSpPr>
        <p:spPr bwMode="auto">
          <a:xfrm>
            <a:off x="3683000" y="51895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+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7" name="Rectangle 153"/>
          <p:cNvSpPr>
            <a:spLocks noChangeArrowheads="1"/>
          </p:cNvSpPr>
          <p:nvPr/>
        </p:nvSpPr>
        <p:spPr bwMode="auto">
          <a:xfrm>
            <a:off x="3225800" y="51895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-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8" name="Rectangle 154"/>
          <p:cNvSpPr>
            <a:spLocks noChangeArrowheads="1"/>
          </p:cNvSpPr>
          <p:nvPr/>
        </p:nvSpPr>
        <p:spPr bwMode="auto">
          <a:xfrm>
            <a:off x="2349500" y="5189538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+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79" name="Rectangle 155"/>
          <p:cNvSpPr>
            <a:spLocks noChangeArrowheads="1"/>
          </p:cNvSpPr>
          <p:nvPr/>
        </p:nvSpPr>
        <p:spPr bwMode="auto">
          <a:xfrm>
            <a:off x="4845050" y="4860925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=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80" name="Rectangle 156"/>
          <p:cNvSpPr>
            <a:spLocks noChangeArrowheads="1"/>
          </p:cNvSpPr>
          <p:nvPr/>
        </p:nvSpPr>
        <p:spPr bwMode="auto">
          <a:xfrm>
            <a:off x="3262313" y="4860925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+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81" name="Rectangle 157"/>
          <p:cNvSpPr>
            <a:spLocks noChangeArrowheads="1"/>
          </p:cNvSpPr>
          <p:nvPr/>
        </p:nvSpPr>
        <p:spPr bwMode="auto">
          <a:xfrm>
            <a:off x="2392363" y="4860925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-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82" name="Rectangle 158"/>
          <p:cNvSpPr>
            <a:spLocks noChangeArrowheads="1"/>
          </p:cNvSpPr>
          <p:nvPr/>
        </p:nvSpPr>
        <p:spPr bwMode="auto">
          <a:xfrm>
            <a:off x="4262438" y="4532313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=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83" name="Rectangle 159"/>
          <p:cNvSpPr>
            <a:spLocks noChangeArrowheads="1"/>
          </p:cNvSpPr>
          <p:nvPr/>
        </p:nvSpPr>
        <p:spPr bwMode="auto">
          <a:xfrm>
            <a:off x="2806700" y="4532313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+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84" name="Rectangle 160"/>
          <p:cNvSpPr>
            <a:spLocks noChangeArrowheads="1"/>
          </p:cNvSpPr>
          <p:nvPr/>
        </p:nvSpPr>
        <p:spPr bwMode="auto">
          <a:xfrm>
            <a:off x="2349500" y="4532313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-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85" name="Rectangle 161"/>
          <p:cNvSpPr>
            <a:spLocks noChangeArrowheads="1"/>
          </p:cNvSpPr>
          <p:nvPr/>
        </p:nvSpPr>
        <p:spPr bwMode="auto">
          <a:xfrm>
            <a:off x="1754188" y="4203700"/>
            <a:ext cx="16190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ysClr val="windowText" lastClr="000000"/>
                </a:solidFill>
                <a:latin typeface="Symbol" pitchFamily="18" charset="2"/>
              </a:rPr>
              <a:t>-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86" name="Rectangle 162"/>
          <p:cNvSpPr>
            <a:spLocks noChangeArrowheads="1"/>
          </p:cNvSpPr>
          <p:nvPr/>
        </p:nvSpPr>
        <p:spPr bwMode="auto">
          <a:xfrm>
            <a:off x="5632450" y="6229350"/>
            <a:ext cx="179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 dirty="0">
                <a:solidFill>
                  <a:sysClr val="windowText" lastClr="000000"/>
                </a:solidFill>
                <a:latin typeface="Times New Roman" pitchFamily="18" charset="0"/>
              </a:rPr>
              <a:t>V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87" name="Rectangle 163"/>
          <p:cNvSpPr>
            <a:spLocks noChangeArrowheads="1"/>
          </p:cNvSpPr>
          <p:nvPr/>
        </p:nvSpPr>
        <p:spPr bwMode="auto">
          <a:xfrm>
            <a:off x="5187950" y="6229350"/>
            <a:ext cx="179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 dirty="0">
                <a:solidFill>
                  <a:sysClr val="windowText" lastClr="000000"/>
                </a:solidFill>
                <a:latin typeface="Times New Roman" pitchFamily="18" charset="0"/>
              </a:rPr>
              <a:t>V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88" name="Rectangle 164"/>
          <p:cNvSpPr>
            <a:spLocks noChangeArrowheads="1"/>
          </p:cNvSpPr>
          <p:nvPr/>
        </p:nvSpPr>
        <p:spPr bwMode="auto">
          <a:xfrm>
            <a:off x="4497388" y="6229350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89" name="Rectangle 165"/>
          <p:cNvSpPr>
            <a:spLocks noChangeArrowheads="1"/>
          </p:cNvSpPr>
          <p:nvPr/>
        </p:nvSpPr>
        <p:spPr bwMode="auto">
          <a:xfrm>
            <a:off x="3827463" y="6229350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90" name="Rectangle 166"/>
          <p:cNvSpPr>
            <a:spLocks noChangeArrowheads="1"/>
          </p:cNvSpPr>
          <p:nvPr/>
        </p:nvSpPr>
        <p:spPr bwMode="auto">
          <a:xfrm>
            <a:off x="3113088" y="6229350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91" name="Rectangle 167"/>
          <p:cNvSpPr>
            <a:spLocks noChangeArrowheads="1"/>
          </p:cNvSpPr>
          <p:nvPr/>
        </p:nvSpPr>
        <p:spPr bwMode="auto">
          <a:xfrm>
            <a:off x="2443163" y="6229350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 dirty="0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92" name="Rectangle 168"/>
          <p:cNvSpPr>
            <a:spLocks noChangeArrowheads="1"/>
          </p:cNvSpPr>
          <p:nvPr/>
        </p:nvSpPr>
        <p:spPr bwMode="auto">
          <a:xfrm>
            <a:off x="2654300" y="5900738"/>
            <a:ext cx="179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 dirty="0">
                <a:solidFill>
                  <a:sysClr val="windowText" lastClr="000000"/>
                </a:solidFill>
                <a:latin typeface="Times New Roman" pitchFamily="18" charset="0"/>
              </a:rPr>
              <a:t>V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793" name="Rectangle 169"/>
          <p:cNvSpPr>
            <a:spLocks noChangeArrowheads="1"/>
          </p:cNvSpPr>
          <p:nvPr/>
        </p:nvSpPr>
        <p:spPr bwMode="auto">
          <a:xfrm>
            <a:off x="1719263" y="5900738"/>
            <a:ext cx="179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V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94" name="Rectangle 170"/>
          <p:cNvSpPr>
            <a:spLocks noChangeArrowheads="1"/>
          </p:cNvSpPr>
          <p:nvPr/>
        </p:nvSpPr>
        <p:spPr bwMode="auto">
          <a:xfrm>
            <a:off x="6164263" y="5545138"/>
            <a:ext cx="179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V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95" name="Rectangle 171"/>
          <p:cNvSpPr>
            <a:spLocks noChangeArrowheads="1"/>
          </p:cNvSpPr>
          <p:nvPr/>
        </p:nvSpPr>
        <p:spPr bwMode="auto">
          <a:xfrm>
            <a:off x="5637213" y="5545138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96" name="Rectangle 172"/>
          <p:cNvSpPr>
            <a:spLocks noChangeArrowheads="1"/>
          </p:cNvSpPr>
          <p:nvPr/>
        </p:nvSpPr>
        <p:spPr bwMode="auto">
          <a:xfrm>
            <a:off x="5332413" y="5545138"/>
            <a:ext cx="13144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k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97" name="Rectangle 173"/>
          <p:cNvSpPr>
            <a:spLocks noChangeArrowheads="1"/>
          </p:cNvSpPr>
          <p:nvPr/>
        </p:nvSpPr>
        <p:spPr bwMode="auto">
          <a:xfrm>
            <a:off x="4443413" y="5545138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98" name="Rectangle 174"/>
          <p:cNvSpPr>
            <a:spLocks noChangeArrowheads="1"/>
          </p:cNvSpPr>
          <p:nvPr/>
        </p:nvSpPr>
        <p:spPr bwMode="auto">
          <a:xfrm>
            <a:off x="3532188" y="5545138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799" name="Rectangle 175"/>
          <p:cNvSpPr>
            <a:spLocks noChangeArrowheads="1"/>
          </p:cNvSpPr>
          <p:nvPr/>
        </p:nvSpPr>
        <p:spPr bwMode="auto">
          <a:xfrm>
            <a:off x="2655888" y="5545138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00" name="Rectangle 176"/>
          <p:cNvSpPr>
            <a:spLocks noChangeArrowheads="1"/>
          </p:cNvSpPr>
          <p:nvPr/>
        </p:nvSpPr>
        <p:spPr bwMode="auto">
          <a:xfrm>
            <a:off x="1744663" y="5545138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01" name="Rectangle 177"/>
          <p:cNvSpPr>
            <a:spLocks noChangeArrowheads="1"/>
          </p:cNvSpPr>
          <p:nvPr/>
        </p:nvSpPr>
        <p:spPr bwMode="auto">
          <a:xfrm>
            <a:off x="4741863" y="5213350"/>
            <a:ext cx="179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V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02" name="Rectangle 178"/>
          <p:cNvSpPr>
            <a:spLocks noChangeArrowheads="1"/>
          </p:cNvSpPr>
          <p:nvPr/>
        </p:nvSpPr>
        <p:spPr bwMode="auto">
          <a:xfrm>
            <a:off x="4256088" y="5213350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03" name="Rectangle 179"/>
          <p:cNvSpPr>
            <a:spLocks noChangeArrowheads="1"/>
          </p:cNvSpPr>
          <p:nvPr/>
        </p:nvSpPr>
        <p:spPr bwMode="auto">
          <a:xfrm>
            <a:off x="3963988" y="5213350"/>
            <a:ext cx="13144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k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04" name="Rectangle 180"/>
          <p:cNvSpPr>
            <a:spLocks noChangeArrowheads="1"/>
          </p:cNvSpPr>
          <p:nvPr/>
        </p:nvSpPr>
        <p:spPr bwMode="auto">
          <a:xfrm>
            <a:off x="2620963" y="5213350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05" name="Rectangle 181"/>
          <p:cNvSpPr>
            <a:spLocks noChangeArrowheads="1"/>
          </p:cNvSpPr>
          <p:nvPr/>
        </p:nvSpPr>
        <p:spPr bwMode="auto">
          <a:xfrm>
            <a:off x="1744663" y="5213350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06" name="Rectangle 182"/>
          <p:cNvSpPr>
            <a:spLocks noChangeArrowheads="1"/>
          </p:cNvSpPr>
          <p:nvPr/>
        </p:nvSpPr>
        <p:spPr bwMode="auto">
          <a:xfrm>
            <a:off x="4375150" y="4884738"/>
            <a:ext cx="179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 dirty="0">
                <a:solidFill>
                  <a:sysClr val="windowText" lastClr="000000"/>
                </a:solidFill>
                <a:latin typeface="Times New Roman" pitchFamily="18" charset="0"/>
              </a:rPr>
              <a:t>V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807" name="Rectangle 183"/>
          <p:cNvSpPr>
            <a:spLocks noChangeArrowheads="1"/>
          </p:cNvSpPr>
          <p:nvPr/>
        </p:nvSpPr>
        <p:spPr bwMode="auto">
          <a:xfrm>
            <a:off x="3848100" y="4884738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 dirty="0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94808" name="Rectangle 184"/>
          <p:cNvSpPr>
            <a:spLocks noChangeArrowheads="1"/>
          </p:cNvSpPr>
          <p:nvPr/>
        </p:nvSpPr>
        <p:spPr bwMode="auto">
          <a:xfrm>
            <a:off x="3543300" y="4884738"/>
            <a:ext cx="13144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k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09" name="Rectangle 185"/>
          <p:cNvSpPr>
            <a:spLocks noChangeArrowheads="1"/>
          </p:cNvSpPr>
          <p:nvPr/>
        </p:nvSpPr>
        <p:spPr bwMode="auto">
          <a:xfrm>
            <a:off x="2655888" y="4884738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0" name="Rectangle 186"/>
          <p:cNvSpPr>
            <a:spLocks noChangeArrowheads="1"/>
          </p:cNvSpPr>
          <p:nvPr/>
        </p:nvSpPr>
        <p:spPr bwMode="auto">
          <a:xfrm>
            <a:off x="1744663" y="4884738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1" name="Rectangle 187"/>
          <p:cNvSpPr>
            <a:spLocks noChangeArrowheads="1"/>
          </p:cNvSpPr>
          <p:nvPr/>
        </p:nvSpPr>
        <p:spPr bwMode="auto">
          <a:xfrm>
            <a:off x="3836988" y="4556125"/>
            <a:ext cx="179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V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2" name="Rectangle 188"/>
          <p:cNvSpPr>
            <a:spLocks noChangeArrowheads="1"/>
          </p:cNvSpPr>
          <p:nvPr/>
        </p:nvSpPr>
        <p:spPr bwMode="auto">
          <a:xfrm>
            <a:off x="3352800" y="4556125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3" name="Rectangle 189"/>
          <p:cNvSpPr>
            <a:spLocks noChangeArrowheads="1"/>
          </p:cNvSpPr>
          <p:nvPr/>
        </p:nvSpPr>
        <p:spPr bwMode="auto">
          <a:xfrm>
            <a:off x="3090863" y="4556125"/>
            <a:ext cx="13144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k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4" name="Rectangle 190"/>
          <p:cNvSpPr>
            <a:spLocks noChangeArrowheads="1"/>
          </p:cNvSpPr>
          <p:nvPr/>
        </p:nvSpPr>
        <p:spPr bwMode="auto">
          <a:xfrm>
            <a:off x="1744663" y="4556125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5" name="Rectangle 191"/>
          <p:cNvSpPr>
            <a:spLocks noChangeArrowheads="1"/>
          </p:cNvSpPr>
          <p:nvPr/>
        </p:nvSpPr>
        <p:spPr bwMode="auto">
          <a:xfrm>
            <a:off x="2020888" y="4229100"/>
            <a:ext cx="19717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ysClr val="windowText" lastClr="000000"/>
                </a:solidFill>
                <a:latin typeface="Times New Roman" pitchFamily="18" charset="0"/>
              </a:rPr>
              <a:t>C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6" name="Rectangle 192"/>
          <p:cNvSpPr>
            <a:spLocks noChangeArrowheads="1"/>
          </p:cNvSpPr>
          <p:nvPr/>
        </p:nvSpPr>
        <p:spPr bwMode="auto">
          <a:xfrm>
            <a:off x="4768850" y="6362700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B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7" name="Rectangle 193"/>
          <p:cNvSpPr>
            <a:spLocks noChangeArrowheads="1"/>
          </p:cNvSpPr>
          <p:nvPr/>
        </p:nvSpPr>
        <p:spPr bwMode="auto">
          <a:xfrm>
            <a:off x="4097338" y="6362700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B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8" name="Rectangle 194"/>
          <p:cNvSpPr>
            <a:spLocks noChangeArrowheads="1"/>
          </p:cNvSpPr>
          <p:nvPr/>
        </p:nvSpPr>
        <p:spPr bwMode="auto">
          <a:xfrm>
            <a:off x="3395663" y="6362700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19" name="Rectangle 195"/>
          <p:cNvSpPr>
            <a:spLocks noChangeArrowheads="1"/>
          </p:cNvSpPr>
          <p:nvPr/>
        </p:nvSpPr>
        <p:spPr bwMode="auto">
          <a:xfrm>
            <a:off x="2724150" y="6362700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0" name="Rectangle 196"/>
          <p:cNvSpPr>
            <a:spLocks noChangeArrowheads="1"/>
          </p:cNvSpPr>
          <p:nvPr/>
        </p:nvSpPr>
        <p:spPr bwMode="auto">
          <a:xfrm>
            <a:off x="5907088" y="5678488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B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1" name="Rectangle 197"/>
          <p:cNvSpPr>
            <a:spLocks noChangeArrowheads="1"/>
          </p:cNvSpPr>
          <p:nvPr/>
        </p:nvSpPr>
        <p:spPr bwMode="auto">
          <a:xfrm>
            <a:off x="4725988" y="5678488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2" name="Rectangle 198"/>
          <p:cNvSpPr>
            <a:spLocks noChangeArrowheads="1"/>
          </p:cNvSpPr>
          <p:nvPr/>
        </p:nvSpPr>
        <p:spPr bwMode="auto">
          <a:xfrm>
            <a:off x="3814763" y="5678488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3" name="Rectangle 199"/>
          <p:cNvSpPr>
            <a:spLocks noChangeArrowheads="1"/>
          </p:cNvSpPr>
          <p:nvPr/>
        </p:nvSpPr>
        <p:spPr bwMode="auto">
          <a:xfrm>
            <a:off x="2927350" y="5678488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B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4" name="Rectangle 200"/>
          <p:cNvSpPr>
            <a:spLocks noChangeArrowheads="1"/>
          </p:cNvSpPr>
          <p:nvPr/>
        </p:nvSpPr>
        <p:spPr bwMode="auto">
          <a:xfrm>
            <a:off x="2014538" y="5678488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B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5" name="Rectangle 201"/>
          <p:cNvSpPr>
            <a:spLocks noChangeArrowheads="1"/>
          </p:cNvSpPr>
          <p:nvPr/>
        </p:nvSpPr>
        <p:spPr bwMode="auto">
          <a:xfrm>
            <a:off x="4527550" y="5348288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B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6" name="Rectangle 202"/>
          <p:cNvSpPr>
            <a:spLocks noChangeArrowheads="1"/>
          </p:cNvSpPr>
          <p:nvPr/>
        </p:nvSpPr>
        <p:spPr bwMode="auto">
          <a:xfrm>
            <a:off x="2901950" y="5348288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7" name="Rectangle 203"/>
          <p:cNvSpPr>
            <a:spLocks noChangeArrowheads="1"/>
          </p:cNvSpPr>
          <p:nvPr/>
        </p:nvSpPr>
        <p:spPr bwMode="auto">
          <a:xfrm>
            <a:off x="2014538" y="5348288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B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8" name="Rectangle 204"/>
          <p:cNvSpPr>
            <a:spLocks noChangeArrowheads="1"/>
          </p:cNvSpPr>
          <p:nvPr/>
        </p:nvSpPr>
        <p:spPr bwMode="auto">
          <a:xfrm>
            <a:off x="4132263" y="5019675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29" name="Rectangle 205"/>
          <p:cNvSpPr>
            <a:spLocks noChangeArrowheads="1"/>
          </p:cNvSpPr>
          <p:nvPr/>
        </p:nvSpPr>
        <p:spPr bwMode="auto">
          <a:xfrm>
            <a:off x="2938463" y="5019675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30" name="Rectangle 206"/>
          <p:cNvSpPr>
            <a:spLocks noChangeArrowheads="1"/>
          </p:cNvSpPr>
          <p:nvPr/>
        </p:nvSpPr>
        <p:spPr bwMode="auto">
          <a:xfrm>
            <a:off x="2025650" y="5019675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31" name="Rectangle 207"/>
          <p:cNvSpPr>
            <a:spLocks noChangeArrowheads="1"/>
          </p:cNvSpPr>
          <p:nvPr/>
        </p:nvSpPr>
        <p:spPr bwMode="auto">
          <a:xfrm>
            <a:off x="3633788" y="4691063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32" name="Rectangle 208"/>
          <p:cNvSpPr>
            <a:spLocks noChangeArrowheads="1"/>
          </p:cNvSpPr>
          <p:nvPr/>
        </p:nvSpPr>
        <p:spPr bwMode="auto">
          <a:xfrm>
            <a:off x="2025650" y="4691063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A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33" name="Rectangle 209"/>
          <p:cNvSpPr>
            <a:spLocks noChangeArrowheads="1"/>
          </p:cNvSpPr>
          <p:nvPr/>
        </p:nvSpPr>
        <p:spPr bwMode="auto">
          <a:xfrm>
            <a:off x="2292350" y="4362450"/>
            <a:ext cx="10259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ysClr val="windowText" lastClr="000000"/>
                </a:solidFill>
                <a:latin typeface="Times New Roman" pitchFamily="18" charset="0"/>
              </a:rPr>
              <a:t>B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94850" name="Line 226"/>
          <p:cNvSpPr>
            <a:spLocks noChangeShapeType="1"/>
          </p:cNvSpPr>
          <p:nvPr/>
        </p:nvSpPr>
        <p:spPr bwMode="auto">
          <a:xfrm>
            <a:off x="2209800" y="2101850"/>
            <a:ext cx="1588" cy="14811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51" name="Line 227"/>
          <p:cNvSpPr>
            <a:spLocks noChangeShapeType="1"/>
          </p:cNvSpPr>
          <p:nvPr/>
        </p:nvSpPr>
        <p:spPr bwMode="auto">
          <a:xfrm>
            <a:off x="3579813" y="2101850"/>
            <a:ext cx="1587" cy="14811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52" name="Rectangle 228"/>
          <p:cNvSpPr>
            <a:spLocks noChangeArrowheads="1"/>
          </p:cNvSpPr>
          <p:nvPr/>
        </p:nvSpPr>
        <p:spPr bwMode="auto">
          <a:xfrm>
            <a:off x="2324100" y="2330450"/>
            <a:ext cx="1141413" cy="1138238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53" name="Rectangle 229"/>
          <p:cNvSpPr>
            <a:spLocks noChangeArrowheads="1"/>
          </p:cNvSpPr>
          <p:nvPr/>
        </p:nvSpPr>
        <p:spPr bwMode="auto">
          <a:xfrm>
            <a:off x="2324100" y="2330450"/>
            <a:ext cx="1141413" cy="1138238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4854" name="Group 230"/>
          <p:cNvGrpSpPr>
            <a:grpSpLocks/>
          </p:cNvGrpSpPr>
          <p:nvPr/>
        </p:nvGrpSpPr>
        <p:grpSpPr bwMode="auto">
          <a:xfrm>
            <a:off x="2781300" y="2443163"/>
            <a:ext cx="214313" cy="544512"/>
            <a:chOff x="1374" y="2061"/>
            <a:chExt cx="135" cy="343"/>
          </a:xfrm>
        </p:grpSpPr>
        <p:sp>
          <p:nvSpPr>
            <p:cNvPr id="794855" name="Freeform 231"/>
            <p:cNvSpPr>
              <a:spLocks/>
            </p:cNvSpPr>
            <p:nvPr/>
          </p:nvSpPr>
          <p:spPr bwMode="auto">
            <a:xfrm>
              <a:off x="1374" y="2333"/>
              <a:ext cx="40" cy="71"/>
            </a:xfrm>
            <a:custGeom>
              <a:avLst/>
              <a:gdLst>
                <a:gd name="T0" fmla="*/ 0 w 40"/>
                <a:gd name="T1" fmla="*/ 63 h 71"/>
                <a:gd name="T2" fmla="*/ 24 w 40"/>
                <a:gd name="T3" fmla="*/ 0 h 71"/>
                <a:gd name="T4" fmla="*/ 40 w 40"/>
                <a:gd name="T5" fmla="*/ 8 h 71"/>
                <a:gd name="T6" fmla="*/ 16 w 40"/>
                <a:gd name="T7" fmla="*/ 71 h 71"/>
                <a:gd name="T8" fmla="*/ 0 w 40"/>
                <a:gd name="T9" fmla="*/ 6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1">
                  <a:moveTo>
                    <a:pt x="0" y="63"/>
                  </a:moveTo>
                  <a:lnTo>
                    <a:pt x="24" y="0"/>
                  </a:lnTo>
                  <a:lnTo>
                    <a:pt x="40" y="8"/>
                  </a:lnTo>
                  <a:lnTo>
                    <a:pt x="16" y="71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856" name="Freeform 232"/>
            <p:cNvSpPr>
              <a:spLocks/>
            </p:cNvSpPr>
            <p:nvPr/>
          </p:nvSpPr>
          <p:spPr bwMode="auto">
            <a:xfrm>
              <a:off x="1422" y="2197"/>
              <a:ext cx="39" cy="72"/>
            </a:xfrm>
            <a:custGeom>
              <a:avLst/>
              <a:gdLst>
                <a:gd name="T0" fmla="*/ 0 w 39"/>
                <a:gd name="T1" fmla="*/ 64 h 72"/>
                <a:gd name="T2" fmla="*/ 23 w 39"/>
                <a:gd name="T3" fmla="*/ 0 h 72"/>
                <a:gd name="T4" fmla="*/ 39 w 39"/>
                <a:gd name="T5" fmla="*/ 8 h 72"/>
                <a:gd name="T6" fmla="*/ 15 w 39"/>
                <a:gd name="T7" fmla="*/ 72 h 72"/>
                <a:gd name="T8" fmla="*/ 0 w 39"/>
                <a:gd name="T9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2">
                  <a:moveTo>
                    <a:pt x="0" y="64"/>
                  </a:moveTo>
                  <a:lnTo>
                    <a:pt x="23" y="0"/>
                  </a:lnTo>
                  <a:lnTo>
                    <a:pt x="39" y="8"/>
                  </a:lnTo>
                  <a:lnTo>
                    <a:pt x="15" y="72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857" name="Freeform 233"/>
            <p:cNvSpPr>
              <a:spLocks/>
            </p:cNvSpPr>
            <p:nvPr/>
          </p:nvSpPr>
          <p:spPr bwMode="auto">
            <a:xfrm>
              <a:off x="1469" y="2061"/>
              <a:ext cx="40" cy="72"/>
            </a:xfrm>
            <a:custGeom>
              <a:avLst/>
              <a:gdLst>
                <a:gd name="T0" fmla="*/ 0 w 40"/>
                <a:gd name="T1" fmla="*/ 64 h 72"/>
                <a:gd name="T2" fmla="*/ 24 w 40"/>
                <a:gd name="T3" fmla="*/ 0 h 72"/>
                <a:gd name="T4" fmla="*/ 40 w 40"/>
                <a:gd name="T5" fmla="*/ 8 h 72"/>
                <a:gd name="T6" fmla="*/ 16 w 40"/>
                <a:gd name="T7" fmla="*/ 72 h 72"/>
                <a:gd name="T8" fmla="*/ 0 w 40"/>
                <a:gd name="T9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2">
                  <a:moveTo>
                    <a:pt x="0" y="64"/>
                  </a:moveTo>
                  <a:lnTo>
                    <a:pt x="24" y="0"/>
                  </a:lnTo>
                  <a:lnTo>
                    <a:pt x="40" y="8"/>
                  </a:lnTo>
                  <a:lnTo>
                    <a:pt x="16" y="72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4858" name="Line 234"/>
          <p:cNvSpPr>
            <a:spLocks noChangeShapeType="1"/>
          </p:cNvSpPr>
          <p:nvPr/>
        </p:nvSpPr>
        <p:spPr bwMode="auto">
          <a:xfrm flipV="1">
            <a:off x="3008313" y="1646238"/>
            <a:ext cx="254000" cy="6842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59" name="Oval 235"/>
          <p:cNvSpPr>
            <a:spLocks noChangeArrowheads="1"/>
          </p:cNvSpPr>
          <p:nvPr/>
        </p:nvSpPr>
        <p:spPr bwMode="auto">
          <a:xfrm>
            <a:off x="2628900" y="2911475"/>
            <a:ext cx="139700" cy="1397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60" name="Oval 236"/>
          <p:cNvSpPr>
            <a:spLocks noChangeArrowheads="1"/>
          </p:cNvSpPr>
          <p:nvPr/>
        </p:nvSpPr>
        <p:spPr bwMode="auto">
          <a:xfrm>
            <a:off x="2628900" y="2913063"/>
            <a:ext cx="139700" cy="138112"/>
          </a:xfrm>
          <a:prstGeom prst="ellips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61" name="Oval 237"/>
          <p:cNvSpPr>
            <a:spLocks noChangeArrowheads="1"/>
          </p:cNvSpPr>
          <p:nvPr/>
        </p:nvSpPr>
        <p:spPr bwMode="auto">
          <a:xfrm>
            <a:off x="2768600" y="2974975"/>
            <a:ext cx="138113" cy="1397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62" name="Oval 238"/>
          <p:cNvSpPr>
            <a:spLocks noChangeArrowheads="1"/>
          </p:cNvSpPr>
          <p:nvPr/>
        </p:nvSpPr>
        <p:spPr bwMode="auto">
          <a:xfrm>
            <a:off x="2768600" y="2974975"/>
            <a:ext cx="138113" cy="139700"/>
          </a:xfrm>
          <a:prstGeom prst="ellips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63" name="Line 239"/>
          <p:cNvSpPr>
            <a:spLocks noChangeShapeType="1"/>
          </p:cNvSpPr>
          <p:nvPr/>
        </p:nvSpPr>
        <p:spPr bwMode="auto">
          <a:xfrm>
            <a:off x="2209800" y="3582988"/>
            <a:ext cx="1370013" cy="158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4864" name="Group 240"/>
          <p:cNvGrpSpPr>
            <a:grpSpLocks/>
          </p:cNvGrpSpPr>
          <p:nvPr/>
        </p:nvGrpSpPr>
        <p:grpSpPr bwMode="auto">
          <a:xfrm>
            <a:off x="2743200" y="3646488"/>
            <a:ext cx="366713" cy="436562"/>
            <a:chOff x="1374" y="2819"/>
            <a:chExt cx="231" cy="275"/>
          </a:xfrm>
        </p:grpSpPr>
        <p:sp>
          <p:nvSpPr>
            <p:cNvPr id="794865" name="Rectangle 241"/>
            <p:cNvSpPr>
              <a:spLocks noChangeArrowheads="1"/>
            </p:cNvSpPr>
            <p:nvPr/>
          </p:nvSpPr>
          <p:spPr bwMode="auto">
            <a:xfrm>
              <a:off x="1374" y="2819"/>
              <a:ext cx="128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>
                  <a:solidFill>
                    <a:srgbClr val="000000"/>
                  </a:solidFill>
                  <a:latin typeface="Times New Roman" pitchFamily="18" charset="0"/>
                </a:rPr>
                <a:t>V</a:t>
              </a:r>
              <a:endParaRPr lang="en-US" i="1"/>
            </a:p>
          </p:txBody>
        </p:sp>
        <p:sp>
          <p:nvSpPr>
            <p:cNvPr id="794866" name="Rectangle 242"/>
            <p:cNvSpPr>
              <a:spLocks noChangeArrowheads="1"/>
            </p:cNvSpPr>
            <p:nvPr/>
          </p:nvSpPr>
          <p:spPr bwMode="auto">
            <a:xfrm>
              <a:off x="1533" y="2938"/>
              <a:ext cx="72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/>
            </a:p>
          </p:txBody>
        </p:sp>
      </p:grpSp>
      <p:sp>
        <p:nvSpPr>
          <p:cNvPr id="794867" name="Line 243"/>
          <p:cNvSpPr>
            <a:spLocks noChangeShapeType="1"/>
          </p:cNvSpPr>
          <p:nvPr/>
        </p:nvSpPr>
        <p:spPr bwMode="auto">
          <a:xfrm>
            <a:off x="5237163" y="2101850"/>
            <a:ext cx="1587" cy="14811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68" name="Line 244"/>
          <p:cNvSpPr>
            <a:spLocks noChangeShapeType="1"/>
          </p:cNvSpPr>
          <p:nvPr/>
        </p:nvSpPr>
        <p:spPr bwMode="auto">
          <a:xfrm>
            <a:off x="5237163" y="3582988"/>
            <a:ext cx="1371600" cy="158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69" name="Line 245"/>
          <p:cNvSpPr>
            <a:spLocks noChangeShapeType="1"/>
          </p:cNvSpPr>
          <p:nvPr/>
        </p:nvSpPr>
        <p:spPr bwMode="auto">
          <a:xfrm>
            <a:off x="6608763" y="2101850"/>
            <a:ext cx="0" cy="14811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4870" name="Group 246"/>
          <p:cNvGrpSpPr>
            <a:grpSpLocks/>
          </p:cNvGrpSpPr>
          <p:nvPr/>
        </p:nvGrpSpPr>
        <p:grpSpPr bwMode="auto">
          <a:xfrm>
            <a:off x="3581400" y="2863850"/>
            <a:ext cx="1676400" cy="141288"/>
            <a:chOff x="1885" y="2333"/>
            <a:chExt cx="622" cy="71"/>
          </a:xfrm>
        </p:grpSpPr>
        <p:sp>
          <p:nvSpPr>
            <p:cNvPr id="794871" name="Freeform 247"/>
            <p:cNvSpPr>
              <a:spLocks/>
            </p:cNvSpPr>
            <p:nvPr/>
          </p:nvSpPr>
          <p:spPr bwMode="auto">
            <a:xfrm>
              <a:off x="2372" y="2333"/>
              <a:ext cx="135" cy="71"/>
            </a:xfrm>
            <a:custGeom>
              <a:avLst/>
              <a:gdLst>
                <a:gd name="T0" fmla="*/ 135 w 135"/>
                <a:gd name="T1" fmla="*/ 31 h 71"/>
                <a:gd name="T2" fmla="*/ 0 w 135"/>
                <a:gd name="T3" fmla="*/ 71 h 71"/>
                <a:gd name="T4" fmla="*/ 0 w 135"/>
                <a:gd name="T5" fmla="*/ 31 h 71"/>
                <a:gd name="T6" fmla="*/ 0 w 135"/>
                <a:gd name="T7" fmla="*/ 0 h 71"/>
                <a:gd name="T8" fmla="*/ 135 w 135"/>
                <a:gd name="T9" fmla="*/ 3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1">
                  <a:moveTo>
                    <a:pt x="135" y="31"/>
                  </a:moveTo>
                  <a:lnTo>
                    <a:pt x="0" y="71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35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872" name="Line 248"/>
            <p:cNvSpPr>
              <a:spLocks noChangeShapeType="1"/>
            </p:cNvSpPr>
            <p:nvPr/>
          </p:nvSpPr>
          <p:spPr bwMode="auto">
            <a:xfrm>
              <a:off x="1885" y="2364"/>
              <a:ext cx="48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4873" name="Rectangle 249"/>
          <p:cNvSpPr>
            <a:spLocks noChangeArrowheads="1"/>
          </p:cNvSpPr>
          <p:nvPr/>
        </p:nvSpPr>
        <p:spPr bwMode="auto">
          <a:xfrm>
            <a:off x="5351463" y="2330450"/>
            <a:ext cx="1143000" cy="1138238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74" name="Rectangle 250"/>
          <p:cNvSpPr>
            <a:spLocks noChangeArrowheads="1"/>
          </p:cNvSpPr>
          <p:nvPr/>
        </p:nvSpPr>
        <p:spPr bwMode="auto">
          <a:xfrm>
            <a:off x="5351463" y="2330450"/>
            <a:ext cx="1143000" cy="1138238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75" name="Oval 251"/>
          <p:cNvSpPr>
            <a:spLocks noChangeArrowheads="1"/>
          </p:cNvSpPr>
          <p:nvPr/>
        </p:nvSpPr>
        <p:spPr bwMode="auto">
          <a:xfrm>
            <a:off x="5618163" y="2900363"/>
            <a:ext cx="152400" cy="138112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76" name="Oval 252"/>
          <p:cNvSpPr>
            <a:spLocks noChangeArrowheads="1"/>
          </p:cNvSpPr>
          <p:nvPr/>
        </p:nvSpPr>
        <p:spPr bwMode="auto">
          <a:xfrm>
            <a:off x="5618163" y="2900363"/>
            <a:ext cx="152400" cy="138112"/>
          </a:xfrm>
          <a:prstGeom prst="ellips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4877" name="Group 253"/>
          <p:cNvGrpSpPr>
            <a:grpSpLocks/>
          </p:cNvGrpSpPr>
          <p:nvPr/>
        </p:nvGrpSpPr>
        <p:grpSpPr bwMode="auto">
          <a:xfrm>
            <a:off x="5783263" y="2468563"/>
            <a:ext cx="215900" cy="544512"/>
            <a:chOff x="2851" y="2077"/>
            <a:chExt cx="135" cy="343"/>
          </a:xfrm>
        </p:grpSpPr>
        <p:sp>
          <p:nvSpPr>
            <p:cNvPr id="794878" name="Freeform 254"/>
            <p:cNvSpPr>
              <a:spLocks/>
            </p:cNvSpPr>
            <p:nvPr/>
          </p:nvSpPr>
          <p:spPr bwMode="auto">
            <a:xfrm>
              <a:off x="2851" y="2349"/>
              <a:ext cx="40" cy="71"/>
            </a:xfrm>
            <a:custGeom>
              <a:avLst/>
              <a:gdLst>
                <a:gd name="T0" fmla="*/ 0 w 40"/>
                <a:gd name="T1" fmla="*/ 63 h 71"/>
                <a:gd name="T2" fmla="*/ 24 w 40"/>
                <a:gd name="T3" fmla="*/ 0 h 71"/>
                <a:gd name="T4" fmla="*/ 40 w 40"/>
                <a:gd name="T5" fmla="*/ 7 h 71"/>
                <a:gd name="T6" fmla="*/ 16 w 40"/>
                <a:gd name="T7" fmla="*/ 71 h 71"/>
                <a:gd name="T8" fmla="*/ 0 w 40"/>
                <a:gd name="T9" fmla="*/ 6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1">
                  <a:moveTo>
                    <a:pt x="0" y="63"/>
                  </a:moveTo>
                  <a:lnTo>
                    <a:pt x="24" y="0"/>
                  </a:lnTo>
                  <a:lnTo>
                    <a:pt x="40" y="7"/>
                  </a:lnTo>
                  <a:lnTo>
                    <a:pt x="16" y="71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879" name="Freeform 255"/>
            <p:cNvSpPr>
              <a:spLocks/>
            </p:cNvSpPr>
            <p:nvPr/>
          </p:nvSpPr>
          <p:spPr bwMode="auto">
            <a:xfrm>
              <a:off x="2899" y="2213"/>
              <a:ext cx="40" cy="72"/>
            </a:xfrm>
            <a:custGeom>
              <a:avLst/>
              <a:gdLst>
                <a:gd name="T0" fmla="*/ 0 w 40"/>
                <a:gd name="T1" fmla="*/ 64 h 72"/>
                <a:gd name="T2" fmla="*/ 24 w 40"/>
                <a:gd name="T3" fmla="*/ 0 h 72"/>
                <a:gd name="T4" fmla="*/ 40 w 40"/>
                <a:gd name="T5" fmla="*/ 8 h 72"/>
                <a:gd name="T6" fmla="*/ 16 w 40"/>
                <a:gd name="T7" fmla="*/ 72 h 72"/>
                <a:gd name="T8" fmla="*/ 0 w 40"/>
                <a:gd name="T9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2">
                  <a:moveTo>
                    <a:pt x="0" y="64"/>
                  </a:moveTo>
                  <a:lnTo>
                    <a:pt x="24" y="0"/>
                  </a:lnTo>
                  <a:lnTo>
                    <a:pt x="40" y="8"/>
                  </a:lnTo>
                  <a:lnTo>
                    <a:pt x="16" y="72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880" name="Freeform 256"/>
            <p:cNvSpPr>
              <a:spLocks/>
            </p:cNvSpPr>
            <p:nvPr/>
          </p:nvSpPr>
          <p:spPr bwMode="auto">
            <a:xfrm>
              <a:off x="2947" y="2077"/>
              <a:ext cx="39" cy="72"/>
            </a:xfrm>
            <a:custGeom>
              <a:avLst/>
              <a:gdLst>
                <a:gd name="T0" fmla="*/ 0 w 39"/>
                <a:gd name="T1" fmla="*/ 64 h 72"/>
                <a:gd name="T2" fmla="*/ 23 w 39"/>
                <a:gd name="T3" fmla="*/ 0 h 72"/>
                <a:gd name="T4" fmla="*/ 39 w 39"/>
                <a:gd name="T5" fmla="*/ 8 h 72"/>
                <a:gd name="T6" fmla="*/ 16 w 39"/>
                <a:gd name="T7" fmla="*/ 72 h 72"/>
                <a:gd name="T8" fmla="*/ 0 w 39"/>
                <a:gd name="T9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2">
                  <a:moveTo>
                    <a:pt x="0" y="64"/>
                  </a:moveTo>
                  <a:lnTo>
                    <a:pt x="23" y="0"/>
                  </a:lnTo>
                  <a:lnTo>
                    <a:pt x="39" y="8"/>
                  </a:lnTo>
                  <a:lnTo>
                    <a:pt x="16" y="72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4881" name="Line 257"/>
          <p:cNvSpPr>
            <a:spLocks noChangeShapeType="1"/>
          </p:cNvSpPr>
          <p:nvPr/>
        </p:nvSpPr>
        <p:spPr bwMode="auto">
          <a:xfrm flipV="1">
            <a:off x="6024563" y="1646238"/>
            <a:ext cx="254000" cy="6842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82" name="Oval 258"/>
          <p:cNvSpPr>
            <a:spLocks noChangeArrowheads="1"/>
          </p:cNvSpPr>
          <p:nvPr/>
        </p:nvSpPr>
        <p:spPr bwMode="auto">
          <a:xfrm>
            <a:off x="5770563" y="2974975"/>
            <a:ext cx="139700" cy="1397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83" name="Oval 259"/>
          <p:cNvSpPr>
            <a:spLocks noChangeArrowheads="1"/>
          </p:cNvSpPr>
          <p:nvPr/>
        </p:nvSpPr>
        <p:spPr bwMode="auto">
          <a:xfrm>
            <a:off x="5770563" y="2974975"/>
            <a:ext cx="139700" cy="139700"/>
          </a:xfrm>
          <a:prstGeom prst="ellips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4884" name="Rectangle 260"/>
          <p:cNvSpPr>
            <a:spLocks noChangeArrowheads="1"/>
          </p:cNvSpPr>
          <p:nvPr/>
        </p:nvSpPr>
        <p:spPr bwMode="auto">
          <a:xfrm>
            <a:off x="1878013" y="1171575"/>
            <a:ext cx="2190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/>
          </a:p>
        </p:txBody>
      </p:sp>
      <p:sp>
        <p:nvSpPr>
          <p:cNvPr id="794885" name="Rectangle 261"/>
          <p:cNvSpPr>
            <a:spLocks noChangeArrowheads="1"/>
          </p:cNvSpPr>
          <p:nvPr/>
        </p:nvSpPr>
        <p:spPr bwMode="auto">
          <a:xfrm>
            <a:off x="2903538" y="1171575"/>
            <a:ext cx="2032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/>
          </a:p>
        </p:txBody>
      </p:sp>
      <p:sp>
        <p:nvSpPr>
          <p:cNvPr id="794886" name="Rectangle 262"/>
          <p:cNvSpPr>
            <a:spLocks noChangeArrowheads="1"/>
          </p:cNvSpPr>
          <p:nvPr/>
        </p:nvSpPr>
        <p:spPr bwMode="auto">
          <a:xfrm>
            <a:off x="3930650" y="1171575"/>
            <a:ext cx="22066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en-US"/>
          </a:p>
        </p:txBody>
      </p:sp>
      <p:grpSp>
        <p:nvGrpSpPr>
          <p:cNvPr id="794887" name="Group 263"/>
          <p:cNvGrpSpPr>
            <a:grpSpLocks/>
          </p:cNvGrpSpPr>
          <p:nvPr/>
        </p:nvGrpSpPr>
        <p:grpSpPr bwMode="auto">
          <a:xfrm>
            <a:off x="3195638" y="1309688"/>
            <a:ext cx="544512" cy="101600"/>
            <a:chOff x="1310" y="969"/>
            <a:chExt cx="343" cy="64"/>
          </a:xfrm>
        </p:grpSpPr>
        <p:sp>
          <p:nvSpPr>
            <p:cNvPr id="794888" name="Freeform 264"/>
            <p:cNvSpPr>
              <a:spLocks/>
            </p:cNvSpPr>
            <p:nvPr/>
          </p:nvSpPr>
          <p:spPr bwMode="auto">
            <a:xfrm>
              <a:off x="1517" y="969"/>
              <a:ext cx="136" cy="64"/>
            </a:xfrm>
            <a:custGeom>
              <a:avLst/>
              <a:gdLst>
                <a:gd name="T0" fmla="*/ 136 w 136"/>
                <a:gd name="T1" fmla="*/ 32 h 64"/>
                <a:gd name="T2" fmla="*/ 0 w 136"/>
                <a:gd name="T3" fmla="*/ 64 h 64"/>
                <a:gd name="T4" fmla="*/ 0 w 136"/>
                <a:gd name="T5" fmla="*/ 32 h 64"/>
                <a:gd name="T6" fmla="*/ 0 w 136"/>
                <a:gd name="T7" fmla="*/ 0 h 64"/>
                <a:gd name="T8" fmla="*/ 136 w 136"/>
                <a:gd name="T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64">
                  <a:moveTo>
                    <a:pt x="136" y="32"/>
                  </a:moveTo>
                  <a:lnTo>
                    <a:pt x="0" y="6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6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889" name="Line 265"/>
            <p:cNvSpPr>
              <a:spLocks noChangeShapeType="1"/>
            </p:cNvSpPr>
            <p:nvPr/>
          </p:nvSpPr>
          <p:spPr bwMode="auto">
            <a:xfrm>
              <a:off x="1310" y="1001"/>
              <a:ext cx="20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4890" name="Group 266"/>
          <p:cNvGrpSpPr>
            <a:grpSpLocks/>
          </p:cNvGrpSpPr>
          <p:nvPr/>
        </p:nvGrpSpPr>
        <p:grpSpPr bwMode="auto">
          <a:xfrm>
            <a:off x="2195513" y="1309688"/>
            <a:ext cx="542925" cy="101600"/>
            <a:chOff x="679" y="969"/>
            <a:chExt cx="343" cy="64"/>
          </a:xfrm>
        </p:grpSpPr>
        <p:sp>
          <p:nvSpPr>
            <p:cNvPr id="794891" name="Freeform 267"/>
            <p:cNvSpPr>
              <a:spLocks/>
            </p:cNvSpPr>
            <p:nvPr/>
          </p:nvSpPr>
          <p:spPr bwMode="auto">
            <a:xfrm>
              <a:off x="887" y="969"/>
              <a:ext cx="135" cy="64"/>
            </a:xfrm>
            <a:custGeom>
              <a:avLst/>
              <a:gdLst>
                <a:gd name="T0" fmla="*/ 135 w 135"/>
                <a:gd name="T1" fmla="*/ 32 h 64"/>
                <a:gd name="T2" fmla="*/ 0 w 135"/>
                <a:gd name="T3" fmla="*/ 64 h 64"/>
                <a:gd name="T4" fmla="*/ 0 w 135"/>
                <a:gd name="T5" fmla="*/ 32 h 64"/>
                <a:gd name="T6" fmla="*/ 0 w 135"/>
                <a:gd name="T7" fmla="*/ 0 h 64"/>
                <a:gd name="T8" fmla="*/ 135 w 135"/>
                <a:gd name="T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4">
                  <a:moveTo>
                    <a:pt x="135" y="32"/>
                  </a:moveTo>
                  <a:lnTo>
                    <a:pt x="0" y="6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5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892" name="Line 268"/>
            <p:cNvSpPr>
              <a:spLocks noChangeShapeType="1"/>
            </p:cNvSpPr>
            <p:nvPr/>
          </p:nvSpPr>
          <p:spPr bwMode="auto">
            <a:xfrm>
              <a:off x="679" y="1001"/>
              <a:ext cx="208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4893" name="Rectangle 269"/>
          <p:cNvSpPr>
            <a:spLocks noChangeArrowheads="1"/>
          </p:cNvSpPr>
          <p:nvPr/>
        </p:nvSpPr>
        <p:spPr bwMode="auto">
          <a:xfrm>
            <a:off x="4926013" y="1171575"/>
            <a:ext cx="2190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/>
          </a:p>
        </p:txBody>
      </p:sp>
      <p:sp>
        <p:nvSpPr>
          <p:cNvPr id="794894" name="Rectangle 270"/>
          <p:cNvSpPr>
            <a:spLocks noChangeArrowheads="1"/>
          </p:cNvSpPr>
          <p:nvPr/>
        </p:nvSpPr>
        <p:spPr bwMode="auto">
          <a:xfrm>
            <a:off x="5951538" y="1171575"/>
            <a:ext cx="2032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/>
          </a:p>
        </p:txBody>
      </p:sp>
      <p:sp>
        <p:nvSpPr>
          <p:cNvPr id="794895" name="Rectangle 271"/>
          <p:cNvSpPr>
            <a:spLocks noChangeArrowheads="1"/>
          </p:cNvSpPr>
          <p:nvPr/>
        </p:nvSpPr>
        <p:spPr bwMode="auto">
          <a:xfrm>
            <a:off x="6978650" y="1171575"/>
            <a:ext cx="22066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en-US"/>
          </a:p>
        </p:txBody>
      </p:sp>
      <p:grpSp>
        <p:nvGrpSpPr>
          <p:cNvPr id="794896" name="Group 272"/>
          <p:cNvGrpSpPr>
            <a:grpSpLocks/>
          </p:cNvGrpSpPr>
          <p:nvPr/>
        </p:nvGrpSpPr>
        <p:grpSpPr bwMode="auto">
          <a:xfrm>
            <a:off x="6243638" y="1309688"/>
            <a:ext cx="544512" cy="101600"/>
            <a:chOff x="3418" y="969"/>
            <a:chExt cx="343" cy="64"/>
          </a:xfrm>
        </p:grpSpPr>
        <p:sp>
          <p:nvSpPr>
            <p:cNvPr id="794897" name="Freeform 273"/>
            <p:cNvSpPr>
              <a:spLocks/>
            </p:cNvSpPr>
            <p:nvPr/>
          </p:nvSpPr>
          <p:spPr bwMode="auto">
            <a:xfrm>
              <a:off x="3625" y="969"/>
              <a:ext cx="136" cy="64"/>
            </a:xfrm>
            <a:custGeom>
              <a:avLst/>
              <a:gdLst>
                <a:gd name="T0" fmla="*/ 136 w 136"/>
                <a:gd name="T1" fmla="*/ 32 h 64"/>
                <a:gd name="T2" fmla="*/ 0 w 136"/>
                <a:gd name="T3" fmla="*/ 64 h 64"/>
                <a:gd name="T4" fmla="*/ 0 w 136"/>
                <a:gd name="T5" fmla="*/ 32 h 64"/>
                <a:gd name="T6" fmla="*/ 0 w 136"/>
                <a:gd name="T7" fmla="*/ 0 h 64"/>
                <a:gd name="T8" fmla="*/ 136 w 136"/>
                <a:gd name="T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64">
                  <a:moveTo>
                    <a:pt x="136" y="32"/>
                  </a:moveTo>
                  <a:lnTo>
                    <a:pt x="0" y="6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6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898" name="Line 274"/>
            <p:cNvSpPr>
              <a:spLocks noChangeShapeType="1"/>
            </p:cNvSpPr>
            <p:nvPr/>
          </p:nvSpPr>
          <p:spPr bwMode="auto">
            <a:xfrm>
              <a:off x="3418" y="1001"/>
              <a:ext cx="20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4899" name="Group 275"/>
          <p:cNvGrpSpPr>
            <a:grpSpLocks/>
          </p:cNvGrpSpPr>
          <p:nvPr/>
        </p:nvGrpSpPr>
        <p:grpSpPr bwMode="auto">
          <a:xfrm>
            <a:off x="5243513" y="1309688"/>
            <a:ext cx="542925" cy="101600"/>
            <a:chOff x="2787" y="969"/>
            <a:chExt cx="343" cy="64"/>
          </a:xfrm>
        </p:grpSpPr>
        <p:sp>
          <p:nvSpPr>
            <p:cNvPr id="794900" name="Freeform 276"/>
            <p:cNvSpPr>
              <a:spLocks/>
            </p:cNvSpPr>
            <p:nvPr/>
          </p:nvSpPr>
          <p:spPr bwMode="auto">
            <a:xfrm>
              <a:off x="2994" y="969"/>
              <a:ext cx="136" cy="64"/>
            </a:xfrm>
            <a:custGeom>
              <a:avLst/>
              <a:gdLst>
                <a:gd name="T0" fmla="*/ 136 w 136"/>
                <a:gd name="T1" fmla="*/ 32 h 64"/>
                <a:gd name="T2" fmla="*/ 0 w 136"/>
                <a:gd name="T3" fmla="*/ 64 h 64"/>
                <a:gd name="T4" fmla="*/ 0 w 136"/>
                <a:gd name="T5" fmla="*/ 32 h 64"/>
                <a:gd name="T6" fmla="*/ 0 w 136"/>
                <a:gd name="T7" fmla="*/ 0 h 64"/>
                <a:gd name="T8" fmla="*/ 136 w 136"/>
                <a:gd name="T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64">
                  <a:moveTo>
                    <a:pt x="136" y="32"/>
                  </a:moveTo>
                  <a:lnTo>
                    <a:pt x="0" y="64"/>
                  </a:lnTo>
                  <a:lnTo>
                    <a:pt x="0" y="32"/>
                  </a:lnTo>
                  <a:lnTo>
                    <a:pt x="0" y="0"/>
                  </a:lnTo>
                  <a:lnTo>
                    <a:pt x="136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901" name="Line 277"/>
            <p:cNvSpPr>
              <a:spLocks noChangeShapeType="1"/>
            </p:cNvSpPr>
            <p:nvPr/>
          </p:nvSpPr>
          <p:spPr bwMode="auto">
            <a:xfrm>
              <a:off x="2787" y="1001"/>
              <a:ext cx="20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4902" name="Group 278"/>
          <p:cNvGrpSpPr>
            <a:grpSpLocks/>
          </p:cNvGrpSpPr>
          <p:nvPr/>
        </p:nvGrpSpPr>
        <p:grpSpPr bwMode="auto">
          <a:xfrm>
            <a:off x="5754688" y="3648075"/>
            <a:ext cx="379412" cy="434975"/>
            <a:chOff x="2859" y="2788"/>
            <a:chExt cx="239" cy="274"/>
          </a:xfrm>
        </p:grpSpPr>
        <p:sp>
          <p:nvSpPr>
            <p:cNvPr id="794903" name="Rectangle 279"/>
            <p:cNvSpPr>
              <a:spLocks noChangeArrowheads="1"/>
            </p:cNvSpPr>
            <p:nvPr/>
          </p:nvSpPr>
          <p:spPr bwMode="auto">
            <a:xfrm>
              <a:off x="2859" y="2788"/>
              <a:ext cx="128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i="1">
                  <a:solidFill>
                    <a:srgbClr val="000000"/>
                  </a:solidFill>
                  <a:latin typeface="Times New Roman" pitchFamily="18" charset="0"/>
                </a:rPr>
                <a:t>V</a:t>
              </a:r>
              <a:endParaRPr lang="en-US" i="1"/>
            </a:p>
          </p:txBody>
        </p:sp>
        <p:sp>
          <p:nvSpPr>
            <p:cNvPr id="794904" name="Rectangle 280"/>
            <p:cNvSpPr>
              <a:spLocks noChangeArrowheads="1"/>
            </p:cNvSpPr>
            <p:nvPr/>
          </p:nvSpPr>
          <p:spPr bwMode="auto">
            <a:xfrm>
              <a:off x="3026" y="2906"/>
              <a:ext cx="72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en-US"/>
            </a:p>
          </p:txBody>
        </p:sp>
      </p:grpSp>
      <p:sp>
        <p:nvSpPr>
          <p:cNvPr id="794905" name="Rectangle 281"/>
          <p:cNvSpPr>
            <a:spLocks noChangeArrowheads="1"/>
          </p:cNvSpPr>
          <p:nvPr/>
        </p:nvSpPr>
        <p:spPr bwMode="auto">
          <a:xfrm>
            <a:off x="2322513" y="914400"/>
            <a:ext cx="14605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k</a:t>
            </a:r>
            <a:endParaRPr lang="en-US" sz="1800"/>
          </a:p>
        </p:txBody>
      </p:sp>
      <p:sp>
        <p:nvSpPr>
          <p:cNvPr id="794906" name="Rectangle 282"/>
          <p:cNvSpPr>
            <a:spLocks noChangeArrowheads="1"/>
          </p:cNvSpPr>
          <p:nvPr/>
        </p:nvSpPr>
        <p:spPr bwMode="auto">
          <a:xfrm>
            <a:off x="2443163" y="1036638"/>
            <a:ext cx="1206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9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sz="1800"/>
          </a:p>
        </p:txBody>
      </p:sp>
      <p:sp>
        <p:nvSpPr>
          <p:cNvPr id="794907" name="Rectangle 283"/>
          <p:cNvSpPr>
            <a:spLocks noChangeArrowheads="1"/>
          </p:cNvSpPr>
          <p:nvPr/>
        </p:nvSpPr>
        <p:spPr bwMode="auto">
          <a:xfrm>
            <a:off x="5376863" y="914400"/>
            <a:ext cx="14605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k</a:t>
            </a:r>
            <a:endParaRPr lang="en-US" sz="1800"/>
          </a:p>
        </p:txBody>
      </p:sp>
      <p:sp>
        <p:nvSpPr>
          <p:cNvPr id="794908" name="Rectangle 284"/>
          <p:cNvSpPr>
            <a:spLocks noChangeArrowheads="1"/>
          </p:cNvSpPr>
          <p:nvPr/>
        </p:nvSpPr>
        <p:spPr bwMode="auto">
          <a:xfrm>
            <a:off x="5497513" y="1036638"/>
            <a:ext cx="1206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9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sz="1800"/>
          </a:p>
        </p:txBody>
      </p:sp>
      <p:sp>
        <p:nvSpPr>
          <p:cNvPr id="794909" name="Rectangle 285"/>
          <p:cNvSpPr>
            <a:spLocks noChangeArrowheads="1"/>
          </p:cNvSpPr>
          <p:nvPr/>
        </p:nvSpPr>
        <p:spPr bwMode="auto">
          <a:xfrm>
            <a:off x="3325813" y="914400"/>
            <a:ext cx="14605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k</a:t>
            </a:r>
            <a:endParaRPr lang="en-US" sz="1800"/>
          </a:p>
        </p:txBody>
      </p:sp>
      <p:sp>
        <p:nvSpPr>
          <p:cNvPr id="794910" name="Rectangle 286"/>
          <p:cNvSpPr>
            <a:spLocks noChangeArrowheads="1"/>
          </p:cNvSpPr>
          <p:nvPr/>
        </p:nvSpPr>
        <p:spPr bwMode="auto">
          <a:xfrm>
            <a:off x="3448050" y="1036638"/>
            <a:ext cx="1206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9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en-US" sz="1800"/>
          </a:p>
        </p:txBody>
      </p:sp>
      <p:sp>
        <p:nvSpPr>
          <p:cNvPr id="794911" name="Rectangle 287"/>
          <p:cNvSpPr>
            <a:spLocks noChangeArrowheads="1"/>
          </p:cNvSpPr>
          <p:nvPr/>
        </p:nvSpPr>
        <p:spPr bwMode="auto">
          <a:xfrm>
            <a:off x="6418263" y="914400"/>
            <a:ext cx="14605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k</a:t>
            </a:r>
            <a:endParaRPr lang="en-US" sz="1800"/>
          </a:p>
        </p:txBody>
      </p:sp>
      <p:sp>
        <p:nvSpPr>
          <p:cNvPr id="794912" name="Rectangle 288"/>
          <p:cNvSpPr>
            <a:spLocks noChangeArrowheads="1"/>
          </p:cNvSpPr>
          <p:nvPr/>
        </p:nvSpPr>
        <p:spPr bwMode="auto">
          <a:xfrm>
            <a:off x="6564313" y="1038225"/>
            <a:ext cx="1206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9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en-US" sz="1800"/>
          </a:p>
        </p:txBody>
      </p:sp>
      <p:sp>
        <p:nvSpPr>
          <p:cNvPr id="794913" name="Rectangle 289"/>
          <p:cNvSpPr>
            <a:spLocks noChangeArrowheads="1"/>
          </p:cNvSpPr>
          <p:nvPr/>
        </p:nvSpPr>
        <p:spPr bwMode="auto">
          <a:xfrm>
            <a:off x="1516063" y="2535238"/>
            <a:ext cx="2190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/>
          </a:p>
        </p:txBody>
      </p:sp>
      <p:sp>
        <p:nvSpPr>
          <p:cNvPr id="794914" name="Rectangle 290"/>
          <p:cNvSpPr>
            <a:spLocks noChangeArrowheads="1"/>
          </p:cNvSpPr>
          <p:nvPr/>
        </p:nvSpPr>
        <p:spPr bwMode="auto">
          <a:xfrm>
            <a:off x="3886200" y="2543175"/>
            <a:ext cx="950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A, B, C</a:t>
            </a:r>
            <a:endParaRPr lang="en-US"/>
          </a:p>
        </p:txBody>
      </p:sp>
      <p:sp>
        <p:nvSpPr>
          <p:cNvPr id="794915" name="Rectangle 291"/>
          <p:cNvSpPr>
            <a:spLocks noChangeArrowheads="1"/>
          </p:cNvSpPr>
          <p:nvPr/>
        </p:nvSpPr>
        <p:spPr bwMode="auto">
          <a:xfrm>
            <a:off x="6743700" y="2549525"/>
            <a:ext cx="950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A, B, C</a:t>
            </a:r>
            <a:endParaRPr lang="en-US"/>
          </a:p>
        </p:txBody>
      </p:sp>
      <p:grpSp>
        <p:nvGrpSpPr>
          <p:cNvPr id="794916" name="Group 292"/>
          <p:cNvGrpSpPr>
            <a:grpSpLocks/>
          </p:cNvGrpSpPr>
          <p:nvPr/>
        </p:nvGrpSpPr>
        <p:grpSpPr bwMode="auto">
          <a:xfrm>
            <a:off x="1066800" y="2863850"/>
            <a:ext cx="1143000" cy="130175"/>
            <a:chOff x="1885" y="2333"/>
            <a:chExt cx="622" cy="71"/>
          </a:xfrm>
        </p:grpSpPr>
        <p:sp>
          <p:nvSpPr>
            <p:cNvPr id="794917" name="Freeform 293"/>
            <p:cNvSpPr>
              <a:spLocks/>
            </p:cNvSpPr>
            <p:nvPr/>
          </p:nvSpPr>
          <p:spPr bwMode="auto">
            <a:xfrm>
              <a:off x="2372" y="2333"/>
              <a:ext cx="135" cy="71"/>
            </a:xfrm>
            <a:custGeom>
              <a:avLst/>
              <a:gdLst>
                <a:gd name="T0" fmla="*/ 135 w 135"/>
                <a:gd name="T1" fmla="*/ 31 h 71"/>
                <a:gd name="T2" fmla="*/ 0 w 135"/>
                <a:gd name="T3" fmla="*/ 71 h 71"/>
                <a:gd name="T4" fmla="*/ 0 w 135"/>
                <a:gd name="T5" fmla="*/ 31 h 71"/>
                <a:gd name="T6" fmla="*/ 0 w 135"/>
                <a:gd name="T7" fmla="*/ 0 h 71"/>
                <a:gd name="T8" fmla="*/ 135 w 135"/>
                <a:gd name="T9" fmla="*/ 3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1">
                  <a:moveTo>
                    <a:pt x="135" y="31"/>
                  </a:moveTo>
                  <a:lnTo>
                    <a:pt x="0" y="71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35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918" name="Line 294"/>
            <p:cNvSpPr>
              <a:spLocks noChangeShapeType="1"/>
            </p:cNvSpPr>
            <p:nvPr/>
          </p:nvSpPr>
          <p:spPr bwMode="auto">
            <a:xfrm>
              <a:off x="1885" y="2364"/>
              <a:ext cx="48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4919" name="Group 295"/>
          <p:cNvGrpSpPr>
            <a:grpSpLocks/>
          </p:cNvGrpSpPr>
          <p:nvPr/>
        </p:nvGrpSpPr>
        <p:grpSpPr bwMode="auto">
          <a:xfrm>
            <a:off x="6629400" y="2863850"/>
            <a:ext cx="1143000" cy="130175"/>
            <a:chOff x="1885" y="2333"/>
            <a:chExt cx="622" cy="71"/>
          </a:xfrm>
        </p:grpSpPr>
        <p:sp>
          <p:nvSpPr>
            <p:cNvPr id="794920" name="Freeform 296"/>
            <p:cNvSpPr>
              <a:spLocks/>
            </p:cNvSpPr>
            <p:nvPr/>
          </p:nvSpPr>
          <p:spPr bwMode="auto">
            <a:xfrm>
              <a:off x="2372" y="2333"/>
              <a:ext cx="135" cy="71"/>
            </a:xfrm>
            <a:custGeom>
              <a:avLst/>
              <a:gdLst>
                <a:gd name="T0" fmla="*/ 135 w 135"/>
                <a:gd name="T1" fmla="*/ 31 h 71"/>
                <a:gd name="T2" fmla="*/ 0 w 135"/>
                <a:gd name="T3" fmla="*/ 71 h 71"/>
                <a:gd name="T4" fmla="*/ 0 w 135"/>
                <a:gd name="T5" fmla="*/ 31 h 71"/>
                <a:gd name="T6" fmla="*/ 0 w 135"/>
                <a:gd name="T7" fmla="*/ 0 h 71"/>
                <a:gd name="T8" fmla="*/ 135 w 135"/>
                <a:gd name="T9" fmla="*/ 3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1">
                  <a:moveTo>
                    <a:pt x="135" y="31"/>
                  </a:moveTo>
                  <a:lnTo>
                    <a:pt x="0" y="71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35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921" name="Line 297"/>
            <p:cNvSpPr>
              <a:spLocks noChangeShapeType="1"/>
            </p:cNvSpPr>
            <p:nvPr/>
          </p:nvSpPr>
          <p:spPr bwMode="auto">
            <a:xfrm>
              <a:off x="1885" y="2364"/>
              <a:ext cx="48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4922" name="Rectangle 298"/>
          <p:cNvSpPr>
            <a:spLocks noChangeArrowheads="1"/>
          </p:cNvSpPr>
          <p:nvPr/>
        </p:nvSpPr>
        <p:spPr bwMode="auto">
          <a:xfrm>
            <a:off x="4419600" y="3119438"/>
            <a:ext cx="825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/>
          </a:p>
        </p:txBody>
      </p:sp>
      <p:sp>
        <p:nvSpPr>
          <p:cNvPr id="794923" name="Rectangle 299"/>
          <p:cNvSpPr>
            <a:spLocks noChangeArrowheads="1"/>
          </p:cNvSpPr>
          <p:nvPr/>
        </p:nvSpPr>
        <p:spPr bwMode="auto">
          <a:xfrm>
            <a:off x="4114800" y="2940050"/>
            <a:ext cx="195263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en-US"/>
          </a:p>
        </p:txBody>
      </p:sp>
      <p:sp>
        <p:nvSpPr>
          <p:cNvPr id="794924" name="Rectangle 300"/>
          <p:cNvSpPr>
            <a:spLocks noChangeArrowheads="1"/>
          </p:cNvSpPr>
          <p:nvPr/>
        </p:nvSpPr>
        <p:spPr bwMode="auto">
          <a:xfrm>
            <a:off x="4325938" y="3119438"/>
            <a:ext cx="111125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/>
          </a:p>
        </p:txBody>
      </p:sp>
      <p:sp>
        <p:nvSpPr>
          <p:cNvPr id="794925" name="Rectangle 301"/>
          <p:cNvSpPr>
            <a:spLocks noChangeArrowheads="1"/>
          </p:cNvSpPr>
          <p:nvPr/>
        </p:nvSpPr>
        <p:spPr bwMode="auto">
          <a:xfrm>
            <a:off x="7270750" y="3109913"/>
            <a:ext cx="825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/>
          </a:p>
        </p:txBody>
      </p:sp>
      <p:sp>
        <p:nvSpPr>
          <p:cNvPr id="794926" name="Rectangle 302"/>
          <p:cNvSpPr>
            <a:spLocks noChangeArrowheads="1"/>
          </p:cNvSpPr>
          <p:nvPr/>
        </p:nvSpPr>
        <p:spPr bwMode="auto">
          <a:xfrm>
            <a:off x="6946900" y="2930525"/>
            <a:ext cx="195263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en-US"/>
          </a:p>
        </p:txBody>
      </p:sp>
      <p:sp>
        <p:nvSpPr>
          <p:cNvPr id="794927" name="Rectangle 303"/>
          <p:cNvSpPr>
            <a:spLocks noChangeArrowheads="1"/>
          </p:cNvSpPr>
          <p:nvPr/>
        </p:nvSpPr>
        <p:spPr bwMode="auto">
          <a:xfrm>
            <a:off x="7158038" y="3109913"/>
            <a:ext cx="111125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/>
          </a:p>
        </p:txBody>
      </p:sp>
      <p:sp>
        <p:nvSpPr>
          <p:cNvPr id="794928" name="Rectangle 304"/>
          <p:cNvSpPr>
            <a:spLocks noChangeArrowheads="1"/>
          </p:cNvSpPr>
          <p:nvPr/>
        </p:nvSpPr>
        <p:spPr bwMode="auto">
          <a:xfrm>
            <a:off x="4413250" y="3494088"/>
            <a:ext cx="825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/>
          </a:p>
        </p:txBody>
      </p:sp>
      <p:sp>
        <p:nvSpPr>
          <p:cNvPr id="794929" name="Rectangle 305"/>
          <p:cNvSpPr>
            <a:spLocks noChangeArrowheads="1"/>
          </p:cNvSpPr>
          <p:nvPr/>
        </p:nvSpPr>
        <p:spPr bwMode="auto">
          <a:xfrm>
            <a:off x="4108450" y="3314700"/>
            <a:ext cx="195263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en-US"/>
          </a:p>
        </p:txBody>
      </p:sp>
      <p:sp>
        <p:nvSpPr>
          <p:cNvPr id="794930" name="Rectangle 306"/>
          <p:cNvSpPr>
            <a:spLocks noChangeArrowheads="1"/>
          </p:cNvSpPr>
          <p:nvPr/>
        </p:nvSpPr>
        <p:spPr bwMode="auto">
          <a:xfrm>
            <a:off x="4311650" y="3494088"/>
            <a:ext cx="10953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/>
          </a:p>
        </p:txBody>
      </p:sp>
      <p:sp>
        <p:nvSpPr>
          <p:cNvPr id="794931" name="Rectangle 307"/>
          <p:cNvSpPr>
            <a:spLocks noChangeArrowheads="1"/>
          </p:cNvSpPr>
          <p:nvPr/>
        </p:nvSpPr>
        <p:spPr bwMode="auto">
          <a:xfrm>
            <a:off x="7270750" y="3422650"/>
            <a:ext cx="825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/>
          </a:p>
        </p:txBody>
      </p:sp>
      <p:sp>
        <p:nvSpPr>
          <p:cNvPr id="794932" name="Rectangle 308"/>
          <p:cNvSpPr>
            <a:spLocks noChangeArrowheads="1"/>
          </p:cNvSpPr>
          <p:nvPr/>
        </p:nvSpPr>
        <p:spPr bwMode="auto">
          <a:xfrm>
            <a:off x="6946900" y="3244850"/>
            <a:ext cx="195263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en-US"/>
          </a:p>
        </p:txBody>
      </p:sp>
      <p:sp>
        <p:nvSpPr>
          <p:cNvPr id="794933" name="Rectangle 309"/>
          <p:cNvSpPr>
            <a:spLocks noChangeArrowheads="1"/>
          </p:cNvSpPr>
          <p:nvPr/>
        </p:nvSpPr>
        <p:spPr bwMode="auto">
          <a:xfrm>
            <a:off x="7150100" y="3422650"/>
            <a:ext cx="109538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/>
          </a:p>
        </p:txBody>
      </p:sp>
      <p:sp>
        <p:nvSpPr>
          <p:cNvPr id="794934" name="Rectangle 310"/>
          <p:cNvSpPr>
            <a:spLocks noChangeArrowheads="1"/>
          </p:cNvSpPr>
          <p:nvPr/>
        </p:nvSpPr>
        <p:spPr bwMode="auto">
          <a:xfrm>
            <a:off x="1581150" y="3148013"/>
            <a:ext cx="825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/>
          </a:p>
        </p:txBody>
      </p:sp>
      <p:sp>
        <p:nvSpPr>
          <p:cNvPr id="794935" name="Rectangle 311"/>
          <p:cNvSpPr>
            <a:spLocks noChangeArrowheads="1"/>
          </p:cNvSpPr>
          <p:nvPr/>
        </p:nvSpPr>
        <p:spPr bwMode="auto">
          <a:xfrm>
            <a:off x="1276350" y="2968625"/>
            <a:ext cx="354013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lang="en-US" sz="2300" i="1" baseline="30000">
                <a:solidFill>
                  <a:srgbClr val="000000"/>
                </a:solidFill>
                <a:latin typeface="Times New Roman" pitchFamily="18" charset="0"/>
              </a:rPr>
              <a:t>in</a:t>
            </a:r>
          </a:p>
        </p:txBody>
      </p:sp>
      <p:sp>
        <p:nvSpPr>
          <p:cNvPr id="794936" name="Rectangle 312"/>
          <p:cNvSpPr>
            <a:spLocks noChangeArrowheads="1"/>
          </p:cNvSpPr>
          <p:nvPr/>
        </p:nvSpPr>
        <p:spPr bwMode="auto">
          <a:xfrm>
            <a:off x="1487488" y="3148013"/>
            <a:ext cx="111125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i="1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/>
          </a:p>
        </p:txBody>
      </p:sp>
      <p:sp>
        <p:nvSpPr>
          <p:cNvPr id="794937" name="Rectangle 313"/>
          <p:cNvSpPr>
            <a:spLocks noChangeArrowheads="1"/>
          </p:cNvSpPr>
          <p:nvPr/>
        </p:nvSpPr>
        <p:spPr bwMode="auto">
          <a:xfrm>
            <a:off x="1671638" y="2968625"/>
            <a:ext cx="3143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300">
                <a:solidFill>
                  <a:srgbClr val="000000"/>
                </a:solidFill>
                <a:latin typeface="Times New Roman" pitchFamily="18" charset="0"/>
              </a:rPr>
              <a:t>=1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27763" y="4191000"/>
            <a:ext cx="2916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6 variables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4 equations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Degrees of freedom: 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Optimization Basics  © Fengqi You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C57668-6324-C27A-DD0A-2F5598234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98D22C8-B87E-4B3F-80DE-4E1777DA98C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86912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cCormick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Arial"/>
        <a:ea typeface=""/>
        <a:cs typeface="Arial"/>
      </a:majorFont>
      <a:minorFont>
        <a:latin typeface="Times New Roman"/>
        <a:ea typeface=""/>
        <a:cs typeface="Arial"/>
      </a:minorFont>
    </a:fontScheme>
    <a:fmtScheme name="First_rou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/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McCormick Theme</Template>
  <TotalTime>18738</TotalTime>
  <Words>1744</Words>
  <Application>Microsoft Office PowerPoint</Application>
  <PresentationFormat>On-screen Show (4:3)</PresentationFormat>
  <Paragraphs>700</Paragraphs>
  <Slides>33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Arial Black</vt:lpstr>
      <vt:lpstr>Calibri</vt:lpstr>
      <vt:lpstr>Cambria Math</vt:lpstr>
      <vt:lpstr>Symbol</vt:lpstr>
      <vt:lpstr>Times New Roman</vt:lpstr>
      <vt:lpstr>McCormick Theme</vt:lpstr>
      <vt:lpstr>Equation</vt:lpstr>
      <vt:lpstr>Optimization Basics</vt:lpstr>
      <vt:lpstr>Outline</vt:lpstr>
      <vt:lpstr>General Optimization Problem</vt:lpstr>
      <vt:lpstr>Classic Optimization</vt:lpstr>
      <vt:lpstr>Modern Optimization</vt:lpstr>
      <vt:lpstr>Linear Programming Example</vt:lpstr>
      <vt:lpstr>Linear Programming Example</vt:lpstr>
      <vt:lpstr>Basic Concepts</vt:lpstr>
      <vt:lpstr>Reactor Network Design</vt:lpstr>
      <vt:lpstr>Heat Exchanger Network Synthesis</vt:lpstr>
      <vt:lpstr>HENS Model</vt:lpstr>
      <vt:lpstr>Example: Feasible Region and Optimality</vt:lpstr>
      <vt:lpstr>Example: Feasible Region and Optimality</vt:lpstr>
      <vt:lpstr>Graphic Solution</vt:lpstr>
      <vt:lpstr>Remarks</vt:lpstr>
      <vt:lpstr>Convex and Nonconvex Sets</vt:lpstr>
      <vt:lpstr>Which of the following are Convex Sets?</vt:lpstr>
      <vt:lpstr>Convex and Nonconvex Functions</vt:lpstr>
      <vt:lpstr>Properties of Convex Functions</vt:lpstr>
      <vt:lpstr>Properties of Convex Sets</vt:lpstr>
      <vt:lpstr>Convex Functions and Sets</vt:lpstr>
      <vt:lpstr>Common Functions in Modeling</vt:lpstr>
      <vt:lpstr>Common Functions in Modeling</vt:lpstr>
      <vt:lpstr>Common Functions in Modeling</vt:lpstr>
      <vt:lpstr>General Optimization Problem</vt:lpstr>
      <vt:lpstr>Classification of Algebraic Optimization Problems</vt:lpstr>
      <vt:lpstr>Linear Programming</vt:lpstr>
      <vt:lpstr>Nonlinear Programming</vt:lpstr>
      <vt:lpstr>Mixed-Integer Linear Programming</vt:lpstr>
      <vt:lpstr>Mixed-Integer Nonlinear Programming</vt:lpstr>
      <vt:lpstr>Optimization under Uncertainty</vt:lpstr>
      <vt:lpstr>Optimization and Big Data Analytics</vt:lpstr>
      <vt:lpstr>Optimization and Big Data Analytics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group PEESE slide template</dc:title>
  <dc:creator>Systems</dc:creator>
  <cp:lastModifiedBy>Fengqi You</cp:lastModifiedBy>
  <cp:revision>1770</cp:revision>
  <cp:lastPrinted>2017-08-29T17:11:03Z</cp:lastPrinted>
  <dcterms:created xsi:type="dcterms:W3CDTF">2012-01-27T21:26:17Z</dcterms:created>
  <dcterms:modified xsi:type="dcterms:W3CDTF">2024-08-26T18:50:25Z</dcterms:modified>
  <cp:contentStatus/>
</cp:coreProperties>
</file>