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3" r:id="rId1"/>
  </p:sldMasterIdLst>
  <p:notesMasterIdLst>
    <p:notesMasterId r:id="rId25"/>
  </p:notesMasterIdLst>
  <p:handoutMasterIdLst>
    <p:handoutMasterId r:id="rId26"/>
  </p:handoutMasterIdLst>
  <p:sldIdLst>
    <p:sldId id="636" r:id="rId2"/>
    <p:sldId id="759" r:id="rId3"/>
    <p:sldId id="742" r:id="rId4"/>
    <p:sldId id="747" r:id="rId5"/>
    <p:sldId id="754" r:id="rId6"/>
    <p:sldId id="751" r:id="rId7"/>
    <p:sldId id="633" r:id="rId8"/>
    <p:sldId id="744" r:id="rId9"/>
    <p:sldId id="748" r:id="rId10"/>
    <p:sldId id="769" r:id="rId11"/>
    <p:sldId id="770" r:id="rId12"/>
    <p:sldId id="746" r:id="rId13"/>
    <p:sldId id="766" r:id="rId14"/>
    <p:sldId id="771" r:id="rId15"/>
    <p:sldId id="745" r:id="rId16"/>
    <p:sldId id="1233" r:id="rId17"/>
    <p:sldId id="1234" r:id="rId18"/>
    <p:sldId id="1235" r:id="rId19"/>
    <p:sldId id="1618" r:id="rId20"/>
    <p:sldId id="760" r:id="rId21"/>
    <p:sldId id="761" r:id="rId22"/>
    <p:sldId id="1232" r:id="rId23"/>
    <p:sldId id="762" r:id="rId24"/>
  </p:sldIdLst>
  <p:sldSz cx="9144000" cy="6858000" type="screen4x3"/>
  <p:notesSz cx="6881813"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8000"/>
    <a:srgbClr val="009900"/>
    <a:srgbClr val="0078D2"/>
    <a:srgbClr val="FFFFFF"/>
    <a:srgbClr val="66FF66"/>
    <a:srgbClr val="9A0000"/>
    <a:srgbClr val="692E96"/>
    <a:srgbClr val="532476"/>
    <a:srgbClr val="0594FF"/>
    <a:srgbClr val="29A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280" autoAdjust="0"/>
    <p:restoredTop sz="94343" autoAdjust="0"/>
  </p:normalViewPr>
  <p:slideViewPr>
    <p:cSldViewPr>
      <p:cViewPr>
        <p:scale>
          <a:sx n="75" d="100"/>
          <a:sy n="75" d="100"/>
        </p:scale>
        <p:origin x="2424" y="504"/>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69" d="100"/>
          <a:sy n="69" d="100"/>
        </p:scale>
        <p:origin x="2406"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1808" cy="464662"/>
          </a:xfrm>
          <a:prstGeom prst="rect">
            <a:avLst/>
          </a:prstGeom>
        </p:spPr>
        <p:txBody>
          <a:bodyPr vert="horz" lIns="90608" tIns="45304" rIns="90608" bIns="45304" rtlCol="0"/>
          <a:lstStyle>
            <a:lvl1pPr algn="l">
              <a:defRPr sz="1200"/>
            </a:lvl1pPr>
          </a:lstStyle>
          <a:p>
            <a:endParaRPr lang="en-US"/>
          </a:p>
        </p:txBody>
      </p:sp>
      <p:sp>
        <p:nvSpPr>
          <p:cNvPr id="3" name="Date Placeholder 2"/>
          <p:cNvSpPr>
            <a:spLocks noGrp="1"/>
          </p:cNvSpPr>
          <p:nvPr>
            <p:ph type="dt" sz="quarter" idx="1"/>
          </p:nvPr>
        </p:nvSpPr>
        <p:spPr>
          <a:xfrm>
            <a:off x="3898449" y="0"/>
            <a:ext cx="2981808" cy="464662"/>
          </a:xfrm>
          <a:prstGeom prst="rect">
            <a:avLst/>
          </a:prstGeom>
        </p:spPr>
        <p:txBody>
          <a:bodyPr vert="horz" lIns="90608" tIns="45304" rIns="90608" bIns="45304" rtlCol="0"/>
          <a:lstStyle>
            <a:lvl1pPr algn="r">
              <a:defRPr sz="1200"/>
            </a:lvl1pPr>
          </a:lstStyle>
          <a:p>
            <a:fld id="{3D10086A-0C82-4A75-A397-2C2857BF162D}" type="datetimeFigureOut">
              <a:rPr lang="en-US" smtClean="0"/>
              <a:t>8/22/2026</a:t>
            </a:fld>
            <a:endParaRPr lang="en-US"/>
          </a:p>
        </p:txBody>
      </p:sp>
      <p:sp>
        <p:nvSpPr>
          <p:cNvPr id="4" name="Footer Placeholder 3"/>
          <p:cNvSpPr>
            <a:spLocks noGrp="1"/>
          </p:cNvSpPr>
          <p:nvPr>
            <p:ph type="ftr" sz="quarter" idx="2"/>
          </p:nvPr>
        </p:nvSpPr>
        <p:spPr>
          <a:xfrm>
            <a:off x="0" y="8830153"/>
            <a:ext cx="2981808" cy="464662"/>
          </a:xfrm>
          <a:prstGeom prst="rect">
            <a:avLst/>
          </a:prstGeom>
        </p:spPr>
        <p:txBody>
          <a:bodyPr vert="horz" lIns="90608" tIns="45304" rIns="90608" bIns="45304" rtlCol="0" anchor="b"/>
          <a:lstStyle>
            <a:lvl1pPr algn="l">
              <a:defRPr sz="1200"/>
            </a:lvl1pPr>
          </a:lstStyle>
          <a:p>
            <a:endParaRPr lang="en-US"/>
          </a:p>
        </p:txBody>
      </p:sp>
      <p:sp>
        <p:nvSpPr>
          <p:cNvPr id="5" name="Slide Number Placeholder 4"/>
          <p:cNvSpPr>
            <a:spLocks noGrp="1"/>
          </p:cNvSpPr>
          <p:nvPr>
            <p:ph type="sldNum" sz="quarter" idx="3"/>
          </p:nvPr>
        </p:nvSpPr>
        <p:spPr>
          <a:xfrm>
            <a:off x="3898449" y="8830153"/>
            <a:ext cx="2981808" cy="464662"/>
          </a:xfrm>
          <a:prstGeom prst="rect">
            <a:avLst/>
          </a:prstGeom>
        </p:spPr>
        <p:txBody>
          <a:bodyPr vert="horz" lIns="90608" tIns="45304" rIns="90608" bIns="45304" rtlCol="0" anchor="b"/>
          <a:lstStyle>
            <a:lvl1pPr algn="r">
              <a:defRPr sz="1200"/>
            </a:lvl1pPr>
          </a:lstStyle>
          <a:p>
            <a:fld id="{EA895196-C7EA-4A73-A2FD-4DE07581794C}" type="slidenum">
              <a:rPr lang="en-US" smtClean="0"/>
              <a:t>‹#›</a:t>
            </a:fld>
            <a:endParaRPr lang="en-US"/>
          </a:p>
        </p:txBody>
      </p:sp>
    </p:spTree>
    <p:extLst>
      <p:ext uri="{BB962C8B-B14F-4D97-AF65-F5344CB8AC3E}">
        <p14:creationId xmlns:p14="http://schemas.microsoft.com/office/powerpoint/2010/main" val="6801464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1808" cy="464662"/>
          </a:xfrm>
          <a:prstGeom prst="rect">
            <a:avLst/>
          </a:prstGeom>
        </p:spPr>
        <p:txBody>
          <a:bodyPr vert="horz" lIns="90608" tIns="45304" rIns="90608" bIns="45304" rtlCol="0"/>
          <a:lstStyle>
            <a:lvl1pPr algn="l">
              <a:defRPr sz="1200"/>
            </a:lvl1pPr>
          </a:lstStyle>
          <a:p>
            <a:endParaRPr lang="en-US"/>
          </a:p>
        </p:txBody>
      </p:sp>
      <p:sp>
        <p:nvSpPr>
          <p:cNvPr id="3" name="Date Placeholder 2"/>
          <p:cNvSpPr>
            <a:spLocks noGrp="1"/>
          </p:cNvSpPr>
          <p:nvPr>
            <p:ph type="dt" idx="1"/>
          </p:nvPr>
        </p:nvSpPr>
        <p:spPr>
          <a:xfrm>
            <a:off x="3898449" y="0"/>
            <a:ext cx="2981808" cy="464662"/>
          </a:xfrm>
          <a:prstGeom prst="rect">
            <a:avLst/>
          </a:prstGeom>
        </p:spPr>
        <p:txBody>
          <a:bodyPr vert="horz" lIns="90608" tIns="45304" rIns="90608" bIns="45304" rtlCol="0"/>
          <a:lstStyle>
            <a:lvl1pPr algn="r">
              <a:defRPr sz="1200"/>
            </a:lvl1pPr>
          </a:lstStyle>
          <a:p>
            <a:fld id="{525EAA91-193C-40D8-B3F7-781F875A074B}" type="datetimeFigureOut">
              <a:rPr lang="en-US" smtClean="0"/>
              <a:t>8/22/2026</a:t>
            </a:fld>
            <a:endParaRPr lang="en-US"/>
          </a:p>
        </p:txBody>
      </p:sp>
      <p:sp>
        <p:nvSpPr>
          <p:cNvPr id="4" name="Slide Image Placeholder 3"/>
          <p:cNvSpPr>
            <a:spLocks noGrp="1" noRot="1" noChangeAspect="1"/>
          </p:cNvSpPr>
          <p:nvPr>
            <p:ph type="sldImg" idx="2"/>
          </p:nvPr>
        </p:nvSpPr>
        <p:spPr>
          <a:xfrm>
            <a:off x="1117600" y="698500"/>
            <a:ext cx="4646613" cy="3486150"/>
          </a:xfrm>
          <a:prstGeom prst="rect">
            <a:avLst/>
          </a:prstGeom>
          <a:noFill/>
          <a:ln w="12700">
            <a:solidFill>
              <a:prstClr val="black"/>
            </a:solidFill>
          </a:ln>
        </p:spPr>
        <p:txBody>
          <a:bodyPr vert="horz" lIns="90608" tIns="45304" rIns="90608" bIns="45304" rtlCol="0" anchor="ctr"/>
          <a:lstStyle/>
          <a:p>
            <a:endParaRPr lang="en-US"/>
          </a:p>
        </p:txBody>
      </p:sp>
      <p:sp>
        <p:nvSpPr>
          <p:cNvPr id="5" name="Notes Placeholder 4"/>
          <p:cNvSpPr>
            <a:spLocks noGrp="1"/>
          </p:cNvSpPr>
          <p:nvPr>
            <p:ph type="body" sz="quarter" idx="3"/>
          </p:nvPr>
        </p:nvSpPr>
        <p:spPr>
          <a:xfrm>
            <a:off x="687871" y="4415078"/>
            <a:ext cx="5506073" cy="4183540"/>
          </a:xfrm>
          <a:prstGeom prst="rect">
            <a:avLst/>
          </a:prstGeom>
        </p:spPr>
        <p:txBody>
          <a:bodyPr vert="horz" lIns="90608" tIns="45304" rIns="90608" bIns="4530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0153"/>
            <a:ext cx="2981808" cy="464662"/>
          </a:xfrm>
          <a:prstGeom prst="rect">
            <a:avLst/>
          </a:prstGeom>
        </p:spPr>
        <p:txBody>
          <a:bodyPr vert="horz" lIns="90608" tIns="45304" rIns="90608" bIns="45304" rtlCol="0" anchor="b"/>
          <a:lstStyle>
            <a:lvl1pPr algn="l">
              <a:defRPr sz="1200"/>
            </a:lvl1pPr>
          </a:lstStyle>
          <a:p>
            <a:endParaRPr lang="en-US"/>
          </a:p>
        </p:txBody>
      </p:sp>
      <p:sp>
        <p:nvSpPr>
          <p:cNvPr id="7" name="Slide Number Placeholder 6"/>
          <p:cNvSpPr>
            <a:spLocks noGrp="1"/>
          </p:cNvSpPr>
          <p:nvPr>
            <p:ph type="sldNum" sz="quarter" idx="5"/>
          </p:nvPr>
        </p:nvSpPr>
        <p:spPr>
          <a:xfrm>
            <a:off x="3898449" y="8830153"/>
            <a:ext cx="2981808" cy="464662"/>
          </a:xfrm>
          <a:prstGeom prst="rect">
            <a:avLst/>
          </a:prstGeom>
        </p:spPr>
        <p:txBody>
          <a:bodyPr vert="horz" lIns="90608" tIns="45304" rIns="90608" bIns="45304" rtlCol="0" anchor="b"/>
          <a:lstStyle>
            <a:lvl1pPr algn="r">
              <a:defRPr sz="1200"/>
            </a:lvl1pPr>
          </a:lstStyle>
          <a:p>
            <a:fld id="{6192157F-58B3-49A3-9090-6987A98EB37E}" type="slidenum">
              <a:rPr lang="en-US" smtClean="0"/>
              <a:t>‹#›</a:t>
            </a:fld>
            <a:endParaRPr lang="en-US"/>
          </a:p>
        </p:txBody>
      </p:sp>
    </p:spTree>
    <p:extLst>
      <p:ext uri="{BB962C8B-B14F-4D97-AF65-F5344CB8AC3E}">
        <p14:creationId xmlns:p14="http://schemas.microsoft.com/office/powerpoint/2010/main" val="6640312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249BFDE-48EE-4E1E-8E02-DBF7F68A137C}" type="slidenum">
              <a:rPr lang="en-US" smtClean="0"/>
              <a:t>1</a:t>
            </a:fld>
            <a:endParaRPr lang="en-US"/>
          </a:p>
        </p:txBody>
      </p:sp>
    </p:spTree>
    <p:extLst>
      <p:ext uri="{BB962C8B-B14F-4D97-AF65-F5344CB8AC3E}">
        <p14:creationId xmlns:p14="http://schemas.microsoft.com/office/powerpoint/2010/main" val="6395012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hasCustomPrompt="1"/>
          </p:nvPr>
        </p:nvSpPr>
        <p:spPr>
          <a:xfrm>
            <a:off x="685800" y="1478723"/>
            <a:ext cx="7772400" cy="1463040"/>
          </a:xfrm>
          <a:prstGeom prst="rect">
            <a:avLst/>
          </a:prstGeom>
          <a:noFill/>
        </p:spPr>
        <p:txBody>
          <a:bodyPr anchor="t" anchorCtr="0"/>
          <a:lstStyle>
            <a:lvl1pPr algn="ctr">
              <a:defRPr sz="3200" b="1" baseline="0">
                <a:solidFill>
                  <a:srgbClr val="0070C0"/>
                </a:solidFill>
                <a:latin typeface="+mj-lt"/>
              </a:defRPr>
            </a:lvl1pPr>
          </a:lstStyle>
          <a:p>
            <a:r>
              <a:rPr lang="en-US" dirty="0"/>
              <a:t>Title of the presentation</a:t>
            </a:r>
          </a:p>
        </p:txBody>
      </p:sp>
      <p:sp>
        <p:nvSpPr>
          <p:cNvPr id="3" name="Subtitle 2"/>
          <p:cNvSpPr>
            <a:spLocks noGrp="1"/>
          </p:cNvSpPr>
          <p:nvPr userDrawn="1">
            <p:ph type="subTitle" idx="1" hasCustomPrompt="1"/>
          </p:nvPr>
        </p:nvSpPr>
        <p:spPr>
          <a:xfrm>
            <a:off x="1444373" y="3429000"/>
            <a:ext cx="6248400" cy="662158"/>
          </a:xfrm>
        </p:spPr>
        <p:txBody>
          <a:bodyPr/>
          <a:lstStyle>
            <a:lvl1pPr marL="0" indent="0" algn="ctr">
              <a:buNone/>
              <a:defRPr sz="2600" b="1" baseline="0">
                <a:solidFill>
                  <a:schemeClr val="bg1"/>
                </a:solidFill>
                <a:latin typeface="+mj-lt"/>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Author names</a:t>
            </a:r>
          </a:p>
        </p:txBody>
      </p:sp>
      <p:sp>
        <p:nvSpPr>
          <p:cNvPr id="8" name="Isosceles Triangle 7"/>
          <p:cNvSpPr/>
          <p:nvPr userDrawn="1"/>
        </p:nvSpPr>
        <p:spPr>
          <a:xfrm rot="5400000">
            <a:off x="3962400" y="-3965493"/>
            <a:ext cx="1219200" cy="9143999"/>
          </a:xfrm>
          <a:prstGeom prst="triangle">
            <a:avLst>
              <a:gd name="adj" fmla="val 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Isosceles Triangle 10"/>
          <p:cNvSpPr/>
          <p:nvPr userDrawn="1"/>
        </p:nvSpPr>
        <p:spPr>
          <a:xfrm rot="5400000" flipV="1">
            <a:off x="4876801" y="-3051094"/>
            <a:ext cx="1219200" cy="7315199"/>
          </a:xfrm>
          <a:prstGeom prst="triangle">
            <a:avLst>
              <a:gd name="adj" fmla="val 0"/>
            </a:avLst>
          </a:prstGeom>
          <a:solidFill>
            <a:srgbClr val="0078D2">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p:cNvSpPr/>
          <p:nvPr userDrawn="1"/>
        </p:nvSpPr>
        <p:spPr>
          <a:xfrm flipV="1">
            <a:off x="4428161" y="-4806"/>
            <a:ext cx="730251" cy="533399"/>
          </a:xfrm>
          <a:prstGeom prst="triangle">
            <a:avLst>
              <a:gd name="adj" fmla="val 91011"/>
            </a:avLst>
          </a:prstGeom>
          <a:solidFill>
            <a:srgbClr val="0D97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p:nvPr userDrawn="1"/>
        </p:nvGrpSpPr>
        <p:grpSpPr>
          <a:xfrm>
            <a:off x="8153400" y="6096000"/>
            <a:ext cx="1002587" cy="762000"/>
            <a:chOff x="8153400" y="6096000"/>
            <a:chExt cx="1002587" cy="762000"/>
          </a:xfrm>
        </p:grpSpPr>
        <p:sp>
          <p:nvSpPr>
            <p:cNvPr id="10" name="Isosceles Triangle 9"/>
            <p:cNvSpPr/>
            <p:nvPr userDrawn="1"/>
          </p:nvSpPr>
          <p:spPr>
            <a:xfrm>
              <a:off x="8153400" y="6400800"/>
              <a:ext cx="990600" cy="457200"/>
            </a:xfrm>
            <a:prstGeom prst="triangle">
              <a:avLst>
                <a:gd name="adj" fmla="val 10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Isosceles Triangle 12"/>
            <p:cNvSpPr/>
            <p:nvPr userDrawn="1"/>
          </p:nvSpPr>
          <p:spPr>
            <a:xfrm rot="5400000" flipV="1">
              <a:off x="8546387" y="6248400"/>
              <a:ext cx="762000" cy="457200"/>
            </a:xfrm>
            <a:prstGeom prst="triangle">
              <a:avLst>
                <a:gd name="adj" fmla="val 100000"/>
              </a:avLst>
            </a:prstGeom>
            <a:solidFill>
              <a:srgbClr val="0088EE">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p:cNvGrpSpPr/>
          <p:nvPr userDrawn="1"/>
        </p:nvGrpSpPr>
        <p:grpSpPr>
          <a:xfrm flipH="1" flipV="1">
            <a:off x="-13649" y="5638798"/>
            <a:ext cx="2448073" cy="1245328"/>
            <a:chOff x="5709007" y="-24699"/>
            <a:chExt cx="3446515" cy="1753233"/>
          </a:xfrm>
        </p:grpSpPr>
        <p:sp>
          <p:nvSpPr>
            <p:cNvPr id="6" name="Isosceles Triangle 5"/>
            <p:cNvSpPr/>
            <p:nvPr userDrawn="1"/>
          </p:nvSpPr>
          <p:spPr>
            <a:xfrm rot="16200000">
              <a:off x="7093476" y="-321951"/>
              <a:ext cx="1738810" cy="2362160"/>
            </a:xfrm>
            <a:prstGeom prst="triangle">
              <a:avLst>
                <a:gd name="adj" fmla="val 100000"/>
              </a:avLst>
            </a:prstGeom>
            <a:solidFill>
              <a:srgbClr val="3BA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userDrawn="1"/>
          </p:nvSpPr>
          <p:spPr>
            <a:xfrm flipH="1" flipV="1">
              <a:off x="5709007" y="-10277"/>
              <a:ext cx="3434993" cy="859536"/>
            </a:xfrm>
            <a:prstGeom prst="rtTriangle">
              <a:avLst/>
            </a:prstGeom>
            <a:solidFill>
              <a:srgbClr val="0078D2">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p:cNvSpPr/>
            <p:nvPr userDrawn="1"/>
          </p:nvSpPr>
          <p:spPr>
            <a:xfrm flipV="1">
              <a:off x="7352532" y="-12671"/>
              <a:ext cx="1791427" cy="414002"/>
            </a:xfrm>
            <a:custGeom>
              <a:avLst/>
              <a:gdLst>
                <a:gd name="connsiteX0" fmla="*/ 0 w 1219160"/>
                <a:gd name="connsiteY0" fmla="*/ 381000 h 381000"/>
                <a:gd name="connsiteX1" fmla="*/ 609580 w 1219160"/>
                <a:gd name="connsiteY1" fmla="*/ 0 h 381000"/>
                <a:gd name="connsiteX2" fmla="*/ 1219160 w 1219160"/>
                <a:gd name="connsiteY2" fmla="*/ 381000 h 381000"/>
                <a:gd name="connsiteX3" fmla="*/ 0 w 1219160"/>
                <a:gd name="connsiteY3" fmla="*/ 381000 h 381000"/>
                <a:gd name="connsiteX0" fmla="*/ 191805 w 1410965"/>
                <a:gd name="connsiteY0" fmla="*/ 514564 h 514564"/>
                <a:gd name="connsiteX1" fmla="*/ 0 w 1410965"/>
                <a:gd name="connsiteY1" fmla="*/ 0 h 514564"/>
                <a:gd name="connsiteX2" fmla="*/ 1410965 w 1410965"/>
                <a:gd name="connsiteY2" fmla="*/ 514564 h 514564"/>
                <a:gd name="connsiteX3" fmla="*/ 191805 w 1410965"/>
                <a:gd name="connsiteY3" fmla="*/ 514564 h 514564"/>
                <a:gd name="connsiteX0" fmla="*/ 0 w 1491876"/>
                <a:gd name="connsiteY0" fmla="*/ 530606 h 530606"/>
                <a:gd name="connsiteX1" fmla="*/ 80911 w 1491876"/>
                <a:gd name="connsiteY1" fmla="*/ 0 h 530606"/>
                <a:gd name="connsiteX2" fmla="*/ 1491876 w 1491876"/>
                <a:gd name="connsiteY2" fmla="*/ 514564 h 530606"/>
                <a:gd name="connsiteX3" fmla="*/ 0 w 1491876"/>
                <a:gd name="connsiteY3" fmla="*/ 530606 h 530606"/>
                <a:gd name="connsiteX0" fmla="*/ 304100 w 1795976"/>
                <a:gd name="connsiteY0" fmla="*/ 450396 h 450396"/>
                <a:gd name="connsiteX1" fmla="*/ 0 w 1795976"/>
                <a:gd name="connsiteY1" fmla="*/ 0 h 450396"/>
                <a:gd name="connsiteX2" fmla="*/ 1795976 w 1795976"/>
                <a:gd name="connsiteY2" fmla="*/ 434354 h 450396"/>
                <a:gd name="connsiteX3" fmla="*/ 304100 w 1795976"/>
                <a:gd name="connsiteY3" fmla="*/ 450396 h 450396"/>
                <a:gd name="connsiteX0" fmla="*/ 299551 w 1791427"/>
                <a:gd name="connsiteY0" fmla="*/ 423101 h 423101"/>
                <a:gd name="connsiteX1" fmla="*/ 0 w 1791427"/>
                <a:gd name="connsiteY1" fmla="*/ 0 h 423101"/>
                <a:gd name="connsiteX2" fmla="*/ 1791427 w 1791427"/>
                <a:gd name="connsiteY2" fmla="*/ 407059 h 423101"/>
                <a:gd name="connsiteX3" fmla="*/ 299551 w 1791427"/>
                <a:gd name="connsiteY3" fmla="*/ 423101 h 423101"/>
                <a:gd name="connsiteX0" fmla="*/ 299551 w 1791427"/>
                <a:gd name="connsiteY0" fmla="*/ 427650 h 427650"/>
                <a:gd name="connsiteX1" fmla="*/ 0 w 1791427"/>
                <a:gd name="connsiteY1" fmla="*/ 0 h 427650"/>
                <a:gd name="connsiteX2" fmla="*/ 1791427 w 1791427"/>
                <a:gd name="connsiteY2" fmla="*/ 411608 h 427650"/>
                <a:gd name="connsiteX3" fmla="*/ 299551 w 1791427"/>
                <a:gd name="connsiteY3" fmla="*/ 427650 h 427650"/>
                <a:gd name="connsiteX0" fmla="*/ 295002 w 1791427"/>
                <a:gd name="connsiteY0" fmla="*/ 414002 h 414002"/>
                <a:gd name="connsiteX1" fmla="*/ 0 w 1791427"/>
                <a:gd name="connsiteY1" fmla="*/ 0 h 414002"/>
                <a:gd name="connsiteX2" fmla="*/ 1791427 w 1791427"/>
                <a:gd name="connsiteY2" fmla="*/ 411608 h 414002"/>
                <a:gd name="connsiteX3" fmla="*/ 295002 w 1791427"/>
                <a:gd name="connsiteY3" fmla="*/ 414002 h 414002"/>
              </a:gdLst>
              <a:ahLst/>
              <a:cxnLst>
                <a:cxn ang="0">
                  <a:pos x="connsiteX0" y="connsiteY0"/>
                </a:cxn>
                <a:cxn ang="0">
                  <a:pos x="connsiteX1" y="connsiteY1"/>
                </a:cxn>
                <a:cxn ang="0">
                  <a:pos x="connsiteX2" y="connsiteY2"/>
                </a:cxn>
                <a:cxn ang="0">
                  <a:pos x="connsiteX3" y="connsiteY3"/>
                </a:cxn>
              </a:cxnLst>
              <a:rect l="l" t="t" r="r" b="b"/>
              <a:pathLst>
                <a:path w="1791427" h="414002">
                  <a:moveTo>
                    <a:pt x="295002" y="414002"/>
                  </a:moveTo>
                  <a:lnTo>
                    <a:pt x="0" y="0"/>
                  </a:lnTo>
                  <a:lnTo>
                    <a:pt x="1791427" y="411608"/>
                  </a:lnTo>
                  <a:lnTo>
                    <a:pt x="295002" y="414002"/>
                  </a:lnTo>
                  <a:close/>
                </a:path>
              </a:pathLst>
            </a:custGeom>
            <a:solidFill>
              <a:srgbClr val="0070C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p:cNvSpPr/>
            <p:nvPr userDrawn="1"/>
          </p:nvSpPr>
          <p:spPr>
            <a:xfrm flipV="1">
              <a:off x="8438476" y="-24699"/>
              <a:ext cx="717046" cy="1243898"/>
            </a:xfrm>
            <a:custGeom>
              <a:avLst/>
              <a:gdLst>
                <a:gd name="connsiteX0" fmla="*/ 0 w 694353"/>
                <a:gd name="connsiteY0" fmla="*/ 1024128 h 1024128"/>
                <a:gd name="connsiteX1" fmla="*/ 347177 w 694353"/>
                <a:gd name="connsiteY1" fmla="*/ 0 h 1024128"/>
                <a:gd name="connsiteX2" fmla="*/ 694353 w 694353"/>
                <a:gd name="connsiteY2" fmla="*/ 1024128 h 1024128"/>
                <a:gd name="connsiteX3" fmla="*/ 0 w 694353"/>
                <a:gd name="connsiteY3" fmla="*/ 1024128 h 1024128"/>
                <a:gd name="connsiteX0" fmla="*/ 22693 w 717046"/>
                <a:gd name="connsiteY0" fmla="*/ 1116596 h 1116596"/>
                <a:gd name="connsiteX1" fmla="*/ 0 w 717046"/>
                <a:gd name="connsiteY1" fmla="*/ 0 h 1116596"/>
                <a:gd name="connsiteX2" fmla="*/ 717046 w 717046"/>
                <a:gd name="connsiteY2" fmla="*/ 1116596 h 1116596"/>
                <a:gd name="connsiteX3" fmla="*/ 22693 w 717046"/>
                <a:gd name="connsiteY3" fmla="*/ 1116596 h 1116596"/>
              </a:gdLst>
              <a:ahLst/>
              <a:cxnLst>
                <a:cxn ang="0">
                  <a:pos x="connsiteX0" y="connsiteY0"/>
                </a:cxn>
                <a:cxn ang="0">
                  <a:pos x="connsiteX1" y="connsiteY1"/>
                </a:cxn>
                <a:cxn ang="0">
                  <a:pos x="connsiteX2" y="connsiteY2"/>
                </a:cxn>
                <a:cxn ang="0">
                  <a:pos x="connsiteX3" y="connsiteY3"/>
                </a:cxn>
              </a:cxnLst>
              <a:rect l="l" t="t" r="r" b="b"/>
              <a:pathLst>
                <a:path w="717046" h="1116596">
                  <a:moveTo>
                    <a:pt x="22693" y="1116596"/>
                  </a:moveTo>
                  <a:lnTo>
                    <a:pt x="0" y="0"/>
                  </a:lnTo>
                  <a:lnTo>
                    <a:pt x="717046" y="1116596"/>
                  </a:lnTo>
                  <a:lnTo>
                    <a:pt x="22693" y="1116596"/>
                  </a:lnTo>
                  <a:close/>
                </a:path>
              </a:pathLst>
            </a:custGeom>
            <a:solidFill>
              <a:srgbClr val="53B5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Isosceles Triangle 17"/>
          <p:cNvSpPr/>
          <p:nvPr userDrawn="1"/>
        </p:nvSpPr>
        <p:spPr>
          <a:xfrm flipV="1">
            <a:off x="-2" y="-185"/>
            <a:ext cx="4428162" cy="948105"/>
          </a:xfrm>
          <a:custGeom>
            <a:avLst/>
            <a:gdLst>
              <a:gd name="connsiteX0" fmla="*/ 0 w 3352801"/>
              <a:gd name="connsiteY0" fmla="*/ 755833 h 755833"/>
              <a:gd name="connsiteX1" fmla="*/ 2148240 w 3352801"/>
              <a:gd name="connsiteY1" fmla="*/ 0 h 755833"/>
              <a:gd name="connsiteX2" fmla="*/ 3352801 w 3352801"/>
              <a:gd name="connsiteY2" fmla="*/ 755833 h 755833"/>
              <a:gd name="connsiteX3" fmla="*/ 0 w 3352801"/>
              <a:gd name="connsiteY3" fmla="*/ 755833 h 755833"/>
              <a:gd name="connsiteX0" fmla="*/ 0 w 3352801"/>
              <a:gd name="connsiteY0" fmla="*/ 1022533 h 1022533"/>
              <a:gd name="connsiteX1" fmla="*/ 1519590 w 3352801"/>
              <a:gd name="connsiteY1" fmla="*/ 0 h 1022533"/>
              <a:gd name="connsiteX2" fmla="*/ 3352801 w 3352801"/>
              <a:gd name="connsiteY2" fmla="*/ 1022533 h 1022533"/>
              <a:gd name="connsiteX3" fmla="*/ 0 w 3352801"/>
              <a:gd name="connsiteY3" fmla="*/ 1022533 h 1022533"/>
              <a:gd name="connsiteX0" fmla="*/ 0 w 3352801"/>
              <a:gd name="connsiteY0" fmla="*/ 948105 h 948105"/>
              <a:gd name="connsiteX1" fmla="*/ 1422984 w 3352801"/>
              <a:gd name="connsiteY1" fmla="*/ 0 h 948105"/>
              <a:gd name="connsiteX2" fmla="*/ 3352801 w 3352801"/>
              <a:gd name="connsiteY2" fmla="*/ 948105 h 948105"/>
              <a:gd name="connsiteX3" fmla="*/ 0 w 3352801"/>
              <a:gd name="connsiteY3" fmla="*/ 948105 h 948105"/>
            </a:gdLst>
            <a:ahLst/>
            <a:cxnLst>
              <a:cxn ang="0">
                <a:pos x="connsiteX0" y="connsiteY0"/>
              </a:cxn>
              <a:cxn ang="0">
                <a:pos x="connsiteX1" y="connsiteY1"/>
              </a:cxn>
              <a:cxn ang="0">
                <a:pos x="connsiteX2" y="connsiteY2"/>
              </a:cxn>
              <a:cxn ang="0">
                <a:pos x="connsiteX3" y="connsiteY3"/>
              </a:cxn>
            </a:cxnLst>
            <a:rect l="l" t="t" r="r" b="b"/>
            <a:pathLst>
              <a:path w="3352801" h="948105">
                <a:moveTo>
                  <a:pt x="0" y="948105"/>
                </a:moveTo>
                <a:lnTo>
                  <a:pt x="1422984" y="0"/>
                </a:lnTo>
                <a:lnTo>
                  <a:pt x="3352801" y="948105"/>
                </a:lnTo>
                <a:lnTo>
                  <a:pt x="0" y="948105"/>
                </a:lnTo>
                <a:close/>
              </a:path>
            </a:pathLst>
          </a:custGeom>
          <a:solidFill>
            <a:srgbClr val="0594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p:cNvGrpSpPr/>
          <p:nvPr userDrawn="1"/>
        </p:nvGrpSpPr>
        <p:grpSpPr>
          <a:xfrm>
            <a:off x="8204565" y="95838"/>
            <a:ext cx="825481" cy="825481"/>
            <a:chOff x="4109521" y="967040"/>
            <a:chExt cx="825481" cy="825481"/>
          </a:xfrm>
        </p:grpSpPr>
        <p:sp>
          <p:nvSpPr>
            <p:cNvPr id="4" name="Oval 3"/>
            <p:cNvSpPr/>
            <p:nvPr userDrawn="1"/>
          </p:nvSpPr>
          <p:spPr>
            <a:xfrm>
              <a:off x="4109521" y="967040"/>
              <a:ext cx="825481" cy="82548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userDrawn="1"/>
          </p:nvPicPr>
          <p:blipFill rotWithShape="1">
            <a:blip r:embed="rId2"/>
            <a:srcRect l="36318" t="32795" r="30426" b="39400"/>
            <a:stretch/>
          </p:blipFill>
          <p:spPr>
            <a:xfrm rot="21108129">
              <a:off x="4127159" y="984057"/>
              <a:ext cx="790204" cy="790205"/>
            </a:xfrm>
            <a:custGeom>
              <a:avLst/>
              <a:gdLst>
                <a:gd name="connsiteX0" fmla="*/ 387639 w 1867140"/>
                <a:gd name="connsiteY0" fmla="*/ 1426859 h 1867141"/>
                <a:gd name="connsiteX1" fmla="*/ 411871 w 1867140"/>
                <a:gd name="connsiteY1" fmla="*/ 1430350 h 1867141"/>
                <a:gd name="connsiteX2" fmla="*/ 428900 w 1867140"/>
                <a:gd name="connsiteY2" fmla="*/ 1434018 h 1867141"/>
                <a:gd name="connsiteX3" fmla="*/ 443976 w 1867140"/>
                <a:gd name="connsiteY3" fmla="*/ 1442043 h 1867141"/>
                <a:gd name="connsiteX4" fmla="*/ 454716 w 1867140"/>
                <a:gd name="connsiteY4" fmla="*/ 1457944 h 1867141"/>
                <a:gd name="connsiteX5" fmla="*/ 456417 w 1867140"/>
                <a:gd name="connsiteY5" fmla="*/ 1482925 h 1867141"/>
                <a:gd name="connsiteX6" fmla="*/ 450505 w 1867140"/>
                <a:gd name="connsiteY6" fmla="*/ 1502501 h 1867141"/>
                <a:gd name="connsiteX7" fmla="*/ 439358 w 1867140"/>
                <a:gd name="connsiteY7" fmla="*/ 1517018 h 1867141"/>
                <a:gd name="connsiteX8" fmla="*/ 422841 w 1867140"/>
                <a:gd name="connsiteY8" fmla="*/ 1525129 h 1867141"/>
                <a:gd name="connsiteX9" fmla="*/ 399486 w 1867140"/>
                <a:gd name="connsiteY9" fmla="*/ 1525519 h 1867141"/>
                <a:gd name="connsiteX10" fmla="*/ 373955 w 1867140"/>
                <a:gd name="connsiteY10" fmla="*/ 1521841 h 1867141"/>
                <a:gd name="connsiteX11" fmla="*/ 806469 w 1867140"/>
                <a:gd name="connsiteY11" fmla="*/ 1442365 h 1867141"/>
                <a:gd name="connsiteX12" fmla="*/ 793853 w 1867140"/>
                <a:gd name="connsiteY12" fmla="*/ 1444855 h 1867141"/>
                <a:gd name="connsiteX13" fmla="*/ 787006 w 1867140"/>
                <a:gd name="connsiteY13" fmla="*/ 1457892 h 1867141"/>
                <a:gd name="connsiteX14" fmla="*/ 751847 w 1867140"/>
                <a:gd name="connsiteY14" fmla="*/ 1701943 h 1867141"/>
                <a:gd name="connsiteX15" fmla="*/ 754735 w 1867140"/>
                <a:gd name="connsiteY15" fmla="*/ 1716384 h 1867141"/>
                <a:gd name="connsiteX16" fmla="*/ 766135 w 1867140"/>
                <a:gd name="connsiteY16" fmla="*/ 1722332 h 1867141"/>
                <a:gd name="connsiteX17" fmla="*/ 906768 w 1867140"/>
                <a:gd name="connsiteY17" fmla="*/ 1742592 h 1867141"/>
                <a:gd name="connsiteX18" fmla="*/ 910509 w 1867140"/>
                <a:gd name="connsiteY18" fmla="*/ 1741917 h 1867141"/>
                <a:gd name="connsiteX19" fmla="*/ 913759 w 1867140"/>
                <a:gd name="connsiteY19" fmla="*/ 1738520 h 1867141"/>
                <a:gd name="connsiteX20" fmla="*/ 916364 w 1867140"/>
                <a:gd name="connsiteY20" fmla="*/ 1731939 h 1867141"/>
                <a:gd name="connsiteX21" fmla="*/ 918416 w 1867140"/>
                <a:gd name="connsiteY21" fmla="*/ 1721523 h 1867141"/>
                <a:gd name="connsiteX22" fmla="*/ 919387 w 1867140"/>
                <a:gd name="connsiteY22" fmla="*/ 1710952 h 1867141"/>
                <a:gd name="connsiteX23" fmla="*/ 918746 w 1867140"/>
                <a:gd name="connsiteY23" fmla="*/ 1703903 h 1867141"/>
                <a:gd name="connsiteX24" fmla="*/ 916587 w 1867140"/>
                <a:gd name="connsiteY24" fmla="*/ 1699727 h 1867141"/>
                <a:gd name="connsiteX25" fmla="*/ 913189 w 1867140"/>
                <a:gd name="connsiteY25" fmla="*/ 1698022 h 1867141"/>
                <a:gd name="connsiteX26" fmla="*/ 812366 w 1867140"/>
                <a:gd name="connsiteY26" fmla="*/ 1683497 h 1867141"/>
                <a:gd name="connsiteX27" fmla="*/ 823743 w 1867140"/>
                <a:gd name="connsiteY27" fmla="*/ 1604528 h 1867141"/>
                <a:gd name="connsiteX28" fmla="*/ 908339 w 1867140"/>
                <a:gd name="connsiteY28" fmla="*/ 1616715 h 1867141"/>
                <a:gd name="connsiteX29" fmla="*/ 912064 w 1867140"/>
                <a:gd name="connsiteY29" fmla="*/ 1616147 h 1867141"/>
                <a:gd name="connsiteX30" fmla="*/ 915283 w 1867140"/>
                <a:gd name="connsiteY30" fmla="*/ 1612967 h 1867141"/>
                <a:gd name="connsiteX31" fmla="*/ 917856 w 1867140"/>
                <a:gd name="connsiteY31" fmla="*/ 1606602 h 1867141"/>
                <a:gd name="connsiteX32" fmla="*/ 919894 w 1867140"/>
                <a:gd name="connsiteY32" fmla="*/ 1596294 h 1867141"/>
                <a:gd name="connsiteX33" fmla="*/ 920833 w 1867140"/>
                <a:gd name="connsiteY33" fmla="*/ 1585939 h 1867141"/>
                <a:gd name="connsiteX34" fmla="*/ 920177 w 1867140"/>
                <a:gd name="connsiteY34" fmla="*/ 1578998 h 1867141"/>
                <a:gd name="connsiteX35" fmla="*/ 918002 w 1867140"/>
                <a:gd name="connsiteY35" fmla="*/ 1574931 h 1867141"/>
                <a:gd name="connsiteX36" fmla="*/ 914604 w 1867140"/>
                <a:gd name="connsiteY36" fmla="*/ 1573227 h 1867141"/>
                <a:gd name="connsiteX37" fmla="*/ 830008 w 1867140"/>
                <a:gd name="connsiteY37" fmla="*/ 1561040 h 1867141"/>
                <a:gd name="connsiteX38" fmla="*/ 839858 w 1867140"/>
                <a:gd name="connsiteY38" fmla="*/ 1492670 h 1867141"/>
                <a:gd name="connsiteX39" fmla="*/ 939815 w 1867140"/>
                <a:gd name="connsiteY39" fmla="*/ 1507071 h 1867141"/>
                <a:gd name="connsiteX40" fmla="*/ 943447 w 1867140"/>
                <a:gd name="connsiteY40" fmla="*/ 1506380 h 1867141"/>
                <a:gd name="connsiteX41" fmla="*/ 946589 w 1867140"/>
                <a:gd name="connsiteY41" fmla="*/ 1502967 h 1867141"/>
                <a:gd name="connsiteX42" fmla="*/ 949194 w 1867140"/>
                <a:gd name="connsiteY42" fmla="*/ 1496386 h 1867141"/>
                <a:gd name="connsiteX43" fmla="*/ 951215 w 1867140"/>
                <a:gd name="connsiteY43" fmla="*/ 1486187 h 1867141"/>
                <a:gd name="connsiteX44" fmla="*/ 952218 w 1867140"/>
                <a:gd name="connsiteY44" fmla="*/ 1475398 h 1867141"/>
                <a:gd name="connsiteX45" fmla="*/ 951592 w 1867140"/>
                <a:gd name="connsiteY45" fmla="*/ 1468241 h 1867141"/>
                <a:gd name="connsiteX46" fmla="*/ 949541 w 1867140"/>
                <a:gd name="connsiteY46" fmla="*/ 1464081 h 1867141"/>
                <a:gd name="connsiteX47" fmla="*/ 946236 w 1867140"/>
                <a:gd name="connsiteY47" fmla="*/ 1462501 h 1867141"/>
                <a:gd name="connsiteX48" fmla="*/ 589632 w 1867140"/>
                <a:gd name="connsiteY48" fmla="*/ 1411127 h 1867141"/>
                <a:gd name="connsiteX49" fmla="*/ 577016 w 1867140"/>
                <a:gd name="connsiteY49" fmla="*/ 1413617 h 1867141"/>
                <a:gd name="connsiteX50" fmla="*/ 570169 w 1867140"/>
                <a:gd name="connsiteY50" fmla="*/ 1426653 h 1867141"/>
                <a:gd name="connsiteX51" fmla="*/ 535010 w 1867140"/>
                <a:gd name="connsiteY51" fmla="*/ 1670705 h 1867141"/>
                <a:gd name="connsiteX52" fmla="*/ 537899 w 1867140"/>
                <a:gd name="connsiteY52" fmla="*/ 1685145 h 1867141"/>
                <a:gd name="connsiteX53" fmla="*/ 549299 w 1867140"/>
                <a:gd name="connsiteY53" fmla="*/ 1691094 h 1867141"/>
                <a:gd name="connsiteX54" fmla="*/ 689931 w 1867140"/>
                <a:gd name="connsiteY54" fmla="*/ 1711354 h 1867141"/>
                <a:gd name="connsiteX55" fmla="*/ 693673 w 1867140"/>
                <a:gd name="connsiteY55" fmla="*/ 1710678 h 1867141"/>
                <a:gd name="connsiteX56" fmla="*/ 696922 w 1867140"/>
                <a:gd name="connsiteY56" fmla="*/ 1707282 h 1867141"/>
                <a:gd name="connsiteX57" fmla="*/ 699527 w 1867140"/>
                <a:gd name="connsiteY57" fmla="*/ 1700700 h 1867141"/>
                <a:gd name="connsiteX58" fmla="*/ 701580 w 1867140"/>
                <a:gd name="connsiteY58" fmla="*/ 1690284 h 1867141"/>
                <a:gd name="connsiteX59" fmla="*/ 702551 w 1867140"/>
                <a:gd name="connsiteY59" fmla="*/ 1679714 h 1867141"/>
                <a:gd name="connsiteX60" fmla="*/ 701909 w 1867140"/>
                <a:gd name="connsiteY60" fmla="*/ 1672664 h 1867141"/>
                <a:gd name="connsiteX61" fmla="*/ 699751 w 1867140"/>
                <a:gd name="connsiteY61" fmla="*/ 1668489 h 1867141"/>
                <a:gd name="connsiteX62" fmla="*/ 696352 w 1867140"/>
                <a:gd name="connsiteY62" fmla="*/ 1666784 h 1867141"/>
                <a:gd name="connsiteX63" fmla="*/ 595530 w 1867140"/>
                <a:gd name="connsiteY63" fmla="*/ 1652259 h 1867141"/>
                <a:gd name="connsiteX64" fmla="*/ 606907 w 1867140"/>
                <a:gd name="connsiteY64" fmla="*/ 1573289 h 1867141"/>
                <a:gd name="connsiteX65" fmla="*/ 691502 w 1867140"/>
                <a:gd name="connsiteY65" fmla="*/ 1585477 h 1867141"/>
                <a:gd name="connsiteX66" fmla="*/ 695227 w 1867140"/>
                <a:gd name="connsiteY66" fmla="*/ 1584909 h 1867141"/>
                <a:gd name="connsiteX67" fmla="*/ 698447 w 1867140"/>
                <a:gd name="connsiteY67" fmla="*/ 1581728 h 1867141"/>
                <a:gd name="connsiteX68" fmla="*/ 701020 w 1867140"/>
                <a:gd name="connsiteY68" fmla="*/ 1575363 h 1867141"/>
                <a:gd name="connsiteX69" fmla="*/ 703057 w 1867140"/>
                <a:gd name="connsiteY69" fmla="*/ 1565055 h 1867141"/>
                <a:gd name="connsiteX70" fmla="*/ 703996 w 1867140"/>
                <a:gd name="connsiteY70" fmla="*/ 1554701 h 1867141"/>
                <a:gd name="connsiteX71" fmla="*/ 703340 w 1867140"/>
                <a:gd name="connsiteY71" fmla="*/ 1547760 h 1867141"/>
                <a:gd name="connsiteX72" fmla="*/ 701165 w 1867140"/>
                <a:gd name="connsiteY72" fmla="*/ 1543692 h 1867141"/>
                <a:gd name="connsiteX73" fmla="*/ 697767 w 1867140"/>
                <a:gd name="connsiteY73" fmla="*/ 1541988 h 1867141"/>
                <a:gd name="connsiteX74" fmla="*/ 613172 w 1867140"/>
                <a:gd name="connsiteY74" fmla="*/ 1529801 h 1867141"/>
                <a:gd name="connsiteX75" fmla="*/ 623021 w 1867140"/>
                <a:gd name="connsiteY75" fmla="*/ 1461432 h 1867141"/>
                <a:gd name="connsiteX76" fmla="*/ 722978 w 1867140"/>
                <a:gd name="connsiteY76" fmla="*/ 1475832 h 1867141"/>
                <a:gd name="connsiteX77" fmla="*/ 726611 w 1867140"/>
                <a:gd name="connsiteY77" fmla="*/ 1475141 h 1867141"/>
                <a:gd name="connsiteX78" fmla="*/ 729753 w 1867140"/>
                <a:gd name="connsiteY78" fmla="*/ 1471728 h 1867141"/>
                <a:gd name="connsiteX79" fmla="*/ 732358 w 1867140"/>
                <a:gd name="connsiteY79" fmla="*/ 1465148 h 1867141"/>
                <a:gd name="connsiteX80" fmla="*/ 734379 w 1867140"/>
                <a:gd name="connsiteY80" fmla="*/ 1454948 h 1867141"/>
                <a:gd name="connsiteX81" fmla="*/ 735381 w 1867140"/>
                <a:gd name="connsiteY81" fmla="*/ 1444160 h 1867141"/>
                <a:gd name="connsiteX82" fmla="*/ 734755 w 1867140"/>
                <a:gd name="connsiteY82" fmla="*/ 1437003 h 1867141"/>
                <a:gd name="connsiteX83" fmla="*/ 732705 w 1867140"/>
                <a:gd name="connsiteY83" fmla="*/ 1432843 h 1867141"/>
                <a:gd name="connsiteX84" fmla="*/ 729399 w 1867140"/>
                <a:gd name="connsiteY84" fmla="*/ 1431262 h 1867141"/>
                <a:gd name="connsiteX85" fmla="*/ 1088929 w 1867140"/>
                <a:gd name="connsiteY85" fmla="*/ 1477978 h 1867141"/>
                <a:gd name="connsiteX86" fmla="*/ 1051755 w 1867140"/>
                <a:gd name="connsiteY86" fmla="*/ 1477702 h 1867141"/>
                <a:gd name="connsiteX87" fmla="*/ 1019732 w 1867140"/>
                <a:gd name="connsiteY87" fmla="*/ 1488438 h 1867141"/>
                <a:gd name="connsiteX88" fmla="*/ 995964 w 1867140"/>
                <a:gd name="connsiteY88" fmla="*/ 1510853 h 1867141"/>
                <a:gd name="connsiteX89" fmla="*/ 983403 w 1867140"/>
                <a:gd name="connsiteY89" fmla="*/ 1545152 h 1867141"/>
                <a:gd name="connsiteX90" fmla="*/ 984264 w 1867140"/>
                <a:gd name="connsiteY90" fmla="*/ 1575974 h 1867141"/>
                <a:gd name="connsiteX91" fmla="*/ 994654 w 1867140"/>
                <a:gd name="connsiteY91" fmla="*/ 1599666 h 1867141"/>
                <a:gd name="connsiteX92" fmla="*/ 1011309 w 1867140"/>
                <a:gd name="connsiteY92" fmla="*/ 1618188 h 1867141"/>
                <a:gd name="connsiteX93" fmla="*/ 1031463 w 1867140"/>
                <a:gd name="connsiteY93" fmla="*/ 1633127 h 1867141"/>
                <a:gd name="connsiteX94" fmla="*/ 1051897 w 1867140"/>
                <a:gd name="connsiteY94" fmla="*/ 1646119 h 1867141"/>
                <a:gd name="connsiteX95" fmla="*/ 1069395 w 1867140"/>
                <a:gd name="connsiteY95" fmla="*/ 1658799 h 1867141"/>
                <a:gd name="connsiteX96" fmla="*/ 1081171 w 1867140"/>
                <a:gd name="connsiteY96" fmla="*/ 1672863 h 1867141"/>
                <a:gd name="connsiteX97" fmla="*/ 1084011 w 1867140"/>
                <a:gd name="connsiteY97" fmla="*/ 1689946 h 1867141"/>
                <a:gd name="connsiteX98" fmla="*/ 1078830 w 1867140"/>
                <a:gd name="connsiteY98" fmla="*/ 1704439 h 1867141"/>
                <a:gd name="connsiteX99" fmla="*/ 1068447 w 1867140"/>
                <a:gd name="connsiteY99" fmla="*/ 1714426 h 1867141"/>
                <a:gd name="connsiteX100" fmla="*/ 1053479 w 1867140"/>
                <a:gd name="connsiteY100" fmla="*/ 1719448 h 1867141"/>
                <a:gd name="connsiteX101" fmla="*/ 1034514 w 1867140"/>
                <a:gd name="connsiteY101" fmla="*/ 1719255 h 1867141"/>
                <a:gd name="connsiteX102" fmla="*/ 1007226 w 1867140"/>
                <a:gd name="connsiteY102" fmla="*/ 1711681 h 1867141"/>
                <a:gd name="connsiteX103" fmla="*/ 987702 w 1867140"/>
                <a:gd name="connsiteY103" fmla="*/ 1700807 h 1867141"/>
                <a:gd name="connsiteX104" fmla="*/ 974668 w 1867140"/>
                <a:gd name="connsiteY104" fmla="*/ 1690869 h 1867141"/>
                <a:gd name="connsiteX105" fmla="*/ 966636 w 1867140"/>
                <a:gd name="connsiteY105" fmla="*/ 1686067 h 1867141"/>
                <a:gd name="connsiteX106" fmla="*/ 962679 w 1867140"/>
                <a:gd name="connsiteY106" fmla="*/ 1686712 h 1867141"/>
                <a:gd name="connsiteX107" fmla="*/ 959505 w 1867140"/>
                <a:gd name="connsiteY107" fmla="*/ 1690340 h 1867141"/>
                <a:gd name="connsiteX108" fmla="*/ 957040 w 1867140"/>
                <a:gd name="connsiteY108" fmla="*/ 1697494 h 1867141"/>
                <a:gd name="connsiteX109" fmla="*/ 954986 w 1867140"/>
                <a:gd name="connsiteY109" fmla="*/ 1708682 h 1867141"/>
                <a:gd name="connsiteX110" fmla="*/ 953979 w 1867140"/>
                <a:gd name="connsiteY110" fmla="*/ 1724107 h 1867141"/>
                <a:gd name="connsiteX111" fmla="*/ 956813 w 1867140"/>
                <a:gd name="connsiteY111" fmla="*/ 1732797 h 1867141"/>
                <a:gd name="connsiteX112" fmla="*/ 965073 w 1867140"/>
                <a:gd name="connsiteY112" fmla="*/ 1740612 h 1867141"/>
                <a:gd name="connsiteX113" fmla="*/ 979962 w 1867140"/>
                <a:gd name="connsiteY113" fmla="*/ 1749935 h 1867141"/>
                <a:gd name="connsiteX114" fmla="*/ 1001096 w 1867140"/>
                <a:gd name="connsiteY114" fmla="*/ 1758831 h 1867141"/>
                <a:gd name="connsiteX115" fmla="*/ 1027690 w 1867140"/>
                <a:gd name="connsiteY115" fmla="*/ 1765092 h 1867141"/>
                <a:gd name="connsiteX116" fmla="*/ 1068743 w 1867140"/>
                <a:gd name="connsiteY116" fmla="*/ 1765264 h 1867141"/>
                <a:gd name="connsiteX117" fmla="*/ 1104045 w 1867140"/>
                <a:gd name="connsiteY117" fmla="*/ 1753235 h 1867141"/>
                <a:gd name="connsiteX118" fmla="*/ 1130335 w 1867140"/>
                <a:gd name="connsiteY118" fmla="*/ 1728643 h 1867141"/>
                <a:gd name="connsiteX119" fmla="*/ 1144136 w 1867140"/>
                <a:gd name="connsiteY119" fmla="*/ 1691100 h 1867141"/>
                <a:gd name="connsiteX120" fmla="*/ 1143167 w 1867140"/>
                <a:gd name="connsiteY120" fmla="*/ 1661035 h 1867141"/>
                <a:gd name="connsiteX121" fmla="*/ 1132653 w 1867140"/>
                <a:gd name="connsiteY121" fmla="*/ 1637436 h 1867141"/>
                <a:gd name="connsiteX122" fmla="*/ 1115673 w 1867140"/>
                <a:gd name="connsiteY122" fmla="*/ 1618867 h 1867141"/>
                <a:gd name="connsiteX123" fmla="*/ 1095303 w 1867140"/>
                <a:gd name="connsiteY123" fmla="*/ 1603896 h 1867141"/>
                <a:gd name="connsiteX124" fmla="*/ 1074652 w 1867140"/>
                <a:gd name="connsiteY124" fmla="*/ 1590873 h 1867141"/>
                <a:gd name="connsiteX125" fmla="*/ 1056722 w 1867140"/>
                <a:gd name="connsiteY125" fmla="*/ 1578131 h 1867141"/>
                <a:gd name="connsiteX126" fmla="*/ 1044837 w 1867140"/>
                <a:gd name="connsiteY126" fmla="*/ 1564051 h 1867141"/>
                <a:gd name="connsiteX127" fmla="*/ 1042075 w 1867140"/>
                <a:gd name="connsiteY127" fmla="*/ 1547200 h 1867141"/>
                <a:gd name="connsiteX128" fmla="*/ 1046062 w 1867140"/>
                <a:gd name="connsiteY128" fmla="*/ 1535627 h 1867141"/>
                <a:gd name="connsiteX129" fmla="*/ 1054371 w 1867140"/>
                <a:gd name="connsiteY129" fmla="*/ 1526997 h 1867141"/>
                <a:gd name="connsiteX130" fmla="*/ 1066850 w 1867140"/>
                <a:gd name="connsiteY130" fmla="*/ 1522390 h 1867141"/>
                <a:gd name="connsiteX131" fmla="*/ 1083404 w 1867140"/>
                <a:gd name="connsiteY131" fmla="*/ 1522456 h 1867141"/>
                <a:gd name="connsiteX132" fmla="*/ 1104836 w 1867140"/>
                <a:gd name="connsiteY132" fmla="*/ 1528525 h 1867141"/>
                <a:gd name="connsiteX133" fmla="*/ 1121426 w 1867140"/>
                <a:gd name="connsiteY133" fmla="*/ 1537540 h 1867141"/>
                <a:gd name="connsiteX134" fmla="*/ 1133240 w 1867140"/>
                <a:gd name="connsiteY134" fmla="*/ 1545978 h 1867141"/>
                <a:gd name="connsiteX135" fmla="*/ 1140377 w 1867140"/>
                <a:gd name="connsiteY135" fmla="*/ 1550099 h 1867141"/>
                <a:gd name="connsiteX136" fmla="*/ 1144350 w 1867140"/>
                <a:gd name="connsiteY136" fmla="*/ 1549346 h 1867141"/>
                <a:gd name="connsiteX137" fmla="*/ 1147106 w 1867140"/>
                <a:gd name="connsiteY137" fmla="*/ 1545547 h 1867141"/>
                <a:gd name="connsiteX138" fmla="*/ 1149216 w 1867140"/>
                <a:gd name="connsiteY138" fmla="*/ 1538562 h 1867141"/>
                <a:gd name="connsiteX139" fmla="*/ 1151068 w 1867140"/>
                <a:gd name="connsiteY139" fmla="*/ 1528008 h 1867141"/>
                <a:gd name="connsiteX140" fmla="*/ 1152207 w 1867140"/>
                <a:gd name="connsiteY140" fmla="*/ 1518565 h 1867141"/>
                <a:gd name="connsiteX141" fmla="*/ 1152354 w 1867140"/>
                <a:gd name="connsiteY141" fmla="*/ 1512182 h 1867141"/>
                <a:gd name="connsiteX142" fmla="*/ 1151633 w 1867140"/>
                <a:gd name="connsiteY142" fmla="*/ 1507993 h 1867141"/>
                <a:gd name="connsiteX143" fmla="*/ 1149242 w 1867140"/>
                <a:gd name="connsiteY143" fmla="*/ 1503893 h 1867141"/>
                <a:gd name="connsiteX144" fmla="*/ 1141150 w 1867140"/>
                <a:gd name="connsiteY144" fmla="*/ 1497206 h 1867141"/>
                <a:gd name="connsiteX145" fmla="*/ 1126630 w 1867140"/>
                <a:gd name="connsiteY145" fmla="*/ 1489152 h 1867141"/>
                <a:gd name="connsiteX146" fmla="*/ 1108615 w 1867140"/>
                <a:gd name="connsiteY146" fmla="*/ 1482361 h 1867141"/>
                <a:gd name="connsiteX147" fmla="*/ 1088929 w 1867140"/>
                <a:gd name="connsiteY147" fmla="*/ 1477978 h 1867141"/>
                <a:gd name="connsiteX148" fmla="*/ 1066673 w 1867140"/>
                <a:gd name="connsiteY148" fmla="*/ 9659 h 1867141"/>
                <a:gd name="connsiteX149" fmla="*/ 1490999 w 1867140"/>
                <a:gd name="connsiteY149" fmla="*/ 184616 h 1867141"/>
                <a:gd name="connsiteX150" fmla="*/ 1536421 w 1867140"/>
                <a:gd name="connsiteY150" fmla="*/ 222028 h 1867141"/>
                <a:gd name="connsiteX151" fmla="*/ 1524353 w 1867140"/>
                <a:gd name="connsiteY151" fmla="*/ 222070 h 1867141"/>
                <a:gd name="connsiteX152" fmla="*/ 1484794 w 1867140"/>
                <a:gd name="connsiteY152" fmla="*/ 262082 h 1867141"/>
                <a:gd name="connsiteX153" fmla="*/ 1354562 w 1867140"/>
                <a:gd name="connsiteY153" fmla="*/ 1166071 h 1867141"/>
                <a:gd name="connsiteX154" fmla="*/ 1228434 w 1867140"/>
                <a:gd name="connsiteY154" fmla="*/ 1197193 h 1867141"/>
                <a:gd name="connsiteX155" fmla="*/ 1094673 w 1867140"/>
                <a:gd name="connsiteY155" fmla="*/ 1199567 h 1867141"/>
                <a:gd name="connsiteX156" fmla="*/ 1002656 w 1867140"/>
                <a:gd name="connsiteY156" fmla="*/ 1174277 h 1867141"/>
                <a:gd name="connsiteX157" fmla="*/ 934993 w 1867140"/>
                <a:gd name="connsiteY157" fmla="*/ 1124580 h 1867141"/>
                <a:gd name="connsiteX158" fmla="*/ 896463 w 1867140"/>
                <a:gd name="connsiteY158" fmla="*/ 1044605 h 1867141"/>
                <a:gd name="connsiteX159" fmla="*/ 899226 w 1867140"/>
                <a:gd name="connsiteY159" fmla="*/ 908620 h 1867141"/>
                <a:gd name="connsiteX160" fmla="*/ 1004899 w 1867140"/>
                <a:gd name="connsiteY160" fmla="*/ 175103 h 1867141"/>
                <a:gd name="connsiteX161" fmla="*/ 960889 w 1867140"/>
                <a:gd name="connsiteY161" fmla="*/ 117375 h 1867141"/>
                <a:gd name="connsiteX162" fmla="*/ 929363 w 1867140"/>
                <a:gd name="connsiteY162" fmla="*/ 114983 h 1867141"/>
                <a:gd name="connsiteX163" fmla="*/ 864702 w 1867140"/>
                <a:gd name="connsiteY163" fmla="*/ 111861 h 1867141"/>
                <a:gd name="connsiteX164" fmla="*/ 783185 w 1867140"/>
                <a:gd name="connsiteY164" fmla="*/ 110619 h 1867141"/>
                <a:gd name="connsiteX165" fmla="*/ 664446 w 1867140"/>
                <a:gd name="connsiteY165" fmla="*/ 113686 h 1867141"/>
                <a:gd name="connsiteX166" fmla="*/ 659636 w 1867140"/>
                <a:gd name="connsiteY166" fmla="*/ 203087 h 1867141"/>
                <a:gd name="connsiteX167" fmla="*/ 719648 w 1867140"/>
                <a:gd name="connsiteY167" fmla="*/ 208792 h 1867141"/>
                <a:gd name="connsiteX168" fmla="*/ 743510 w 1867140"/>
                <a:gd name="connsiteY168" fmla="*/ 215155 h 1867141"/>
                <a:gd name="connsiteX169" fmla="*/ 759034 w 1867140"/>
                <a:gd name="connsiteY169" fmla="*/ 226641 h 1867141"/>
                <a:gd name="connsiteX170" fmla="*/ 766907 w 1867140"/>
                <a:gd name="connsiteY170" fmla="*/ 247870 h 1867141"/>
                <a:gd name="connsiteX171" fmla="*/ 765915 w 1867140"/>
                <a:gd name="connsiteY171" fmla="*/ 284720 h 1867141"/>
                <a:gd name="connsiteX172" fmla="*/ 665382 w 1867140"/>
                <a:gd name="connsiteY172" fmla="*/ 982556 h 1867141"/>
                <a:gd name="connsiteX173" fmla="*/ 671636 w 1867140"/>
                <a:gd name="connsiteY173" fmla="*/ 1124931 h 1867141"/>
                <a:gd name="connsiteX174" fmla="*/ 728998 w 1867140"/>
                <a:gd name="connsiteY174" fmla="*/ 1232725 h 1867141"/>
                <a:gd name="connsiteX175" fmla="*/ 825616 w 1867140"/>
                <a:gd name="connsiteY175" fmla="*/ 1304398 h 1867141"/>
                <a:gd name="connsiteX176" fmla="*/ 949868 w 1867140"/>
                <a:gd name="connsiteY176" fmla="*/ 1340846 h 1867141"/>
                <a:gd name="connsiteX177" fmla="*/ 1162277 w 1867140"/>
                <a:gd name="connsiteY177" fmla="*/ 1336674 h 1867141"/>
                <a:gd name="connsiteX178" fmla="*/ 1341043 w 1867140"/>
                <a:gd name="connsiteY178" fmla="*/ 1278034 h 1867141"/>
                <a:gd name="connsiteX179" fmla="*/ 1336236 w 1867140"/>
                <a:gd name="connsiteY179" fmla="*/ 1341256 h 1867141"/>
                <a:gd name="connsiteX180" fmla="*/ 1372850 w 1867140"/>
                <a:gd name="connsiteY180" fmla="*/ 1388771 h 1867141"/>
                <a:gd name="connsiteX181" fmla="*/ 1396357 w 1867140"/>
                <a:gd name="connsiteY181" fmla="*/ 1391633 h 1867141"/>
                <a:gd name="connsiteX182" fmla="*/ 1430662 w 1867140"/>
                <a:gd name="connsiteY182" fmla="*/ 1394503 h 1867141"/>
                <a:gd name="connsiteX183" fmla="*/ 1469614 w 1867140"/>
                <a:gd name="connsiteY183" fmla="*/ 1395987 h 1867141"/>
                <a:gd name="connsiteX184" fmla="*/ 1503573 w 1867140"/>
                <a:gd name="connsiteY184" fmla="*/ 1395827 h 1867141"/>
                <a:gd name="connsiteX185" fmla="*/ 1550523 w 1867140"/>
                <a:gd name="connsiteY185" fmla="*/ 1355097 h 1867141"/>
                <a:gd name="connsiteX186" fmla="*/ 1689739 w 1867140"/>
                <a:gd name="connsiteY186" fmla="*/ 388754 h 1867141"/>
                <a:gd name="connsiteX187" fmla="*/ 1774112 w 1867140"/>
                <a:gd name="connsiteY187" fmla="*/ 527374 h 1867141"/>
                <a:gd name="connsiteX188" fmla="*/ 1857482 w 1867140"/>
                <a:gd name="connsiteY188" fmla="*/ 1066673 h 1867141"/>
                <a:gd name="connsiteX189" fmla="*/ 1492757 w 1867140"/>
                <a:gd name="connsiteY189" fmla="*/ 1680993 h 1867141"/>
                <a:gd name="connsiteX190" fmla="*/ 1343605 w 1867140"/>
                <a:gd name="connsiteY190" fmla="*/ 1771776 h 1867141"/>
                <a:gd name="connsiteX191" fmla="*/ 1342991 w 1867140"/>
                <a:gd name="connsiteY191" fmla="*/ 1765021 h 1867141"/>
                <a:gd name="connsiteX192" fmla="*/ 1340832 w 1867140"/>
                <a:gd name="connsiteY192" fmla="*/ 1760846 h 1867141"/>
                <a:gd name="connsiteX193" fmla="*/ 1337434 w 1867140"/>
                <a:gd name="connsiteY193" fmla="*/ 1759141 h 1867141"/>
                <a:gd name="connsiteX194" fmla="*/ 1236611 w 1867140"/>
                <a:gd name="connsiteY194" fmla="*/ 1744616 h 1867141"/>
                <a:gd name="connsiteX195" fmla="*/ 1247987 w 1867140"/>
                <a:gd name="connsiteY195" fmla="*/ 1665646 h 1867141"/>
                <a:gd name="connsiteX196" fmla="*/ 1332584 w 1867140"/>
                <a:gd name="connsiteY196" fmla="*/ 1677833 h 1867141"/>
                <a:gd name="connsiteX197" fmla="*/ 1336309 w 1867140"/>
                <a:gd name="connsiteY197" fmla="*/ 1677266 h 1867141"/>
                <a:gd name="connsiteX198" fmla="*/ 1339528 w 1867140"/>
                <a:gd name="connsiteY198" fmla="*/ 1674085 h 1867141"/>
                <a:gd name="connsiteX199" fmla="*/ 1342101 w 1867140"/>
                <a:gd name="connsiteY199" fmla="*/ 1667720 h 1867141"/>
                <a:gd name="connsiteX200" fmla="*/ 1344139 w 1867140"/>
                <a:gd name="connsiteY200" fmla="*/ 1657412 h 1867141"/>
                <a:gd name="connsiteX201" fmla="*/ 1345078 w 1867140"/>
                <a:gd name="connsiteY201" fmla="*/ 1647057 h 1867141"/>
                <a:gd name="connsiteX202" fmla="*/ 1344422 w 1867140"/>
                <a:gd name="connsiteY202" fmla="*/ 1640117 h 1867141"/>
                <a:gd name="connsiteX203" fmla="*/ 1342247 w 1867140"/>
                <a:gd name="connsiteY203" fmla="*/ 1636049 h 1867141"/>
                <a:gd name="connsiteX204" fmla="*/ 1338849 w 1867140"/>
                <a:gd name="connsiteY204" fmla="*/ 1634345 h 1867141"/>
                <a:gd name="connsiteX205" fmla="*/ 1254252 w 1867140"/>
                <a:gd name="connsiteY205" fmla="*/ 1622158 h 1867141"/>
                <a:gd name="connsiteX206" fmla="*/ 1264102 w 1867140"/>
                <a:gd name="connsiteY206" fmla="*/ 1553789 h 1867141"/>
                <a:gd name="connsiteX207" fmla="*/ 1364060 w 1867140"/>
                <a:gd name="connsiteY207" fmla="*/ 1568189 h 1867141"/>
                <a:gd name="connsiteX208" fmla="*/ 1367693 w 1867140"/>
                <a:gd name="connsiteY208" fmla="*/ 1567498 h 1867141"/>
                <a:gd name="connsiteX209" fmla="*/ 1370834 w 1867140"/>
                <a:gd name="connsiteY209" fmla="*/ 1564085 h 1867141"/>
                <a:gd name="connsiteX210" fmla="*/ 1373439 w 1867140"/>
                <a:gd name="connsiteY210" fmla="*/ 1557504 h 1867141"/>
                <a:gd name="connsiteX211" fmla="*/ 1375460 w 1867140"/>
                <a:gd name="connsiteY211" fmla="*/ 1547305 h 1867141"/>
                <a:gd name="connsiteX212" fmla="*/ 1376463 w 1867140"/>
                <a:gd name="connsiteY212" fmla="*/ 1536517 h 1867141"/>
                <a:gd name="connsiteX213" fmla="*/ 1375837 w 1867140"/>
                <a:gd name="connsiteY213" fmla="*/ 1529360 h 1867141"/>
                <a:gd name="connsiteX214" fmla="*/ 1373786 w 1867140"/>
                <a:gd name="connsiteY214" fmla="*/ 1525200 h 1867141"/>
                <a:gd name="connsiteX215" fmla="*/ 1370481 w 1867140"/>
                <a:gd name="connsiteY215" fmla="*/ 1523619 h 1867141"/>
                <a:gd name="connsiteX216" fmla="*/ 1230714 w 1867140"/>
                <a:gd name="connsiteY216" fmla="*/ 1503484 h 1867141"/>
                <a:gd name="connsiteX217" fmla="*/ 1218098 w 1867140"/>
                <a:gd name="connsiteY217" fmla="*/ 1505973 h 1867141"/>
                <a:gd name="connsiteX218" fmla="*/ 1211251 w 1867140"/>
                <a:gd name="connsiteY218" fmla="*/ 1519010 h 1867141"/>
                <a:gd name="connsiteX219" fmla="*/ 1176092 w 1867140"/>
                <a:gd name="connsiteY219" fmla="*/ 1763062 h 1867141"/>
                <a:gd name="connsiteX220" fmla="*/ 1178980 w 1867140"/>
                <a:gd name="connsiteY220" fmla="*/ 1777502 h 1867141"/>
                <a:gd name="connsiteX221" fmla="*/ 1190381 w 1867140"/>
                <a:gd name="connsiteY221" fmla="*/ 1783450 h 1867141"/>
                <a:gd name="connsiteX222" fmla="*/ 1285648 w 1867140"/>
                <a:gd name="connsiteY222" fmla="*/ 1797175 h 1867141"/>
                <a:gd name="connsiteX223" fmla="*/ 1256924 w 1867140"/>
                <a:gd name="connsiteY223" fmla="*/ 1809416 h 1867141"/>
                <a:gd name="connsiteX224" fmla="*/ 800468 w 1867140"/>
                <a:gd name="connsiteY224" fmla="*/ 1857483 h 1867141"/>
                <a:gd name="connsiteX225" fmla="*/ 376142 w 1867140"/>
                <a:gd name="connsiteY225" fmla="*/ 1682527 h 1867141"/>
                <a:gd name="connsiteX226" fmla="*/ 349194 w 1867140"/>
                <a:gd name="connsiteY226" fmla="*/ 1660331 h 1867141"/>
                <a:gd name="connsiteX227" fmla="*/ 352788 w 1867140"/>
                <a:gd name="connsiteY227" fmla="*/ 1658809 h 1867141"/>
                <a:gd name="connsiteX228" fmla="*/ 354755 w 1867140"/>
                <a:gd name="connsiteY228" fmla="*/ 1655117 h 1867141"/>
                <a:gd name="connsiteX229" fmla="*/ 367628 w 1867140"/>
                <a:gd name="connsiteY229" fmla="*/ 1565761 h 1867141"/>
                <a:gd name="connsiteX230" fmla="*/ 390995 w 1867140"/>
                <a:gd name="connsiteY230" fmla="*/ 1569128 h 1867141"/>
                <a:gd name="connsiteX231" fmla="*/ 440070 w 1867140"/>
                <a:gd name="connsiteY231" fmla="*/ 1569572 h 1867141"/>
                <a:gd name="connsiteX232" fmla="*/ 477306 w 1867140"/>
                <a:gd name="connsiteY232" fmla="*/ 1555612 h 1867141"/>
                <a:gd name="connsiteX233" fmla="*/ 503135 w 1867140"/>
                <a:gd name="connsiteY233" fmla="*/ 1528083 h 1867141"/>
                <a:gd name="connsiteX234" fmla="*/ 516508 w 1867140"/>
                <a:gd name="connsiteY234" fmla="*/ 1487385 h 1867141"/>
                <a:gd name="connsiteX235" fmla="*/ 516190 w 1867140"/>
                <a:gd name="connsiteY235" fmla="*/ 1455869 h 1867141"/>
                <a:gd name="connsiteX236" fmla="*/ 505803 w 1867140"/>
                <a:gd name="connsiteY236" fmla="*/ 1429859 h 1867141"/>
                <a:gd name="connsiteX237" fmla="*/ 486289 w 1867140"/>
                <a:gd name="connsiteY237" fmla="*/ 1409711 h 1867141"/>
                <a:gd name="connsiteX238" fmla="*/ 462191 w 1867140"/>
                <a:gd name="connsiteY238" fmla="*/ 1396853 h 1867141"/>
                <a:gd name="connsiteX239" fmla="*/ 441131 w 1867140"/>
                <a:gd name="connsiteY239" fmla="*/ 1390506 h 1867141"/>
                <a:gd name="connsiteX240" fmla="*/ 422310 w 1867140"/>
                <a:gd name="connsiteY240" fmla="*/ 1387022 h 1867141"/>
                <a:gd name="connsiteX241" fmla="*/ 356320 w 1867140"/>
                <a:gd name="connsiteY241" fmla="*/ 1377515 h 1867141"/>
                <a:gd name="connsiteX242" fmla="*/ 341632 w 1867140"/>
                <a:gd name="connsiteY242" fmla="*/ 1380589 h 1867141"/>
                <a:gd name="connsiteX243" fmla="*/ 334135 w 1867140"/>
                <a:gd name="connsiteY243" fmla="*/ 1395079 h 1867141"/>
                <a:gd name="connsiteX244" fmla="*/ 301746 w 1867140"/>
                <a:gd name="connsiteY244" fmla="*/ 1619900 h 1867141"/>
                <a:gd name="connsiteX245" fmla="*/ 186149 w 1867140"/>
                <a:gd name="connsiteY245" fmla="*/ 1492758 h 1867141"/>
                <a:gd name="connsiteX246" fmla="*/ 9659 w 1867140"/>
                <a:gd name="connsiteY246" fmla="*/ 800469 h 1867141"/>
                <a:gd name="connsiteX247" fmla="*/ 1066673 w 1867140"/>
                <a:gd name="connsiteY247" fmla="*/ 9659 h 1867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Lst>
              <a:rect l="l" t="t" r="r" b="b"/>
              <a:pathLst>
                <a:path w="1867140" h="1867141">
                  <a:moveTo>
                    <a:pt x="387639" y="1426859"/>
                  </a:moveTo>
                  <a:lnTo>
                    <a:pt x="411871" y="1430350"/>
                  </a:lnTo>
                  <a:cubicBezTo>
                    <a:pt x="417785" y="1431202"/>
                    <a:pt x="423461" y="1432425"/>
                    <a:pt x="428900" y="1434018"/>
                  </a:cubicBezTo>
                  <a:cubicBezTo>
                    <a:pt x="434339" y="1435612"/>
                    <a:pt x="439364" y="1438287"/>
                    <a:pt x="443976" y="1442043"/>
                  </a:cubicBezTo>
                  <a:cubicBezTo>
                    <a:pt x="448588" y="1445799"/>
                    <a:pt x="452168" y="1451099"/>
                    <a:pt x="454716" y="1457944"/>
                  </a:cubicBezTo>
                  <a:cubicBezTo>
                    <a:pt x="457263" y="1464790"/>
                    <a:pt x="457830" y="1473117"/>
                    <a:pt x="456417" y="1482925"/>
                  </a:cubicBezTo>
                  <a:cubicBezTo>
                    <a:pt x="455378" y="1490137"/>
                    <a:pt x="453408" y="1496663"/>
                    <a:pt x="450505" y="1502501"/>
                  </a:cubicBezTo>
                  <a:cubicBezTo>
                    <a:pt x="447602" y="1508341"/>
                    <a:pt x="443887" y="1513180"/>
                    <a:pt x="439358" y="1517018"/>
                  </a:cubicBezTo>
                  <a:cubicBezTo>
                    <a:pt x="434831" y="1520856"/>
                    <a:pt x="429325" y="1523559"/>
                    <a:pt x="422841" y="1525129"/>
                  </a:cubicBezTo>
                  <a:cubicBezTo>
                    <a:pt x="416358" y="1526698"/>
                    <a:pt x="408573" y="1526828"/>
                    <a:pt x="399486" y="1525519"/>
                  </a:cubicBezTo>
                  <a:lnTo>
                    <a:pt x="373955" y="1521841"/>
                  </a:lnTo>
                  <a:close/>
                  <a:moveTo>
                    <a:pt x="806469" y="1442365"/>
                  </a:moveTo>
                  <a:cubicBezTo>
                    <a:pt x="801709" y="1441680"/>
                    <a:pt x="797503" y="1442509"/>
                    <a:pt x="793853" y="1444855"/>
                  </a:cubicBezTo>
                  <a:cubicBezTo>
                    <a:pt x="790202" y="1447199"/>
                    <a:pt x="787920" y="1451545"/>
                    <a:pt x="787006" y="1457892"/>
                  </a:cubicBezTo>
                  <a:lnTo>
                    <a:pt x="751847" y="1701943"/>
                  </a:lnTo>
                  <a:cubicBezTo>
                    <a:pt x="750932" y="1708290"/>
                    <a:pt x="751895" y="1713103"/>
                    <a:pt x="754735" y="1716384"/>
                  </a:cubicBezTo>
                  <a:cubicBezTo>
                    <a:pt x="757576" y="1719663"/>
                    <a:pt x="761376" y="1721646"/>
                    <a:pt x="766135" y="1722332"/>
                  </a:cubicBezTo>
                  <a:lnTo>
                    <a:pt x="906768" y="1742592"/>
                  </a:lnTo>
                  <a:cubicBezTo>
                    <a:pt x="908066" y="1742779"/>
                    <a:pt x="909313" y="1742554"/>
                    <a:pt x="910509" y="1741917"/>
                  </a:cubicBezTo>
                  <a:cubicBezTo>
                    <a:pt x="911705" y="1741279"/>
                    <a:pt x="912789" y="1740147"/>
                    <a:pt x="913759" y="1738520"/>
                  </a:cubicBezTo>
                  <a:cubicBezTo>
                    <a:pt x="914730" y="1736893"/>
                    <a:pt x="915597" y="1734699"/>
                    <a:pt x="916364" y="1731939"/>
                  </a:cubicBezTo>
                  <a:cubicBezTo>
                    <a:pt x="917129" y="1729177"/>
                    <a:pt x="917813" y="1725706"/>
                    <a:pt x="918416" y="1721523"/>
                  </a:cubicBezTo>
                  <a:cubicBezTo>
                    <a:pt x="919019" y="1717340"/>
                    <a:pt x="919342" y="1713816"/>
                    <a:pt x="919387" y="1710952"/>
                  </a:cubicBezTo>
                  <a:cubicBezTo>
                    <a:pt x="919431" y="1708087"/>
                    <a:pt x="919218" y="1705738"/>
                    <a:pt x="918746" y="1703903"/>
                  </a:cubicBezTo>
                  <a:cubicBezTo>
                    <a:pt x="918275" y="1702068"/>
                    <a:pt x="917555" y="1700676"/>
                    <a:pt x="916587" y="1699727"/>
                  </a:cubicBezTo>
                  <a:cubicBezTo>
                    <a:pt x="915620" y="1698778"/>
                    <a:pt x="914487" y="1698209"/>
                    <a:pt x="913189" y="1698022"/>
                  </a:cubicBezTo>
                  <a:lnTo>
                    <a:pt x="812366" y="1683497"/>
                  </a:lnTo>
                  <a:lnTo>
                    <a:pt x="823743" y="1604528"/>
                  </a:lnTo>
                  <a:lnTo>
                    <a:pt x="908339" y="1616715"/>
                  </a:lnTo>
                  <a:cubicBezTo>
                    <a:pt x="909636" y="1616902"/>
                    <a:pt x="910879" y="1616712"/>
                    <a:pt x="912064" y="1616147"/>
                  </a:cubicBezTo>
                  <a:cubicBezTo>
                    <a:pt x="913250" y="1615581"/>
                    <a:pt x="914323" y="1614522"/>
                    <a:pt x="915283" y="1612967"/>
                  </a:cubicBezTo>
                  <a:cubicBezTo>
                    <a:pt x="916243" y="1611412"/>
                    <a:pt x="917101" y="1609290"/>
                    <a:pt x="917856" y="1606602"/>
                  </a:cubicBezTo>
                  <a:cubicBezTo>
                    <a:pt x="918612" y="1603913"/>
                    <a:pt x="919291" y="1600478"/>
                    <a:pt x="919894" y="1596294"/>
                  </a:cubicBezTo>
                  <a:cubicBezTo>
                    <a:pt x="920476" y="1592255"/>
                    <a:pt x="920789" y="1588804"/>
                    <a:pt x="920833" y="1585939"/>
                  </a:cubicBezTo>
                  <a:cubicBezTo>
                    <a:pt x="920878" y="1583075"/>
                    <a:pt x="920658" y="1580761"/>
                    <a:pt x="920177" y="1578998"/>
                  </a:cubicBezTo>
                  <a:cubicBezTo>
                    <a:pt x="919694" y="1577236"/>
                    <a:pt x="918969" y="1575880"/>
                    <a:pt x="918002" y="1574931"/>
                  </a:cubicBezTo>
                  <a:cubicBezTo>
                    <a:pt x="917035" y="1573981"/>
                    <a:pt x="915901" y="1573414"/>
                    <a:pt x="914604" y="1573227"/>
                  </a:cubicBezTo>
                  <a:lnTo>
                    <a:pt x="830008" y="1561040"/>
                  </a:lnTo>
                  <a:lnTo>
                    <a:pt x="839858" y="1492670"/>
                  </a:lnTo>
                  <a:lnTo>
                    <a:pt x="939815" y="1507071"/>
                  </a:lnTo>
                  <a:cubicBezTo>
                    <a:pt x="941112" y="1507258"/>
                    <a:pt x="942324" y="1507027"/>
                    <a:pt x="943447" y="1506380"/>
                  </a:cubicBezTo>
                  <a:cubicBezTo>
                    <a:pt x="944571" y="1505731"/>
                    <a:pt x="945619" y="1504594"/>
                    <a:pt x="946589" y="1502967"/>
                  </a:cubicBezTo>
                  <a:cubicBezTo>
                    <a:pt x="947560" y="1501340"/>
                    <a:pt x="948428" y="1499146"/>
                    <a:pt x="949194" y="1496386"/>
                  </a:cubicBezTo>
                  <a:cubicBezTo>
                    <a:pt x="949960" y="1493625"/>
                    <a:pt x="950633" y="1490225"/>
                    <a:pt x="951215" y="1486187"/>
                  </a:cubicBezTo>
                  <a:cubicBezTo>
                    <a:pt x="951839" y="1481859"/>
                    <a:pt x="952173" y="1478263"/>
                    <a:pt x="952218" y="1475398"/>
                  </a:cubicBezTo>
                  <a:cubicBezTo>
                    <a:pt x="952262" y="1472534"/>
                    <a:pt x="952054" y="1470148"/>
                    <a:pt x="951592" y="1468241"/>
                  </a:cubicBezTo>
                  <a:cubicBezTo>
                    <a:pt x="951131" y="1466335"/>
                    <a:pt x="950447" y="1464948"/>
                    <a:pt x="949541" y="1464081"/>
                  </a:cubicBezTo>
                  <a:cubicBezTo>
                    <a:pt x="948635" y="1463214"/>
                    <a:pt x="947533" y="1462688"/>
                    <a:pt x="946236" y="1462501"/>
                  </a:cubicBezTo>
                  <a:close/>
                  <a:moveTo>
                    <a:pt x="589632" y="1411127"/>
                  </a:moveTo>
                  <a:cubicBezTo>
                    <a:pt x="584872" y="1410441"/>
                    <a:pt x="580667" y="1411271"/>
                    <a:pt x="577016" y="1413617"/>
                  </a:cubicBezTo>
                  <a:cubicBezTo>
                    <a:pt x="573366" y="1415961"/>
                    <a:pt x="571084" y="1420307"/>
                    <a:pt x="570169" y="1426653"/>
                  </a:cubicBezTo>
                  <a:lnTo>
                    <a:pt x="535010" y="1670705"/>
                  </a:lnTo>
                  <a:cubicBezTo>
                    <a:pt x="534096" y="1677051"/>
                    <a:pt x="535059" y="1681865"/>
                    <a:pt x="537899" y="1685145"/>
                  </a:cubicBezTo>
                  <a:cubicBezTo>
                    <a:pt x="540739" y="1688425"/>
                    <a:pt x="544539" y="1690408"/>
                    <a:pt x="549299" y="1691094"/>
                  </a:cubicBezTo>
                  <a:lnTo>
                    <a:pt x="689931" y="1711354"/>
                  </a:lnTo>
                  <a:cubicBezTo>
                    <a:pt x="691230" y="1711541"/>
                    <a:pt x="692477" y="1711315"/>
                    <a:pt x="693673" y="1710678"/>
                  </a:cubicBezTo>
                  <a:cubicBezTo>
                    <a:pt x="694869" y="1710040"/>
                    <a:pt x="695952" y="1708908"/>
                    <a:pt x="696922" y="1707282"/>
                  </a:cubicBezTo>
                  <a:cubicBezTo>
                    <a:pt x="697893" y="1705655"/>
                    <a:pt x="698761" y="1703461"/>
                    <a:pt x="699527" y="1700700"/>
                  </a:cubicBezTo>
                  <a:cubicBezTo>
                    <a:pt x="700293" y="1697939"/>
                    <a:pt x="700977" y="1694467"/>
                    <a:pt x="701580" y="1690284"/>
                  </a:cubicBezTo>
                  <a:cubicBezTo>
                    <a:pt x="702182" y="1686102"/>
                    <a:pt x="702506" y="1682578"/>
                    <a:pt x="702551" y="1679714"/>
                  </a:cubicBezTo>
                  <a:cubicBezTo>
                    <a:pt x="702595" y="1676849"/>
                    <a:pt x="702382" y="1674499"/>
                    <a:pt x="701909" y="1672664"/>
                  </a:cubicBezTo>
                  <a:cubicBezTo>
                    <a:pt x="701438" y="1670829"/>
                    <a:pt x="700718" y="1669438"/>
                    <a:pt x="699751" y="1668489"/>
                  </a:cubicBezTo>
                  <a:cubicBezTo>
                    <a:pt x="698783" y="1667539"/>
                    <a:pt x="697651" y="1666971"/>
                    <a:pt x="696352" y="1666784"/>
                  </a:cubicBezTo>
                  <a:lnTo>
                    <a:pt x="595530" y="1652259"/>
                  </a:lnTo>
                  <a:lnTo>
                    <a:pt x="606907" y="1573289"/>
                  </a:lnTo>
                  <a:lnTo>
                    <a:pt x="691502" y="1585477"/>
                  </a:lnTo>
                  <a:cubicBezTo>
                    <a:pt x="692800" y="1585663"/>
                    <a:pt x="694043" y="1585474"/>
                    <a:pt x="695227" y="1584909"/>
                  </a:cubicBezTo>
                  <a:cubicBezTo>
                    <a:pt x="696413" y="1584343"/>
                    <a:pt x="697486" y="1583283"/>
                    <a:pt x="698447" y="1581728"/>
                  </a:cubicBezTo>
                  <a:cubicBezTo>
                    <a:pt x="699407" y="1580174"/>
                    <a:pt x="700265" y="1578052"/>
                    <a:pt x="701020" y="1575363"/>
                  </a:cubicBezTo>
                  <a:cubicBezTo>
                    <a:pt x="701776" y="1572675"/>
                    <a:pt x="702455" y="1569239"/>
                    <a:pt x="703057" y="1565055"/>
                  </a:cubicBezTo>
                  <a:cubicBezTo>
                    <a:pt x="703639" y="1561017"/>
                    <a:pt x="703952" y="1557566"/>
                    <a:pt x="703996" y="1554701"/>
                  </a:cubicBezTo>
                  <a:cubicBezTo>
                    <a:pt x="704041" y="1551837"/>
                    <a:pt x="703823" y="1549523"/>
                    <a:pt x="703340" y="1547760"/>
                  </a:cubicBezTo>
                  <a:cubicBezTo>
                    <a:pt x="702858" y="1545997"/>
                    <a:pt x="702133" y="1544642"/>
                    <a:pt x="701165" y="1543692"/>
                  </a:cubicBezTo>
                  <a:cubicBezTo>
                    <a:pt x="700199" y="1542743"/>
                    <a:pt x="699065" y="1542175"/>
                    <a:pt x="697767" y="1541988"/>
                  </a:cubicBezTo>
                  <a:lnTo>
                    <a:pt x="613172" y="1529801"/>
                  </a:lnTo>
                  <a:lnTo>
                    <a:pt x="623021" y="1461432"/>
                  </a:lnTo>
                  <a:lnTo>
                    <a:pt x="722978" y="1475832"/>
                  </a:lnTo>
                  <a:cubicBezTo>
                    <a:pt x="724276" y="1476019"/>
                    <a:pt x="725487" y="1475789"/>
                    <a:pt x="726611" y="1475141"/>
                  </a:cubicBezTo>
                  <a:cubicBezTo>
                    <a:pt x="727735" y="1474493"/>
                    <a:pt x="728783" y="1473356"/>
                    <a:pt x="729753" y="1471728"/>
                  </a:cubicBezTo>
                  <a:cubicBezTo>
                    <a:pt x="730724" y="1470102"/>
                    <a:pt x="731591" y="1467907"/>
                    <a:pt x="732358" y="1465148"/>
                  </a:cubicBezTo>
                  <a:cubicBezTo>
                    <a:pt x="733123" y="1462386"/>
                    <a:pt x="733797" y="1458987"/>
                    <a:pt x="734379" y="1454948"/>
                  </a:cubicBezTo>
                  <a:cubicBezTo>
                    <a:pt x="735002" y="1450621"/>
                    <a:pt x="735336" y="1447025"/>
                    <a:pt x="735381" y="1444160"/>
                  </a:cubicBezTo>
                  <a:cubicBezTo>
                    <a:pt x="735425" y="1441296"/>
                    <a:pt x="735217" y="1438910"/>
                    <a:pt x="734755" y="1437003"/>
                  </a:cubicBezTo>
                  <a:cubicBezTo>
                    <a:pt x="734295" y="1435097"/>
                    <a:pt x="733610" y="1433710"/>
                    <a:pt x="732705" y="1432843"/>
                  </a:cubicBezTo>
                  <a:cubicBezTo>
                    <a:pt x="731799" y="1431976"/>
                    <a:pt x="730697" y="1431449"/>
                    <a:pt x="729399" y="1431262"/>
                  </a:cubicBezTo>
                  <a:close/>
                  <a:moveTo>
                    <a:pt x="1088929" y="1477978"/>
                  </a:moveTo>
                  <a:cubicBezTo>
                    <a:pt x="1076091" y="1476128"/>
                    <a:pt x="1063701" y="1476037"/>
                    <a:pt x="1051755" y="1477702"/>
                  </a:cubicBezTo>
                  <a:cubicBezTo>
                    <a:pt x="1039811" y="1479368"/>
                    <a:pt x="1029136" y="1482947"/>
                    <a:pt x="1019732" y="1488438"/>
                  </a:cubicBezTo>
                  <a:cubicBezTo>
                    <a:pt x="1010328" y="1493930"/>
                    <a:pt x="1002405" y="1501401"/>
                    <a:pt x="995964" y="1510853"/>
                  </a:cubicBezTo>
                  <a:cubicBezTo>
                    <a:pt x="989523" y="1520305"/>
                    <a:pt x="985336" y="1531738"/>
                    <a:pt x="983403" y="1545152"/>
                  </a:cubicBezTo>
                  <a:cubicBezTo>
                    <a:pt x="981720" y="1556835"/>
                    <a:pt x="982007" y="1567109"/>
                    <a:pt x="984264" y="1575974"/>
                  </a:cubicBezTo>
                  <a:cubicBezTo>
                    <a:pt x="986520" y="1584838"/>
                    <a:pt x="989983" y="1592736"/>
                    <a:pt x="994654" y="1599666"/>
                  </a:cubicBezTo>
                  <a:cubicBezTo>
                    <a:pt x="999323" y="1606596"/>
                    <a:pt x="1004876" y="1612770"/>
                    <a:pt x="1011309" y="1618188"/>
                  </a:cubicBezTo>
                  <a:cubicBezTo>
                    <a:pt x="1017743" y="1623604"/>
                    <a:pt x="1024461" y="1628585"/>
                    <a:pt x="1031463" y="1633127"/>
                  </a:cubicBezTo>
                  <a:cubicBezTo>
                    <a:pt x="1038464" y="1637670"/>
                    <a:pt x="1045276" y="1642000"/>
                    <a:pt x="1051897" y="1646119"/>
                  </a:cubicBezTo>
                  <a:cubicBezTo>
                    <a:pt x="1058517" y="1650239"/>
                    <a:pt x="1064350" y="1654465"/>
                    <a:pt x="1069395" y="1658799"/>
                  </a:cubicBezTo>
                  <a:cubicBezTo>
                    <a:pt x="1074438" y="1663133"/>
                    <a:pt x="1078364" y="1667821"/>
                    <a:pt x="1081171" y="1672863"/>
                  </a:cubicBezTo>
                  <a:cubicBezTo>
                    <a:pt x="1083978" y="1677906"/>
                    <a:pt x="1084925" y="1683600"/>
                    <a:pt x="1084011" y="1689946"/>
                  </a:cubicBezTo>
                  <a:cubicBezTo>
                    <a:pt x="1083221" y="1695428"/>
                    <a:pt x="1081495" y="1700258"/>
                    <a:pt x="1078830" y="1704439"/>
                  </a:cubicBezTo>
                  <a:cubicBezTo>
                    <a:pt x="1076167" y="1708619"/>
                    <a:pt x="1072706" y="1711948"/>
                    <a:pt x="1068447" y="1714426"/>
                  </a:cubicBezTo>
                  <a:cubicBezTo>
                    <a:pt x="1064189" y="1716906"/>
                    <a:pt x="1059199" y="1718579"/>
                    <a:pt x="1053479" y="1719448"/>
                  </a:cubicBezTo>
                  <a:cubicBezTo>
                    <a:pt x="1047760" y="1720318"/>
                    <a:pt x="1041437" y="1720253"/>
                    <a:pt x="1034514" y="1719255"/>
                  </a:cubicBezTo>
                  <a:cubicBezTo>
                    <a:pt x="1023984" y="1717738"/>
                    <a:pt x="1014888" y="1715213"/>
                    <a:pt x="1007226" y="1711681"/>
                  </a:cubicBezTo>
                  <a:cubicBezTo>
                    <a:pt x="999564" y="1708147"/>
                    <a:pt x="993056" y="1704523"/>
                    <a:pt x="987702" y="1700807"/>
                  </a:cubicBezTo>
                  <a:cubicBezTo>
                    <a:pt x="982348" y="1697091"/>
                    <a:pt x="978003" y="1693778"/>
                    <a:pt x="974668" y="1690869"/>
                  </a:cubicBezTo>
                  <a:cubicBezTo>
                    <a:pt x="971333" y="1687958"/>
                    <a:pt x="968656" y="1686358"/>
                    <a:pt x="966636" y="1686067"/>
                  </a:cubicBezTo>
                  <a:cubicBezTo>
                    <a:pt x="965194" y="1685859"/>
                    <a:pt x="963875" y="1686075"/>
                    <a:pt x="962679" y="1686712"/>
                  </a:cubicBezTo>
                  <a:cubicBezTo>
                    <a:pt x="961483" y="1687350"/>
                    <a:pt x="960425" y="1688559"/>
                    <a:pt x="959505" y="1690340"/>
                  </a:cubicBezTo>
                  <a:cubicBezTo>
                    <a:pt x="958587" y="1692121"/>
                    <a:pt x="957764" y="1694506"/>
                    <a:pt x="957040" y="1697494"/>
                  </a:cubicBezTo>
                  <a:cubicBezTo>
                    <a:pt x="956315" y="1700481"/>
                    <a:pt x="955630" y="1704210"/>
                    <a:pt x="954986" y="1708682"/>
                  </a:cubicBezTo>
                  <a:cubicBezTo>
                    <a:pt x="954030" y="1715317"/>
                    <a:pt x="953694" y="1720458"/>
                    <a:pt x="953979" y="1724107"/>
                  </a:cubicBezTo>
                  <a:cubicBezTo>
                    <a:pt x="954263" y="1727755"/>
                    <a:pt x="955207" y="1730651"/>
                    <a:pt x="956813" y="1732797"/>
                  </a:cubicBezTo>
                  <a:cubicBezTo>
                    <a:pt x="958417" y="1734942"/>
                    <a:pt x="961171" y="1737547"/>
                    <a:pt x="965073" y="1740612"/>
                  </a:cubicBezTo>
                  <a:cubicBezTo>
                    <a:pt x="968975" y="1743677"/>
                    <a:pt x="973937" y="1746785"/>
                    <a:pt x="979962" y="1749935"/>
                  </a:cubicBezTo>
                  <a:cubicBezTo>
                    <a:pt x="985986" y="1753084"/>
                    <a:pt x="993031" y="1756050"/>
                    <a:pt x="1001096" y="1758831"/>
                  </a:cubicBezTo>
                  <a:cubicBezTo>
                    <a:pt x="1009162" y="1761613"/>
                    <a:pt x="1018026" y="1763700"/>
                    <a:pt x="1027690" y="1765092"/>
                  </a:cubicBezTo>
                  <a:cubicBezTo>
                    <a:pt x="1041970" y="1767150"/>
                    <a:pt x="1055654" y="1767207"/>
                    <a:pt x="1068743" y="1765264"/>
                  </a:cubicBezTo>
                  <a:cubicBezTo>
                    <a:pt x="1081832" y="1763323"/>
                    <a:pt x="1093599" y="1759312"/>
                    <a:pt x="1104045" y="1753235"/>
                  </a:cubicBezTo>
                  <a:cubicBezTo>
                    <a:pt x="1114490" y="1747157"/>
                    <a:pt x="1123254" y="1738960"/>
                    <a:pt x="1130335" y="1728643"/>
                  </a:cubicBezTo>
                  <a:cubicBezTo>
                    <a:pt x="1137416" y="1718327"/>
                    <a:pt x="1142016" y="1705812"/>
                    <a:pt x="1144136" y="1691100"/>
                  </a:cubicBezTo>
                  <a:cubicBezTo>
                    <a:pt x="1145756" y="1679849"/>
                    <a:pt x="1145433" y="1669827"/>
                    <a:pt x="1143167" y="1661035"/>
                  </a:cubicBezTo>
                  <a:cubicBezTo>
                    <a:pt x="1140899" y="1652242"/>
                    <a:pt x="1137395" y="1644376"/>
                    <a:pt x="1132653" y="1637436"/>
                  </a:cubicBezTo>
                  <a:cubicBezTo>
                    <a:pt x="1127911" y="1630495"/>
                    <a:pt x="1122250" y="1624305"/>
                    <a:pt x="1115673" y="1618867"/>
                  </a:cubicBezTo>
                  <a:cubicBezTo>
                    <a:pt x="1109095" y="1613429"/>
                    <a:pt x="1102305" y="1608439"/>
                    <a:pt x="1095303" y="1603896"/>
                  </a:cubicBezTo>
                  <a:cubicBezTo>
                    <a:pt x="1088301" y="1599355"/>
                    <a:pt x="1081418" y="1595013"/>
                    <a:pt x="1074652" y="1590873"/>
                  </a:cubicBezTo>
                  <a:cubicBezTo>
                    <a:pt x="1067887" y="1586733"/>
                    <a:pt x="1061911" y="1582485"/>
                    <a:pt x="1056722" y="1578131"/>
                  </a:cubicBezTo>
                  <a:cubicBezTo>
                    <a:pt x="1051534" y="1573776"/>
                    <a:pt x="1047572" y="1569083"/>
                    <a:pt x="1044837" y="1564051"/>
                  </a:cubicBezTo>
                  <a:cubicBezTo>
                    <a:pt x="1042102" y="1559020"/>
                    <a:pt x="1041181" y="1553402"/>
                    <a:pt x="1042075" y="1547200"/>
                  </a:cubicBezTo>
                  <a:cubicBezTo>
                    <a:pt x="1042677" y="1543017"/>
                    <a:pt x="1044006" y="1539159"/>
                    <a:pt x="1046062" y="1535627"/>
                  </a:cubicBezTo>
                  <a:cubicBezTo>
                    <a:pt x="1048116" y="1532095"/>
                    <a:pt x="1050886" y="1529219"/>
                    <a:pt x="1054371" y="1526997"/>
                  </a:cubicBezTo>
                  <a:cubicBezTo>
                    <a:pt x="1057857" y="1524775"/>
                    <a:pt x="1062017" y="1523240"/>
                    <a:pt x="1066850" y="1522390"/>
                  </a:cubicBezTo>
                  <a:cubicBezTo>
                    <a:pt x="1071684" y="1521541"/>
                    <a:pt x="1077202" y="1521563"/>
                    <a:pt x="1083404" y="1522456"/>
                  </a:cubicBezTo>
                  <a:cubicBezTo>
                    <a:pt x="1091337" y="1523599"/>
                    <a:pt x="1098482" y="1525622"/>
                    <a:pt x="1104836" y="1528525"/>
                  </a:cubicBezTo>
                  <a:cubicBezTo>
                    <a:pt x="1111191" y="1531428"/>
                    <a:pt x="1116721" y="1534434"/>
                    <a:pt x="1121426" y="1537540"/>
                  </a:cubicBezTo>
                  <a:cubicBezTo>
                    <a:pt x="1126132" y="1540648"/>
                    <a:pt x="1130070" y="1543460"/>
                    <a:pt x="1133240" y="1545978"/>
                  </a:cubicBezTo>
                  <a:cubicBezTo>
                    <a:pt x="1136411" y="1548497"/>
                    <a:pt x="1138790" y="1549870"/>
                    <a:pt x="1140377" y="1550099"/>
                  </a:cubicBezTo>
                  <a:cubicBezTo>
                    <a:pt x="1141963" y="1550327"/>
                    <a:pt x="1143288" y="1550077"/>
                    <a:pt x="1144350" y="1549346"/>
                  </a:cubicBezTo>
                  <a:cubicBezTo>
                    <a:pt x="1145412" y="1548616"/>
                    <a:pt x="1146331" y="1547349"/>
                    <a:pt x="1147106" y="1545547"/>
                  </a:cubicBezTo>
                  <a:cubicBezTo>
                    <a:pt x="1147880" y="1543745"/>
                    <a:pt x="1148584" y="1541416"/>
                    <a:pt x="1149216" y="1538562"/>
                  </a:cubicBezTo>
                  <a:cubicBezTo>
                    <a:pt x="1149847" y="1535709"/>
                    <a:pt x="1150465" y="1532191"/>
                    <a:pt x="1151068" y="1528008"/>
                  </a:cubicBezTo>
                  <a:cubicBezTo>
                    <a:pt x="1151608" y="1524258"/>
                    <a:pt x="1151988" y="1521110"/>
                    <a:pt x="1152207" y="1518565"/>
                  </a:cubicBezTo>
                  <a:cubicBezTo>
                    <a:pt x="1152426" y="1516021"/>
                    <a:pt x="1152475" y="1513892"/>
                    <a:pt x="1152354" y="1512182"/>
                  </a:cubicBezTo>
                  <a:cubicBezTo>
                    <a:pt x="1152232" y="1510471"/>
                    <a:pt x="1151992" y="1509075"/>
                    <a:pt x="1151633" y="1507993"/>
                  </a:cubicBezTo>
                  <a:cubicBezTo>
                    <a:pt x="1151273" y="1506909"/>
                    <a:pt x="1150476" y="1505544"/>
                    <a:pt x="1149242" y="1503893"/>
                  </a:cubicBezTo>
                  <a:cubicBezTo>
                    <a:pt x="1148007" y="1502243"/>
                    <a:pt x="1145310" y="1500014"/>
                    <a:pt x="1141150" y="1497206"/>
                  </a:cubicBezTo>
                  <a:cubicBezTo>
                    <a:pt x="1136991" y="1494399"/>
                    <a:pt x="1132150" y="1491713"/>
                    <a:pt x="1126630" y="1489152"/>
                  </a:cubicBezTo>
                  <a:cubicBezTo>
                    <a:pt x="1121110" y="1486589"/>
                    <a:pt x="1115105" y="1484326"/>
                    <a:pt x="1108615" y="1482361"/>
                  </a:cubicBezTo>
                  <a:cubicBezTo>
                    <a:pt x="1102126" y="1480394"/>
                    <a:pt x="1095564" y="1478934"/>
                    <a:pt x="1088929" y="1477978"/>
                  </a:cubicBezTo>
                  <a:close/>
                  <a:moveTo>
                    <a:pt x="1066673" y="9659"/>
                  </a:moveTo>
                  <a:cubicBezTo>
                    <a:pt x="1226129" y="32631"/>
                    <a:pt x="1370332" y="94640"/>
                    <a:pt x="1490999" y="184616"/>
                  </a:cubicBezTo>
                  <a:lnTo>
                    <a:pt x="1536421" y="222028"/>
                  </a:lnTo>
                  <a:lnTo>
                    <a:pt x="1524353" y="222070"/>
                  </a:lnTo>
                  <a:cubicBezTo>
                    <a:pt x="1501618" y="223497"/>
                    <a:pt x="1488431" y="236834"/>
                    <a:pt x="1484794" y="262082"/>
                  </a:cubicBezTo>
                  <a:lnTo>
                    <a:pt x="1354562" y="1166071"/>
                  </a:lnTo>
                  <a:cubicBezTo>
                    <a:pt x="1315273" y="1178843"/>
                    <a:pt x="1273230" y="1189217"/>
                    <a:pt x="1228434" y="1197193"/>
                  </a:cubicBezTo>
                  <a:cubicBezTo>
                    <a:pt x="1183638" y="1205169"/>
                    <a:pt x="1139051" y="1205960"/>
                    <a:pt x="1094673" y="1199567"/>
                  </a:cubicBezTo>
                  <a:cubicBezTo>
                    <a:pt x="1060191" y="1194599"/>
                    <a:pt x="1029518" y="1186168"/>
                    <a:pt x="1002656" y="1174277"/>
                  </a:cubicBezTo>
                  <a:cubicBezTo>
                    <a:pt x="975792" y="1162383"/>
                    <a:pt x="953238" y="1145818"/>
                    <a:pt x="934993" y="1124580"/>
                  </a:cubicBezTo>
                  <a:cubicBezTo>
                    <a:pt x="916747" y="1103342"/>
                    <a:pt x="903904" y="1076683"/>
                    <a:pt x="896463" y="1044605"/>
                  </a:cubicBezTo>
                  <a:cubicBezTo>
                    <a:pt x="889022" y="1012527"/>
                    <a:pt x="889942" y="967199"/>
                    <a:pt x="899226" y="908620"/>
                  </a:cubicBezTo>
                  <a:lnTo>
                    <a:pt x="1004899" y="175103"/>
                  </a:lnTo>
                  <a:cubicBezTo>
                    <a:pt x="1009735" y="141541"/>
                    <a:pt x="995064" y="122299"/>
                    <a:pt x="960889" y="117375"/>
                  </a:cubicBezTo>
                  <a:cubicBezTo>
                    <a:pt x="957682" y="116913"/>
                    <a:pt x="947174" y="116116"/>
                    <a:pt x="929363" y="114983"/>
                  </a:cubicBezTo>
                  <a:cubicBezTo>
                    <a:pt x="911552" y="113851"/>
                    <a:pt x="889999" y="112810"/>
                    <a:pt x="864702" y="111861"/>
                  </a:cubicBezTo>
                  <a:cubicBezTo>
                    <a:pt x="839406" y="110912"/>
                    <a:pt x="812233" y="110498"/>
                    <a:pt x="783185" y="110619"/>
                  </a:cubicBezTo>
                  <a:cubicBezTo>
                    <a:pt x="754138" y="110740"/>
                    <a:pt x="714557" y="111762"/>
                    <a:pt x="664446" y="113686"/>
                  </a:cubicBezTo>
                  <a:lnTo>
                    <a:pt x="659636" y="203087"/>
                  </a:lnTo>
                  <a:cubicBezTo>
                    <a:pt x="688368" y="205266"/>
                    <a:pt x="708371" y="207168"/>
                    <a:pt x="719648" y="208792"/>
                  </a:cubicBezTo>
                  <a:cubicBezTo>
                    <a:pt x="728932" y="210130"/>
                    <a:pt x="736886" y="212251"/>
                    <a:pt x="743510" y="215155"/>
                  </a:cubicBezTo>
                  <a:cubicBezTo>
                    <a:pt x="750134" y="218058"/>
                    <a:pt x="755309" y="221887"/>
                    <a:pt x="759034" y="226641"/>
                  </a:cubicBezTo>
                  <a:cubicBezTo>
                    <a:pt x="762759" y="231395"/>
                    <a:pt x="765384" y="238471"/>
                    <a:pt x="766907" y="247870"/>
                  </a:cubicBezTo>
                  <a:cubicBezTo>
                    <a:pt x="768431" y="257270"/>
                    <a:pt x="768100" y="269553"/>
                    <a:pt x="765915" y="284720"/>
                  </a:cubicBezTo>
                  <a:lnTo>
                    <a:pt x="665382" y="982556"/>
                  </a:lnTo>
                  <a:cubicBezTo>
                    <a:pt x="657747" y="1035555"/>
                    <a:pt x="659832" y="1083013"/>
                    <a:pt x="671636" y="1124931"/>
                  </a:cubicBezTo>
                  <a:cubicBezTo>
                    <a:pt x="683441" y="1166848"/>
                    <a:pt x="702562" y="1202780"/>
                    <a:pt x="728998" y="1232725"/>
                  </a:cubicBezTo>
                  <a:cubicBezTo>
                    <a:pt x="755434" y="1262671"/>
                    <a:pt x="787640" y="1286563"/>
                    <a:pt x="825616" y="1304398"/>
                  </a:cubicBezTo>
                  <a:cubicBezTo>
                    <a:pt x="863592" y="1322234"/>
                    <a:pt x="905010" y="1334383"/>
                    <a:pt x="949868" y="1340846"/>
                  </a:cubicBezTo>
                  <a:cubicBezTo>
                    <a:pt x="1020271" y="1350988"/>
                    <a:pt x="1091074" y="1349598"/>
                    <a:pt x="1162277" y="1336674"/>
                  </a:cubicBezTo>
                  <a:cubicBezTo>
                    <a:pt x="1233480" y="1323750"/>
                    <a:pt x="1293069" y="1304204"/>
                    <a:pt x="1341043" y="1278034"/>
                  </a:cubicBezTo>
                  <a:lnTo>
                    <a:pt x="1336236" y="1341256"/>
                  </a:lnTo>
                  <a:cubicBezTo>
                    <a:pt x="1333355" y="1369000"/>
                    <a:pt x="1345560" y="1384840"/>
                    <a:pt x="1372850" y="1388771"/>
                  </a:cubicBezTo>
                  <a:cubicBezTo>
                    <a:pt x="1378274" y="1389552"/>
                    <a:pt x="1386109" y="1390506"/>
                    <a:pt x="1396357" y="1391633"/>
                  </a:cubicBezTo>
                  <a:cubicBezTo>
                    <a:pt x="1406605" y="1392760"/>
                    <a:pt x="1418040" y="1393717"/>
                    <a:pt x="1430662" y="1394503"/>
                  </a:cubicBezTo>
                  <a:cubicBezTo>
                    <a:pt x="1443284" y="1395289"/>
                    <a:pt x="1456268" y="1395783"/>
                    <a:pt x="1469614" y="1395987"/>
                  </a:cubicBezTo>
                  <a:cubicBezTo>
                    <a:pt x="1482962" y="1396189"/>
                    <a:pt x="1494281" y="1396135"/>
                    <a:pt x="1503573" y="1395827"/>
                  </a:cubicBezTo>
                  <a:cubicBezTo>
                    <a:pt x="1531051" y="1395199"/>
                    <a:pt x="1546702" y="1381622"/>
                    <a:pt x="1550523" y="1355097"/>
                  </a:cubicBezTo>
                  <a:lnTo>
                    <a:pt x="1689739" y="388754"/>
                  </a:lnTo>
                  <a:lnTo>
                    <a:pt x="1774112" y="527374"/>
                  </a:lnTo>
                  <a:cubicBezTo>
                    <a:pt x="1852488" y="689183"/>
                    <a:pt x="1885048" y="875325"/>
                    <a:pt x="1857482" y="1066673"/>
                  </a:cubicBezTo>
                  <a:cubicBezTo>
                    <a:pt x="1820727" y="1321804"/>
                    <a:pt x="1684039" y="1537885"/>
                    <a:pt x="1492757" y="1680993"/>
                  </a:cubicBezTo>
                  <a:lnTo>
                    <a:pt x="1343605" y="1771776"/>
                  </a:lnTo>
                  <a:lnTo>
                    <a:pt x="1342991" y="1765021"/>
                  </a:lnTo>
                  <a:cubicBezTo>
                    <a:pt x="1342520" y="1763186"/>
                    <a:pt x="1341800" y="1761794"/>
                    <a:pt x="1340832" y="1760846"/>
                  </a:cubicBezTo>
                  <a:cubicBezTo>
                    <a:pt x="1339865" y="1759896"/>
                    <a:pt x="1338731" y="1759328"/>
                    <a:pt x="1337434" y="1759141"/>
                  </a:cubicBezTo>
                  <a:lnTo>
                    <a:pt x="1236611" y="1744616"/>
                  </a:lnTo>
                  <a:lnTo>
                    <a:pt x="1247987" y="1665646"/>
                  </a:lnTo>
                  <a:lnTo>
                    <a:pt x="1332584" y="1677833"/>
                  </a:lnTo>
                  <a:cubicBezTo>
                    <a:pt x="1333882" y="1678020"/>
                    <a:pt x="1335123" y="1677830"/>
                    <a:pt x="1336309" y="1677266"/>
                  </a:cubicBezTo>
                  <a:cubicBezTo>
                    <a:pt x="1337495" y="1676700"/>
                    <a:pt x="1338568" y="1675640"/>
                    <a:pt x="1339528" y="1674085"/>
                  </a:cubicBezTo>
                  <a:cubicBezTo>
                    <a:pt x="1340488" y="1672530"/>
                    <a:pt x="1341346" y="1670409"/>
                    <a:pt x="1342101" y="1667720"/>
                  </a:cubicBezTo>
                  <a:cubicBezTo>
                    <a:pt x="1342857" y="1665031"/>
                    <a:pt x="1343536" y="1661596"/>
                    <a:pt x="1344139" y="1657412"/>
                  </a:cubicBezTo>
                  <a:cubicBezTo>
                    <a:pt x="1344721" y="1653374"/>
                    <a:pt x="1345034" y="1649922"/>
                    <a:pt x="1345078" y="1647057"/>
                  </a:cubicBezTo>
                  <a:cubicBezTo>
                    <a:pt x="1345123" y="1644193"/>
                    <a:pt x="1344904" y="1641880"/>
                    <a:pt x="1344422" y="1640117"/>
                  </a:cubicBezTo>
                  <a:cubicBezTo>
                    <a:pt x="1343939" y="1638354"/>
                    <a:pt x="1343214" y="1636999"/>
                    <a:pt x="1342247" y="1636049"/>
                  </a:cubicBezTo>
                  <a:cubicBezTo>
                    <a:pt x="1341279" y="1635099"/>
                    <a:pt x="1340147" y="1634532"/>
                    <a:pt x="1338849" y="1634345"/>
                  </a:cubicBezTo>
                  <a:lnTo>
                    <a:pt x="1254252" y="1622158"/>
                  </a:lnTo>
                  <a:lnTo>
                    <a:pt x="1264102" y="1553789"/>
                  </a:lnTo>
                  <a:lnTo>
                    <a:pt x="1364060" y="1568189"/>
                  </a:lnTo>
                  <a:cubicBezTo>
                    <a:pt x="1365358" y="1568376"/>
                    <a:pt x="1366569" y="1568145"/>
                    <a:pt x="1367693" y="1567498"/>
                  </a:cubicBezTo>
                  <a:cubicBezTo>
                    <a:pt x="1368817" y="1566850"/>
                    <a:pt x="1369864" y="1565712"/>
                    <a:pt x="1370834" y="1564085"/>
                  </a:cubicBezTo>
                  <a:cubicBezTo>
                    <a:pt x="1371805" y="1562459"/>
                    <a:pt x="1372673" y="1560264"/>
                    <a:pt x="1373439" y="1557504"/>
                  </a:cubicBezTo>
                  <a:cubicBezTo>
                    <a:pt x="1374205" y="1554743"/>
                    <a:pt x="1374878" y="1551343"/>
                    <a:pt x="1375460" y="1547305"/>
                  </a:cubicBezTo>
                  <a:cubicBezTo>
                    <a:pt x="1376084" y="1542978"/>
                    <a:pt x="1376418" y="1539382"/>
                    <a:pt x="1376463" y="1536517"/>
                  </a:cubicBezTo>
                  <a:cubicBezTo>
                    <a:pt x="1376507" y="1533653"/>
                    <a:pt x="1376299" y="1531267"/>
                    <a:pt x="1375837" y="1529360"/>
                  </a:cubicBezTo>
                  <a:cubicBezTo>
                    <a:pt x="1375376" y="1527453"/>
                    <a:pt x="1374692" y="1526067"/>
                    <a:pt x="1373786" y="1525200"/>
                  </a:cubicBezTo>
                  <a:cubicBezTo>
                    <a:pt x="1372881" y="1524333"/>
                    <a:pt x="1371778" y="1523806"/>
                    <a:pt x="1370481" y="1523619"/>
                  </a:cubicBezTo>
                  <a:lnTo>
                    <a:pt x="1230714" y="1503484"/>
                  </a:lnTo>
                  <a:cubicBezTo>
                    <a:pt x="1225954" y="1502798"/>
                    <a:pt x="1221749" y="1503628"/>
                    <a:pt x="1218098" y="1505973"/>
                  </a:cubicBezTo>
                  <a:cubicBezTo>
                    <a:pt x="1214447" y="1508318"/>
                    <a:pt x="1212165" y="1512664"/>
                    <a:pt x="1211251" y="1519010"/>
                  </a:cubicBezTo>
                  <a:lnTo>
                    <a:pt x="1176092" y="1763062"/>
                  </a:lnTo>
                  <a:cubicBezTo>
                    <a:pt x="1175178" y="1769408"/>
                    <a:pt x="1176140" y="1774222"/>
                    <a:pt x="1178980" y="1777502"/>
                  </a:cubicBezTo>
                  <a:cubicBezTo>
                    <a:pt x="1181821" y="1780782"/>
                    <a:pt x="1185621" y="1782765"/>
                    <a:pt x="1190381" y="1783450"/>
                  </a:cubicBezTo>
                  <a:lnTo>
                    <a:pt x="1285648" y="1797175"/>
                  </a:lnTo>
                  <a:lnTo>
                    <a:pt x="1256924" y="1809416"/>
                  </a:lnTo>
                  <a:cubicBezTo>
                    <a:pt x="1115766" y="1861672"/>
                    <a:pt x="959925" y="1880455"/>
                    <a:pt x="800468" y="1857483"/>
                  </a:cubicBezTo>
                  <a:cubicBezTo>
                    <a:pt x="641011" y="1834511"/>
                    <a:pt x="496808" y="1772503"/>
                    <a:pt x="376142" y="1682527"/>
                  </a:cubicBezTo>
                  <a:lnTo>
                    <a:pt x="349194" y="1660331"/>
                  </a:lnTo>
                  <a:lnTo>
                    <a:pt x="352788" y="1658809"/>
                  </a:lnTo>
                  <a:cubicBezTo>
                    <a:pt x="353892" y="1657790"/>
                    <a:pt x="354547" y="1656559"/>
                    <a:pt x="354755" y="1655117"/>
                  </a:cubicBezTo>
                  <a:lnTo>
                    <a:pt x="367628" y="1565761"/>
                  </a:lnTo>
                  <a:lnTo>
                    <a:pt x="390995" y="1569128"/>
                  </a:lnTo>
                  <a:cubicBezTo>
                    <a:pt x="409457" y="1571787"/>
                    <a:pt x="425815" y="1571935"/>
                    <a:pt x="440070" y="1569572"/>
                  </a:cubicBezTo>
                  <a:cubicBezTo>
                    <a:pt x="454324" y="1567208"/>
                    <a:pt x="466736" y="1562555"/>
                    <a:pt x="477306" y="1555612"/>
                  </a:cubicBezTo>
                  <a:cubicBezTo>
                    <a:pt x="487876" y="1548669"/>
                    <a:pt x="496486" y="1539493"/>
                    <a:pt x="503135" y="1528083"/>
                  </a:cubicBezTo>
                  <a:cubicBezTo>
                    <a:pt x="509785" y="1516673"/>
                    <a:pt x="514243" y="1503108"/>
                    <a:pt x="516508" y="1487385"/>
                  </a:cubicBezTo>
                  <a:cubicBezTo>
                    <a:pt x="518150" y="1475991"/>
                    <a:pt x="518044" y="1465486"/>
                    <a:pt x="516190" y="1455869"/>
                  </a:cubicBezTo>
                  <a:cubicBezTo>
                    <a:pt x="514336" y="1446252"/>
                    <a:pt x="510873" y="1437583"/>
                    <a:pt x="505803" y="1429859"/>
                  </a:cubicBezTo>
                  <a:cubicBezTo>
                    <a:pt x="500731" y="1422135"/>
                    <a:pt x="494226" y="1415419"/>
                    <a:pt x="486289" y="1409711"/>
                  </a:cubicBezTo>
                  <a:cubicBezTo>
                    <a:pt x="478351" y="1404002"/>
                    <a:pt x="470318" y="1399717"/>
                    <a:pt x="462191" y="1396853"/>
                  </a:cubicBezTo>
                  <a:cubicBezTo>
                    <a:pt x="454065" y="1393989"/>
                    <a:pt x="447045" y="1391873"/>
                    <a:pt x="441131" y="1390506"/>
                  </a:cubicBezTo>
                  <a:cubicBezTo>
                    <a:pt x="435219" y="1389139"/>
                    <a:pt x="428944" y="1387978"/>
                    <a:pt x="422310" y="1387022"/>
                  </a:cubicBezTo>
                  <a:lnTo>
                    <a:pt x="356320" y="1377515"/>
                  </a:lnTo>
                  <a:cubicBezTo>
                    <a:pt x="350550" y="1376684"/>
                    <a:pt x="345654" y="1377708"/>
                    <a:pt x="341632" y="1380589"/>
                  </a:cubicBezTo>
                  <a:cubicBezTo>
                    <a:pt x="337611" y="1383469"/>
                    <a:pt x="335111" y="1388299"/>
                    <a:pt x="334135" y="1395079"/>
                  </a:cubicBezTo>
                  <a:lnTo>
                    <a:pt x="301746" y="1619900"/>
                  </a:lnTo>
                  <a:lnTo>
                    <a:pt x="186149" y="1492758"/>
                  </a:lnTo>
                  <a:cubicBezTo>
                    <a:pt x="43040" y="1301476"/>
                    <a:pt x="-27097" y="1055600"/>
                    <a:pt x="9659" y="800469"/>
                  </a:cubicBezTo>
                  <a:cubicBezTo>
                    <a:pt x="83169" y="290206"/>
                    <a:pt x="556410" y="-63851"/>
                    <a:pt x="1066673" y="9659"/>
                  </a:cubicBezTo>
                  <a:close/>
                </a:path>
              </a:pathLst>
            </a:custGeom>
          </p:spPr>
        </p:pic>
      </p:grpSp>
      <p:sp>
        <p:nvSpPr>
          <p:cNvPr id="29" name="Subtitle 2"/>
          <p:cNvSpPr txBox="1">
            <a:spLocks/>
          </p:cNvSpPr>
          <p:nvPr userDrawn="1"/>
        </p:nvSpPr>
        <p:spPr bwMode="auto">
          <a:xfrm>
            <a:off x="1558538" y="5764619"/>
            <a:ext cx="6026924" cy="4884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None/>
              <a:defRPr sz="2400" b="0">
                <a:solidFill>
                  <a:schemeClr val="bg1"/>
                </a:solidFill>
                <a:latin typeface="+mn-lt"/>
                <a:ea typeface="+mn-ea"/>
                <a:cs typeface="Times New Roman" panose="02020603050405020304" pitchFamily="18" charset="0"/>
              </a:defRPr>
            </a:lvl1pPr>
            <a:lvl2pPr marL="457200" indent="0" algn="ctr" rtl="0" eaLnBrk="1" fontAlgn="base" hangingPunct="1">
              <a:spcBef>
                <a:spcPct val="20000"/>
              </a:spcBef>
              <a:spcAft>
                <a:spcPct val="0"/>
              </a:spcAft>
              <a:buNone/>
              <a:defRPr sz="2000">
                <a:solidFill>
                  <a:schemeClr val="bg1"/>
                </a:solidFill>
                <a:latin typeface="Times New Roman" panose="02020603050405020304" pitchFamily="18" charset="0"/>
                <a:cs typeface="Times New Roman" panose="02020603050405020304" pitchFamily="18" charset="0"/>
              </a:defRPr>
            </a:lvl2pPr>
            <a:lvl3pPr marL="914400" indent="0" algn="ctr" rtl="0" eaLnBrk="1" fontAlgn="base" hangingPunct="1">
              <a:spcBef>
                <a:spcPct val="20000"/>
              </a:spcBef>
              <a:spcAft>
                <a:spcPct val="0"/>
              </a:spcAft>
              <a:buNone/>
              <a:defRPr sz="2000">
                <a:solidFill>
                  <a:schemeClr val="bg1"/>
                </a:solidFill>
                <a:latin typeface="Times New Roman" panose="02020603050405020304" pitchFamily="18" charset="0"/>
                <a:cs typeface="Times New Roman" panose="02020603050405020304" pitchFamily="18" charset="0"/>
              </a:defRPr>
            </a:lvl3pPr>
            <a:lvl4pPr marL="1371600" indent="0" algn="ctr" rtl="0" eaLnBrk="1" fontAlgn="base" hangingPunct="1">
              <a:spcBef>
                <a:spcPct val="20000"/>
              </a:spcBef>
              <a:spcAft>
                <a:spcPct val="0"/>
              </a:spcAft>
              <a:buNone/>
              <a:defRPr sz="2000">
                <a:solidFill>
                  <a:schemeClr val="bg1"/>
                </a:solidFill>
                <a:latin typeface="Times New Roman" panose="02020603050405020304" pitchFamily="18" charset="0"/>
                <a:cs typeface="Times New Roman" panose="02020603050405020304" pitchFamily="18" charset="0"/>
              </a:defRPr>
            </a:lvl4pPr>
            <a:lvl5pPr marL="1828800" indent="0" algn="ctr" rtl="0" eaLnBrk="1" fontAlgn="base" hangingPunct="1">
              <a:spcBef>
                <a:spcPct val="20000"/>
              </a:spcBef>
              <a:spcAft>
                <a:spcPct val="0"/>
              </a:spcAft>
              <a:buNone/>
              <a:defRPr sz="2000">
                <a:solidFill>
                  <a:schemeClr val="bg1"/>
                </a:solidFill>
                <a:latin typeface="Times New Roman" panose="02020603050405020304" pitchFamily="18" charset="0"/>
                <a:cs typeface="Times New Roman" panose="02020603050405020304" pitchFamily="18" charset="0"/>
              </a:defRPr>
            </a:lvl5pPr>
            <a:lvl6pPr marL="2286000" indent="0" algn="ctr" rtl="0" eaLnBrk="1" fontAlgn="base" hangingPunct="1">
              <a:spcBef>
                <a:spcPct val="20000"/>
              </a:spcBef>
              <a:spcAft>
                <a:spcPct val="0"/>
              </a:spcAft>
              <a:buNone/>
              <a:defRPr sz="2000">
                <a:solidFill>
                  <a:schemeClr val="tx1"/>
                </a:solidFill>
                <a:latin typeface="+mn-lt"/>
                <a:cs typeface="+mn-cs"/>
              </a:defRPr>
            </a:lvl6pPr>
            <a:lvl7pPr marL="2743200" indent="0" algn="ctr" rtl="0" eaLnBrk="1" fontAlgn="base" hangingPunct="1">
              <a:spcBef>
                <a:spcPct val="20000"/>
              </a:spcBef>
              <a:spcAft>
                <a:spcPct val="0"/>
              </a:spcAft>
              <a:buNone/>
              <a:defRPr sz="2000">
                <a:solidFill>
                  <a:schemeClr val="tx1"/>
                </a:solidFill>
                <a:latin typeface="+mn-lt"/>
                <a:cs typeface="+mn-cs"/>
              </a:defRPr>
            </a:lvl7pPr>
            <a:lvl8pPr marL="3200400" indent="0" algn="ctr" rtl="0" eaLnBrk="1" fontAlgn="base" hangingPunct="1">
              <a:spcBef>
                <a:spcPct val="20000"/>
              </a:spcBef>
              <a:spcAft>
                <a:spcPct val="0"/>
              </a:spcAft>
              <a:buNone/>
              <a:defRPr sz="2000">
                <a:solidFill>
                  <a:schemeClr val="tx1"/>
                </a:solidFill>
                <a:latin typeface="+mn-lt"/>
                <a:cs typeface="+mn-cs"/>
              </a:defRPr>
            </a:lvl8pPr>
            <a:lvl9pPr marL="3657600" indent="0" algn="ctr" rtl="0" eaLnBrk="1" fontAlgn="base" hangingPunct="1">
              <a:spcBef>
                <a:spcPct val="20000"/>
              </a:spcBef>
              <a:spcAft>
                <a:spcPct val="0"/>
              </a:spcAft>
              <a:buNone/>
              <a:defRPr sz="2000">
                <a:solidFill>
                  <a:schemeClr val="tx1"/>
                </a:solidFill>
                <a:latin typeface="+mn-lt"/>
                <a:cs typeface="+mn-cs"/>
              </a:defRPr>
            </a:lvl9pPr>
          </a:lstStyle>
          <a:p>
            <a:r>
              <a:rPr lang="en-US" sz="2100" u="none" kern="0" baseline="0" dirty="0">
                <a:solidFill>
                  <a:srgbClr val="0070C0"/>
                </a:solidFill>
                <a:latin typeface="+mj-lt"/>
              </a:rPr>
              <a:t>www.peese.org</a:t>
            </a:r>
          </a:p>
        </p:txBody>
      </p:sp>
      <p:cxnSp>
        <p:nvCxnSpPr>
          <p:cNvPr id="31" name="Straight Connector 30"/>
          <p:cNvCxnSpPr/>
          <p:nvPr userDrawn="1"/>
        </p:nvCxnSpPr>
        <p:spPr>
          <a:xfrm>
            <a:off x="728890" y="3200400"/>
            <a:ext cx="7686220"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34" name="Isosceles Triangle 33"/>
          <p:cNvSpPr/>
          <p:nvPr userDrawn="1"/>
        </p:nvSpPr>
        <p:spPr>
          <a:xfrm rot="5400000">
            <a:off x="467646" y="-473134"/>
            <a:ext cx="959554" cy="1894845"/>
          </a:xfrm>
          <a:custGeom>
            <a:avLst/>
            <a:gdLst>
              <a:gd name="connsiteX0" fmla="*/ 0 w 615088"/>
              <a:gd name="connsiteY0" fmla="*/ 384094 h 384094"/>
              <a:gd name="connsiteX1" fmla="*/ 307544 w 615088"/>
              <a:gd name="connsiteY1" fmla="*/ 0 h 384094"/>
              <a:gd name="connsiteX2" fmla="*/ 615088 w 615088"/>
              <a:gd name="connsiteY2" fmla="*/ 384094 h 384094"/>
              <a:gd name="connsiteX3" fmla="*/ 0 w 615088"/>
              <a:gd name="connsiteY3" fmla="*/ 384094 h 384094"/>
              <a:gd name="connsiteX0" fmla="*/ 0 w 975454"/>
              <a:gd name="connsiteY0" fmla="*/ 1886891 h 1886891"/>
              <a:gd name="connsiteX1" fmla="*/ 975454 w 975454"/>
              <a:gd name="connsiteY1" fmla="*/ 0 h 1886891"/>
              <a:gd name="connsiteX2" fmla="*/ 615088 w 975454"/>
              <a:gd name="connsiteY2" fmla="*/ 1886891 h 1886891"/>
              <a:gd name="connsiteX3" fmla="*/ 0 w 975454"/>
              <a:gd name="connsiteY3" fmla="*/ 1886891 h 1886891"/>
              <a:gd name="connsiteX0" fmla="*/ 0 w 959554"/>
              <a:gd name="connsiteY0" fmla="*/ 1894845 h 1894845"/>
              <a:gd name="connsiteX1" fmla="*/ 959554 w 959554"/>
              <a:gd name="connsiteY1" fmla="*/ 0 h 1894845"/>
              <a:gd name="connsiteX2" fmla="*/ 615088 w 959554"/>
              <a:gd name="connsiteY2" fmla="*/ 1894845 h 1894845"/>
              <a:gd name="connsiteX3" fmla="*/ 0 w 959554"/>
              <a:gd name="connsiteY3" fmla="*/ 1894845 h 1894845"/>
            </a:gdLst>
            <a:ahLst/>
            <a:cxnLst>
              <a:cxn ang="0">
                <a:pos x="connsiteX0" y="connsiteY0"/>
              </a:cxn>
              <a:cxn ang="0">
                <a:pos x="connsiteX1" y="connsiteY1"/>
              </a:cxn>
              <a:cxn ang="0">
                <a:pos x="connsiteX2" y="connsiteY2"/>
              </a:cxn>
              <a:cxn ang="0">
                <a:pos x="connsiteX3" y="connsiteY3"/>
              </a:cxn>
            </a:cxnLst>
            <a:rect l="l" t="t" r="r" b="b"/>
            <a:pathLst>
              <a:path w="959554" h="1894845">
                <a:moveTo>
                  <a:pt x="0" y="1894845"/>
                </a:moveTo>
                <a:lnTo>
                  <a:pt x="959554" y="0"/>
                </a:lnTo>
                <a:lnTo>
                  <a:pt x="615088" y="1894845"/>
                </a:lnTo>
                <a:lnTo>
                  <a:pt x="0" y="1894845"/>
                </a:lnTo>
                <a:close/>
              </a:path>
            </a:pathLst>
          </a:custGeom>
          <a:solidFill>
            <a:srgbClr val="3BAB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5"/>
          <p:cNvSpPr>
            <a:spLocks noGrp="1" noChangeArrowheads="1"/>
          </p:cNvSpPr>
          <p:nvPr>
            <p:ph type="ftr" sz="quarter" idx="3"/>
          </p:nvPr>
        </p:nvSpPr>
        <p:spPr>
          <a:xfrm>
            <a:off x="685800" y="6602104"/>
            <a:ext cx="7772400" cy="255896"/>
          </a:xfrm>
          <a:prstGeom prst="rect">
            <a:avLst/>
          </a:prstGeom>
          <a:ln/>
        </p:spPr>
        <p:txBody>
          <a:bodyPr/>
          <a:lstStyle>
            <a:lvl1pPr algn="ctr">
              <a:defRPr sz="1050" b="1">
                <a:solidFill>
                  <a:schemeClr val="tx1">
                    <a:lumMod val="50000"/>
                  </a:schemeClr>
                </a:solidFill>
                <a:latin typeface="+mj-lt"/>
              </a:defRPr>
            </a:lvl1pPr>
          </a:lstStyle>
          <a:p>
            <a:r>
              <a:rPr lang="en-US"/>
              <a:t>Computational Optimization © 2021 Fengqi You</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tx1"/>
        </a:solidFill>
        <a:effectLst/>
      </p:bgPr>
    </p:bg>
    <p:spTree>
      <p:nvGrpSpPr>
        <p:cNvPr id="1" name=""/>
        <p:cNvGrpSpPr/>
        <p:nvPr/>
      </p:nvGrpSpPr>
      <p:grpSpPr>
        <a:xfrm>
          <a:off x="0" y="0"/>
          <a:ext cx="0" cy="0"/>
          <a:chOff x="0" y="0"/>
          <a:chExt cx="0" cy="0"/>
        </a:xfrm>
      </p:grpSpPr>
      <p:grpSp>
        <p:nvGrpSpPr>
          <p:cNvPr id="16" name="Group 15"/>
          <p:cNvGrpSpPr/>
          <p:nvPr userDrawn="1"/>
        </p:nvGrpSpPr>
        <p:grpSpPr>
          <a:xfrm flipH="1" flipV="1">
            <a:off x="-13649" y="5638798"/>
            <a:ext cx="2448073" cy="1245328"/>
            <a:chOff x="5709007" y="-24699"/>
            <a:chExt cx="3446515" cy="1753233"/>
          </a:xfrm>
        </p:grpSpPr>
        <p:sp>
          <p:nvSpPr>
            <p:cNvPr id="6" name="Isosceles Triangle 5"/>
            <p:cNvSpPr/>
            <p:nvPr userDrawn="1"/>
          </p:nvSpPr>
          <p:spPr>
            <a:xfrm rot="16200000">
              <a:off x="7093476" y="-321951"/>
              <a:ext cx="1738810" cy="2362160"/>
            </a:xfrm>
            <a:prstGeom prst="triangle">
              <a:avLst>
                <a:gd name="adj" fmla="val 100000"/>
              </a:avLst>
            </a:prstGeom>
            <a:solidFill>
              <a:srgbClr val="3BA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userDrawn="1"/>
          </p:nvSpPr>
          <p:spPr>
            <a:xfrm flipH="1" flipV="1">
              <a:off x="5709007" y="-10277"/>
              <a:ext cx="3434993" cy="859536"/>
            </a:xfrm>
            <a:prstGeom prst="rtTriangle">
              <a:avLst/>
            </a:prstGeom>
            <a:solidFill>
              <a:srgbClr val="0078D2">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p:cNvSpPr/>
            <p:nvPr userDrawn="1"/>
          </p:nvSpPr>
          <p:spPr>
            <a:xfrm flipV="1">
              <a:off x="7352532" y="-12671"/>
              <a:ext cx="1791427" cy="414002"/>
            </a:xfrm>
            <a:custGeom>
              <a:avLst/>
              <a:gdLst>
                <a:gd name="connsiteX0" fmla="*/ 0 w 1219160"/>
                <a:gd name="connsiteY0" fmla="*/ 381000 h 381000"/>
                <a:gd name="connsiteX1" fmla="*/ 609580 w 1219160"/>
                <a:gd name="connsiteY1" fmla="*/ 0 h 381000"/>
                <a:gd name="connsiteX2" fmla="*/ 1219160 w 1219160"/>
                <a:gd name="connsiteY2" fmla="*/ 381000 h 381000"/>
                <a:gd name="connsiteX3" fmla="*/ 0 w 1219160"/>
                <a:gd name="connsiteY3" fmla="*/ 381000 h 381000"/>
                <a:gd name="connsiteX0" fmla="*/ 191805 w 1410965"/>
                <a:gd name="connsiteY0" fmla="*/ 514564 h 514564"/>
                <a:gd name="connsiteX1" fmla="*/ 0 w 1410965"/>
                <a:gd name="connsiteY1" fmla="*/ 0 h 514564"/>
                <a:gd name="connsiteX2" fmla="*/ 1410965 w 1410965"/>
                <a:gd name="connsiteY2" fmla="*/ 514564 h 514564"/>
                <a:gd name="connsiteX3" fmla="*/ 191805 w 1410965"/>
                <a:gd name="connsiteY3" fmla="*/ 514564 h 514564"/>
                <a:gd name="connsiteX0" fmla="*/ 0 w 1491876"/>
                <a:gd name="connsiteY0" fmla="*/ 530606 h 530606"/>
                <a:gd name="connsiteX1" fmla="*/ 80911 w 1491876"/>
                <a:gd name="connsiteY1" fmla="*/ 0 h 530606"/>
                <a:gd name="connsiteX2" fmla="*/ 1491876 w 1491876"/>
                <a:gd name="connsiteY2" fmla="*/ 514564 h 530606"/>
                <a:gd name="connsiteX3" fmla="*/ 0 w 1491876"/>
                <a:gd name="connsiteY3" fmla="*/ 530606 h 530606"/>
                <a:gd name="connsiteX0" fmla="*/ 304100 w 1795976"/>
                <a:gd name="connsiteY0" fmla="*/ 450396 h 450396"/>
                <a:gd name="connsiteX1" fmla="*/ 0 w 1795976"/>
                <a:gd name="connsiteY1" fmla="*/ 0 h 450396"/>
                <a:gd name="connsiteX2" fmla="*/ 1795976 w 1795976"/>
                <a:gd name="connsiteY2" fmla="*/ 434354 h 450396"/>
                <a:gd name="connsiteX3" fmla="*/ 304100 w 1795976"/>
                <a:gd name="connsiteY3" fmla="*/ 450396 h 450396"/>
                <a:gd name="connsiteX0" fmla="*/ 299551 w 1791427"/>
                <a:gd name="connsiteY0" fmla="*/ 423101 h 423101"/>
                <a:gd name="connsiteX1" fmla="*/ 0 w 1791427"/>
                <a:gd name="connsiteY1" fmla="*/ 0 h 423101"/>
                <a:gd name="connsiteX2" fmla="*/ 1791427 w 1791427"/>
                <a:gd name="connsiteY2" fmla="*/ 407059 h 423101"/>
                <a:gd name="connsiteX3" fmla="*/ 299551 w 1791427"/>
                <a:gd name="connsiteY3" fmla="*/ 423101 h 423101"/>
                <a:gd name="connsiteX0" fmla="*/ 299551 w 1791427"/>
                <a:gd name="connsiteY0" fmla="*/ 427650 h 427650"/>
                <a:gd name="connsiteX1" fmla="*/ 0 w 1791427"/>
                <a:gd name="connsiteY1" fmla="*/ 0 h 427650"/>
                <a:gd name="connsiteX2" fmla="*/ 1791427 w 1791427"/>
                <a:gd name="connsiteY2" fmla="*/ 411608 h 427650"/>
                <a:gd name="connsiteX3" fmla="*/ 299551 w 1791427"/>
                <a:gd name="connsiteY3" fmla="*/ 427650 h 427650"/>
                <a:gd name="connsiteX0" fmla="*/ 295002 w 1791427"/>
                <a:gd name="connsiteY0" fmla="*/ 414002 h 414002"/>
                <a:gd name="connsiteX1" fmla="*/ 0 w 1791427"/>
                <a:gd name="connsiteY1" fmla="*/ 0 h 414002"/>
                <a:gd name="connsiteX2" fmla="*/ 1791427 w 1791427"/>
                <a:gd name="connsiteY2" fmla="*/ 411608 h 414002"/>
                <a:gd name="connsiteX3" fmla="*/ 295002 w 1791427"/>
                <a:gd name="connsiteY3" fmla="*/ 414002 h 414002"/>
              </a:gdLst>
              <a:ahLst/>
              <a:cxnLst>
                <a:cxn ang="0">
                  <a:pos x="connsiteX0" y="connsiteY0"/>
                </a:cxn>
                <a:cxn ang="0">
                  <a:pos x="connsiteX1" y="connsiteY1"/>
                </a:cxn>
                <a:cxn ang="0">
                  <a:pos x="connsiteX2" y="connsiteY2"/>
                </a:cxn>
                <a:cxn ang="0">
                  <a:pos x="connsiteX3" y="connsiteY3"/>
                </a:cxn>
              </a:cxnLst>
              <a:rect l="l" t="t" r="r" b="b"/>
              <a:pathLst>
                <a:path w="1791427" h="414002">
                  <a:moveTo>
                    <a:pt x="295002" y="414002"/>
                  </a:moveTo>
                  <a:lnTo>
                    <a:pt x="0" y="0"/>
                  </a:lnTo>
                  <a:lnTo>
                    <a:pt x="1791427" y="411608"/>
                  </a:lnTo>
                  <a:lnTo>
                    <a:pt x="295002" y="414002"/>
                  </a:lnTo>
                  <a:close/>
                </a:path>
              </a:pathLst>
            </a:custGeom>
            <a:solidFill>
              <a:srgbClr val="0070C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p:cNvSpPr/>
            <p:nvPr userDrawn="1"/>
          </p:nvSpPr>
          <p:spPr>
            <a:xfrm flipV="1">
              <a:off x="8438476" y="-24699"/>
              <a:ext cx="717046" cy="1243898"/>
            </a:xfrm>
            <a:custGeom>
              <a:avLst/>
              <a:gdLst>
                <a:gd name="connsiteX0" fmla="*/ 0 w 694353"/>
                <a:gd name="connsiteY0" fmla="*/ 1024128 h 1024128"/>
                <a:gd name="connsiteX1" fmla="*/ 347177 w 694353"/>
                <a:gd name="connsiteY1" fmla="*/ 0 h 1024128"/>
                <a:gd name="connsiteX2" fmla="*/ 694353 w 694353"/>
                <a:gd name="connsiteY2" fmla="*/ 1024128 h 1024128"/>
                <a:gd name="connsiteX3" fmla="*/ 0 w 694353"/>
                <a:gd name="connsiteY3" fmla="*/ 1024128 h 1024128"/>
                <a:gd name="connsiteX0" fmla="*/ 22693 w 717046"/>
                <a:gd name="connsiteY0" fmla="*/ 1116596 h 1116596"/>
                <a:gd name="connsiteX1" fmla="*/ 0 w 717046"/>
                <a:gd name="connsiteY1" fmla="*/ 0 h 1116596"/>
                <a:gd name="connsiteX2" fmla="*/ 717046 w 717046"/>
                <a:gd name="connsiteY2" fmla="*/ 1116596 h 1116596"/>
                <a:gd name="connsiteX3" fmla="*/ 22693 w 717046"/>
                <a:gd name="connsiteY3" fmla="*/ 1116596 h 1116596"/>
              </a:gdLst>
              <a:ahLst/>
              <a:cxnLst>
                <a:cxn ang="0">
                  <a:pos x="connsiteX0" y="connsiteY0"/>
                </a:cxn>
                <a:cxn ang="0">
                  <a:pos x="connsiteX1" y="connsiteY1"/>
                </a:cxn>
                <a:cxn ang="0">
                  <a:pos x="connsiteX2" y="connsiteY2"/>
                </a:cxn>
                <a:cxn ang="0">
                  <a:pos x="connsiteX3" y="connsiteY3"/>
                </a:cxn>
              </a:cxnLst>
              <a:rect l="l" t="t" r="r" b="b"/>
              <a:pathLst>
                <a:path w="717046" h="1116596">
                  <a:moveTo>
                    <a:pt x="22693" y="1116596"/>
                  </a:moveTo>
                  <a:lnTo>
                    <a:pt x="0" y="0"/>
                  </a:lnTo>
                  <a:lnTo>
                    <a:pt x="717046" y="1116596"/>
                  </a:lnTo>
                  <a:lnTo>
                    <a:pt x="22693" y="1116596"/>
                  </a:lnTo>
                  <a:close/>
                </a:path>
              </a:pathLst>
            </a:custGeom>
            <a:solidFill>
              <a:srgbClr val="53B5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1" name="Group 50"/>
          <p:cNvGrpSpPr/>
          <p:nvPr userDrawn="1"/>
        </p:nvGrpSpPr>
        <p:grpSpPr>
          <a:xfrm>
            <a:off x="3124200" y="-5488"/>
            <a:ext cx="6019800" cy="1221595"/>
            <a:chOff x="-2" y="-5488"/>
            <a:chExt cx="9144002" cy="1221595"/>
          </a:xfrm>
        </p:grpSpPr>
        <p:sp>
          <p:nvSpPr>
            <p:cNvPr id="52" name="Isosceles Triangle 51"/>
            <p:cNvSpPr/>
            <p:nvPr userDrawn="1"/>
          </p:nvSpPr>
          <p:spPr>
            <a:xfrm rot="16200000" flipH="1">
              <a:off x="3962398" y="-3965493"/>
              <a:ext cx="1219200" cy="9143999"/>
            </a:xfrm>
            <a:prstGeom prst="triangle">
              <a:avLst>
                <a:gd name="adj" fmla="val 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Isosceles Triangle 17"/>
            <p:cNvSpPr/>
            <p:nvPr userDrawn="1"/>
          </p:nvSpPr>
          <p:spPr>
            <a:xfrm flipH="1" flipV="1">
              <a:off x="4715838" y="-185"/>
              <a:ext cx="4428162" cy="948105"/>
            </a:xfrm>
            <a:custGeom>
              <a:avLst/>
              <a:gdLst>
                <a:gd name="connsiteX0" fmla="*/ 0 w 3352801"/>
                <a:gd name="connsiteY0" fmla="*/ 755833 h 755833"/>
                <a:gd name="connsiteX1" fmla="*/ 2148240 w 3352801"/>
                <a:gd name="connsiteY1" fmla="*/ 0 h 755833"/>
                <a:gd name="connsiteX2" fmla="*/ 3352801 w 3352801"/>
                <a:gd name="connsiteY2" fmla="*/ 755833 h 755833"/>
                <a:gd name="connsiteX3" fmla="*/ 0 w 3352801"/>
                <a:gd name="connsiteY3" fmla="*/ 755833 h 755833"/>
                <a:gd name="connsiteX0" fmla="*/ 0 w 3352801"/>
                <a:gd name="connsiteY0" fmla="*/ 1022533 h 1022533"/>
                <a:gd name="connsiteX1" fmla="*/ 1519590 w 3352801"/>
                <a:gd name="connsiteY1" fmla="*/ 0 h 1022533"/>
                <a:gd name="connsiteX2" fmla="*/ 3352801 w 3352801"/>
                <a:gd name="connsiteY2" fmla="*/ 1022533 h 1022533"/>
                <a:gd name="connsiteX3" fmla="*/ 0 w 3352801"/>
                <a:gd name="connsiteY3" fmla="*/ 1022533 h 1022533"/>
                <a:gd name="connsiteX0" fmla="*/ 0 w 3352801"/>
                <a:gd name="connsiteY0" fmla="*/ 948105 h 948105"/>
                <a:gd name="connsiteX1" fmla="*/ 1422984 w 3352801"/>
                <a:gd name="connsiteY1" fmla="*/ 0 h 948105"/>
                <a:gd name="connsiteX2" fmla="*/ 3352801 w 3352801"/>
                <a:gd name="connsiteY2" fmla="*/ 948105 h 948105"/>
                <a:gd name="connsiteX3" fmla="*/ 0 w 3352801"/>
                <a:gd name="connsiteY3" fmla="*/ 948105 h 948105"/>
              </a:gdLst>
              <a:ahLst/>
              <a:cxnLst>
                <a:cxn ang="0">
                  <a:pos x="connsiteX0" y="connsiteY0"/>
                </a:cxn>
                <a:cxn ang="0">
                  <a:pos x="connsiteX1" y="connsiteY1"/>
                </a:cxn>
                <a:cxn ang="0">
                  <a:pos x="connsiteX2" y="connsiteY2"/>
                </a:cxn>
                <a:cxn ang="0">
                  <a:pos x="connsiteX3" y="connsiteY3"/>
                </a:cxn>
              </a:cxnLst>
              <a:rect l="l" t="t" r="r" b="b"/>
              <a:pathLst>
                <a:path w="3352801" h="948105">
                  <a:moveTo>
                    <a:pt x="0" y="948105"/>
                  </a:moveTo>
                  <a:lnTo>
                    <a:pt x="1422984" y="0"/>
                  </a:lnTo>
                  <a:lnTo>
                    <a:pt x="3352801" y="948105"/>
                  </a:lnTo>
                  <a:lnTo>
                    <a:pt x="0" y="948105"/>
                  </a:lnTo>
                  <a:close/>
                </a:path>
              </a:pathLst>
            </a:custGeom>
            <a:solidFill>
              <a:srgbClr val="0594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Isosceles Triangle 33"/>
            <p:cNvSpPr/>
            <p:nvPr userDrawn="1"/>
          </p:nvSpPr>
          <p:spPr>
            <a:xfrm rot="16200000" flipH="1">
              <a:off x="7716798" y="-473134"/>
              <a:ext cx="959554" cy="1894845"/>
            </a:xfrm>
            <a:custGeom>
              <a:avLst/>
              <a:gdLst>
                <a:gd name="connsiteX0" fmla="*/ 0 w 615088"/>
                <a:gd name="connsiteY0" fmla="*/ 384094 h 384094"/>
                <a:gd name="connsiteX1" fmla="*/ 307544 w 615088"/>
                <a:gd name="connsiteY1" fmla="*/ 0 h 384094"/>
                <a:gd name="connsiteX2" fmla="*/ 615088 w 615088"/>
                <a:gd name="connsiteY2" fmla="*/ 384094 h 384094"/>
                <a:gd name="connsiteX3" fmla="*/ 0 w 615088"/>
                <a:gd name="connsiteY3" fmla="*/ 384094 h 384094"/>
                <a:gd name="connsiteX0" fmla="*/ 0 w 975454"/>
                <a:gd name="connsiteY0" fmla="*/ 1886891 h 1886891"/>
                <a:gd name="connsiteX1" fmla="*/ 975454 w 975454"/>
                <a:gd name="connsiteY1" fmla="*/ 0 h 1886891"/>
                <a:gd name="connsiteX2" fmla="*/ 615088 w 975454"/>
                <a:gd name="connsiteY2" fmla="*/ 1886891 h 1886891"/>
                <a:gd name="connsiteX3" fmla="*/ 0 w 975454"/>
                <a:gd name="connsiteY3" fmla="*/ 1886891 h 1886891"/>
                <a:gd name="connsiteX0" fmla="*/ 0 w 959554"/>
                <a:gd name="connsiteY0" fmla="*/ 1894845 h 1894845"/>
                <a:gd name="connsiteX1" fmla="*/ 959554 w 959554"/>
                <a:gd name="connsiteY1" fmla="*/ 0 h 1894845"/>
                <a:gd name="connsiteX2" fmla="*/ 615088 w 959554"/>
                <a:gd name="connsiteY2" fmla="*/ 1894845 h 1894845"/>
                <a:gd name="connsiteX3" fmla="*/ 0 w 959554"/>
                <a:gd name="connsiteY3" fmla="*/ 1894845 h 1894845"/>
              </a:gdLst>
              <a:ahLst/>
              <a:cxnLst>
                <a:cxn ang="0">
                  <a:pos x="connsiteX0" y="connsiteY0"/>
                </a:cxn>
                <a:cxn ang="0">
                  <a:pos x="connsiteX1" y="connsiteY1"/>
                </a:cxn>
                <a:cxn ang="0">
                  <a:pos x="connsiteX2" y="connsiteY2"/>
                </a:cxn>
                <a:cxn ang="0">
                  <a:pos x="connsiteX3" y="connsiteY3"/>
                </a:cxn>
              </a:cxnLst>
              <a:rect l="l" t="t" r="r" b="b"/>
              <a:pathLst>
                <a:path w="959554" h="1894845">
                  <a:moveTo>
                    <a:pt x="0" y="1894845"/>
                  </a:moveTo>
                  <a:lnTo>
                    <a:pt x="959554" y="0"/>
                  </a:lnTo>
                  <a:lnTo>
                    <a:pt x="615088" y="1894845"/>
                  </a:lnTo>
                  <a:lnTo>
                    <a:pt x="0" y="1894845"/>
                  </a:lnTo>
                  <a:close/>
                </a:path>
              </a:pathLst>
            </a:custGeom>
            <a:solidFill>
              <a:srgbClr val="3BAB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5" name="Isosceles Triangle 40"/>
          <p:cNvSpPr/>
          <p:nvPr userDrawn="1"/>
        </p:nvSpPr>
        <p:spPr>
          <a:xfrm rot="5400000" flipV="1">
            <a:off x="3324255" y="-2407120"/>
            <a:ext cx="538120" cy="5325681"/>
          </a:xfrm>
          <a:custGeom>
            <a:avLst/>
            <a:gdLst>
              <a:gd name="connsiteX0" fmla="*/ 0 w 527487"/>
              <a:gd name="connsiteY0" fmla="*/ 4921644 h 4921644"/>
              <a:gd name="connsiteX1" fmla="*/ 0 w 527487"/>
              <a:gd name="connsiteY1" fmla="*/ 0 h 4921644"/>
              <a:gd name="connsiteX2" fmla="*/ 527487 w 527487"/>
              <a:gd name="connsiteY2" fmla="*/ 4921644 h 4921644"/>
              <a:gd name="connsiteX3" fmla="*/ 0 w 527487"/>
              <a:gd name="connsiteY3" fmla="*/ 4921644 h 4921644"/>
              <a:gd name="connsiteX0" fmla="*/ 0 w 378632"/>
              <a:gd name="connsiteY0" fmla="*/ 4921644 h 4921644"/>
              <a:gd name="connsiteX1" fmla="*/ 0 w 378632"/>
              <a:gd name="connsiteY1" fmla="*/ 0 h 4921644"/>
              <a:gd name="connsiteX2" fmla="*/ 378632 w 378632"/>
              <a:gd name="connsiteY2" fmla="*/ 4219899 h 4921644"/>
              <a:gd name="connsiteX3" fmla="*/ 0 w 378632"/>
              <a:gd name="connsiteY3" fmla="*/ 4921644 h 4921644"/>
              <a:gd name="connsiteX0" fmla="*/ 0 w 527488"/>
              <a:gd name="connsiteY0" fmla="*/ 4921644 h 4921644"/>
              <a:gd name="connsiteX1" fmla="*/ 0 w 527488"/>
              <a:gd name="connsiteY1" fmla="*/ 0 h 4921644"/>
              <a:gd name="connsiteX2" fmla="*/ 527488 w 527488"/>
              <a:gd name="connsiteY2" fmla="*/ 3773332 h 4921644"/>
              <a:gd name="connsiteX3" fmla="*/ 0 w 527488"/>
              <a:gd name="connsiteY3" fmla="*/ 4921644 h 4921644"/>
              <a:gd name="connsiteX0" fmla="*/ 0 w 538120"/>
              <a:gd name="connsiteY0" fmla="*/ 4921644 h 4921644"/>
              <a:gd name="connsiteX1" fmla="*/ 0 w 538120"/>
              <a:gd name="connsiteY1" fmla="*/ 0 h 4921644"/>
              <a:gd name="connsiteX2" fmla="*/ 538120 w 538120"/>
              <a:gd name="connsiteY2" fmla="*/ 3783964 h 4921644"/>
              <a:gd name="connsiteX3" fmla="*/ 0 w 538120"/>
              <a:gd name="connsiteY3" fmla="*/ 4921644 h 4921644"/>
              <a:gd name="connsiteX0" fmla="*/ 0 w 538120"/>
              <a:gd name="connsiteY0" fmla="*/ 5995532 h 5995532"/>
              <a:gd name="connsiteX1" fmla="*/ 0 w 538120"/>
              <a:gd name="connsiteY1" fmla="*/ 0 h 5995532"/>
              <a:gd name="connsiteX2" fmla="*/ 538120 w 538120"/>
              <a:gd name="connsiteY2" fmla="*/ 4857852 h 5995532"/>
              <a:gd name="connsiteX3" fmla="*/ 0 w 538120"/>
              <a:gd name="connsiteY3" fmla="*/ 5995532 h 5995532"/>
              <a:gd name="connsiteX0" fmla="*/ 10632 w 538120"/>
              <a:gd name="connsiteY0" fmla="*/ 5304416 h 5304416"/>
              <a:gd name="connsiteX1" fmla="*/ 0 w 538120"/>
              <a:gd name="connsiteY1" fmla="*/ 0 h 5304416"/>
              <a:gd name="connsiteX2" fmla="*/ 538120 w 538120"/>
              <a:gd name="connsiteY2" fmla="*/ 4857852 h 5304416"/>
              <a:gd name="connsiteX3" fmla="*/ 10632 w 538120"/>
              <a:gd name="connsiteY3" fmla="*/ 5304416 h 5304416"/>
              <a:gd name="connsiteX0" fmla="*/ 10632 w 538120"/>
              <a:gd name="connsiteY0" fmla="*/ 4028509 h 4857852"/>
              <a:gd name="connsiteX1" fmla="*/ 0 w 538120"/>
              <a:gd name="connsiteY1" fmla="*/ 0 h 4857852"/>
              <a:gd name="connsiteX2" fmla="*/ 538120 w 538120"/>
              <a:gd name="connsiteY2" fmla="*/ 4857852 h 4857852"/>
              <a:gd name="connsiteX3" fmla="*/ 10632 w 538120"/>
              <a:gd name="connsiteY3" fmla="*/ 4028509 h 4857852"/>
              <a:gd name="connsiteX0" fmla="*/ 21265 w 538120"/>
              <a:gd name="connsiteY0" fmla="*/ 5325681 h 5325681"/>
              <a:gd name="connsiteX1" fmla="*/ 0 w 538120"/>
              <a:gd name="connsiteY1" fmla="*/ 0 h 5325681"/>
              <a:gd name="connsiteX2" fmla="*/ 538120 w 538120"/>
              <a:gd name="connsiteY2" fmla="*/ 4857852 h 5325681"/>
              <a:gd name="connsiteX3" fmla="*/ 21265 w 538120"/>
              <a:gd name="connsiteY3" fmla="*/ 5325681 h 5325681"/>
            </a:gdLst>
            <a:ahLst/>
            <a:cxnLst>
              <a:cxn ang="0">
                <a:pos x="connsiteX0" y="connsiteY0"/>
              </a:cxn>
              <a:cxn ang="0">
                <a:pos x="connsiteX1" y="connsiteY1"/>
              </a:cxn>
              <a:cxn ang="0">
                <a:pos x="connsiteX2" y="connsiteY2"/>
              </a:cxn>
              <a:cxn ang="0">
                <a:pos x="connsiteX3" y="connsiteY3"/>
              </a:cxn>
            </a:cxnLst>
            <a:rect l="l" t="t" r="r" b="b"/>
            <a:pathLst>
              <a:path w="538120" h="5325681">
                <a:moveTo>
                  <a:pt x="21265" y="5325681"/>
                </a:moveTo>
                <a:cubicBezTo>
                  <a:pt x="14177" y="3550454"/>
                  <a:pt x="7088" y="1775227"/>
                  <a:pt x="0" y="0"/>
                </a:cubicBezTo>
                <a:lnTo>
                  <a:pt x="538120" y="4857852"/>
                </a:lnTo>
                <a:lnTo>
                  <a:pt x="21265" y="5325681"/>
                </a:lnTo>
                <a:close/>
              </a:path>
            </a:pathLst>
          </a:custGeom>
          <a:solidFill>
            <a:srgbClr val="0070C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6" name="Group 55"/>
          <p:cNvGrpSpPr/>
          <p:nvPr userDrawn="1"/>
        </p:nvGrpSpPr>
        <p:grpSpPr>
          <a:xfrm>
            <a:off x="8204565" y="95838"/>
            <a:ext cx="825481" cy="825481"/>
            <a:chOff x="4109521" y="967040"/>
            <a:chExt cx="825481" cy="825481"/>
          </a:xfrm>
        </p:grpSpPr>
        <p:sp>
          <p:nvSpPr>
            <p:cNvPr id="57" name="Oval 56"/>
            <p:cNvSpPr/>
            <p:nvPr userDrawn="1"/>
          </p:nvSpPr>
          <p:spPr>
            <a:xfrm>
              <a:off x="4109521" y="967040"/>
              <a:ext cx="825481" cy="82548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8" name="Picture 57"/>
            <p:cNvPicPr>
              <a:picLocks noChangeAspect="1"/>
            </p:cNvPicPr>
            <p:nvPr userDrawn="1"/>
          </p:nvPicPr>
          <p:blipFill rotWithShape="1">
            <a:blip r:embed="rId2"/>
            <a:srcRect l="36318" t="32795" r="30426" b="39400"/>
            <a:stretch/>
          </p:blipFill>
          <p:spPr>
            <a:xfrm rot="21108129">
              <a:off x="4127159" y="984057"/>
              <a:ext cx="790204" cy="790205"/>
            </a:xfrm>
            <a:custGeom>
              <a:avLst/>
              <a:gdLst>
                <a:gd name="connsiteX0" fmla="*/ 387639 w 1867140"/>
                <a:gd name="connsiteY0" fmla="*/ 1426859 h 1867141"/>
                <a:gd name="connsiteX1" fmla="*/ 411871 w 1867140"/>
                <a:gd name="connsiteY1" fmla="*/ 1430350 h 1867141"/>
                <a:gd name="connsiteX2" fmla="*/ 428900 w 1867140"/>
                <a:gd name="connsiteY2" fmla="*/ 1434018 h 1867141"/>
                <a:gd name="connsiteX3" fmla="*/ 443976 w 1867140"/>
                <a:gd name="connsiteY3" fmla="*/ 1442043 h 1867141"/>
                <a:gd name="connsiteX4" fmla="*/ 454716 w 1867140"/>
                <a:gd name="connsiteY4" fmla="*/ 1457944 h 1867141"/>
                <a:gd name="connsiteX5" fmla="*/ 456417 w 1867140"/>
                <a:gd name="connsiteY5" fmla="*/ 1482925 h 1867141"/>
                <a:gd name="connsiteX6" fmla="*/ 450505 w 1867140"/>
                <a:gd name="connsiteY6" fmla="*/ 1502501 h 1867141"/>
                <a:gd name="connsiteX7" fmla="*/ 439358 w 1867140"/>
                <a:gd name="connsiteY7" fmla="*/ 1517018 h 1867141"/>
                <a:gd name="connsiteX8" fmla="*/ 422841 w 1867140"/>
                <a:gd name="connsiteY8" fmla="*/ 1525129 h 1867141"/>
                <a:gd name="connsiteX9" fmla="*/ 399486 w 1867140"/>
                <a:gd name="connsiteY9" fmla="*/ 1525519 h 1867141"/>
                <a:gd name="connsiteX10" fmla="*/ 373955 w 1867140"/>
                <a:gd name="connsiteY10" fmla="*/ 1521841 h 1867141"/>
                <a:gd name="connsiteX11" fmla="*/ 806469 w 1867140"/>
                <a:gd name="connsiteY11" fmla="*/ 1442365 h 1867141"/>
                <a:gd name="connsiteX12" fmla="*/ 793853 w 1867140"/>
                <a:gd name="connsiteY12" fmla="*/ 1444855 h 1867141"/>
                <a:gd name="connsiteX13" fmla="*/ 787006 w 1867140"/>
                <a:gd name="connsiteY13" fmla="*/ 1457892 h 1867141"/>
                <a:gd name="connsiteX14" fmla="*/ 751847 w 1867140"/>
                <a:gd name="connsiteY14" fmla="*/ 1701943 h 1867141"/>
                <a:gd name="connsiteX15" fmla="*/ 754735 w 1867140"/>
                <a:gd name="connsiteY15" fmla="*/ 1716384 h 1867141"/>
                <a:gd name="connsiteX16" fmla="*/ 766135 w 1867140"/>
                <a:gd name="connsiteY16" fmla="*/ 1722332 h 1867141"/>
                <a:gd name="connsiteX17" fmla="*/ 906768 w 1867140"/>
                <a:gd name="connsiteY17" fmla="*/ 1742592 h 1867141"/>
                <a:gd name="connsiteX18" fmla="*/ 910509 w 1867140"/>
                <a:gd name="connsiteY18" fmla="*/ 1741917 h 1867141"/>
                <a:gd name="connsiteX19" fmla="*/ 913759 w 1867140"/>
                <a:gd name="connsiteY19" fmla="*/ 1738520 h 1867141"/>
                <a:gd name="connsiteX20" fmla="*/ 916364 w 1867140"/>
                <a:gd name="connsiteY20" fmla="*/ 1731939 h 1867141"/>
                <a:gd name="connsiteX21" fmla="*/ 918416 w 1867140"/>
                <a:gd name="connsiteY21" fmla="*/ 1721523 h 1867141"/>
                <a:gd name="connsiteX22" fmla="*/ 919387 w 1867140"/>
                <a:gd name="connsiteY22" fmla="*/ 1710952 h 1867141"/>
                <a:gd name="connsiteX23" fmla="*/ 918746 w 1867140"/>
                <a:gd name="connsiteY23" fmla="*/ 1703903 h 1867141"/>
                <a:gd name="connsiteX24" fmla="*/ 916587 w 1867140"/>
                <a:gd name="connsiteY24" fmla="*/ 1699727 h 1867141"/>
                <a:gd name="connsiteX25" fmla="*/ 913189 w 1867140"/>
                <a:gd name="connsiteY25" fmla="*/ 1698022 h 1867141"/>
                <a:gd name="connsiteX26" fmla="*/ 812366 w 1867140"/>
                <a:gd name="connsiteY26" fmla="*/ 1683497 h 1867141"/>
                <a:gd name="connsiteX27" fmla="*/ 823743 w 1867140"/>
                <a:gd name="connsiteY27" fmla="*/ 1604528 h 1867141"/>
                <a:gd name="connsiteX28" fmla="*/ 908339 w 1867140"/>
                <a:gd name="connsiteY28" fmla="*/ 1616715 h 1867141"/>
                <a:gd name="connsiteX29" fmla="*/ 912064 w 1867140"/>
                <a:gd name="connsiteY29" fmla="*/ 1616147 h 1867141"/>
                <a:gd name="connsiteX30" fmla="*/ 915283 w 1867140"/>
                <a:gd name="connsiteY30" fmla="*/ 1612967 h 1867141"/>
                <a:gd name="connsiteX31" fmla="*/ 917856 w 1867140"/>
                <a:gd name="connsiteY31" fmla="*/ 1606602 h 1867141"/>
                <a:gd name="connsiteX32" fmla="*/ 919894 w 1867140"/>
                <a:gd name="connsiteY32" fmla="*/ 1596294 h 1867141"/>
                <a:gd name="connsiteX33" fmla="*/ 920833 w 1867140"/>
                <a:gd name="connsiteY33" fmla="*/ 1585939 h 1867141"/>
                <a:gd name="connsiteX34" fmla="*/ 920177 w 1867140"/>
                <a:gd name="connsiteY34" fmla="*/ 1578998 h 1867141"/>
                <a:gd name="connsiteX35" fmla="*/ 918002 w 1867140"/>
                <a:gd name="connsiteY35" fmla="*/ 1574931 h 1867141"/>
                <a:gd name="connsiteX36" fmla="*/ 914604 w 1867140"/>
                <a:gd name="connsiteY36" fmla="*/ 1573227 h 1867141"/>
                <a:gd name="connsiteX37" fmla="*/ 830008 w 1867140"/>
                <a:gd name="connsiteY37" fmla="*/ 1561040 h 1867141"/>
                <a:gd name="connsiteX38" fmla="*/ 839858 w 1867140"/>
                <a:gd name="connsiteY38" fmla="*/ 1492670 h 1867141"/>
                <a:gd name="connsiteX39" fmla="*/ 939815 w 1867140"/>
                <a:gd name="connsiteY39" fmla="*/ 1507071 h 1867141"/>
                <a:gd name="connsiteX40" fmla="*/ 943447 w 1867140"/>
                <a:gd name="connsiteY40" fmla="*/ 1506380 h 1867141"/>
                <a:gd name="connsiteX41" fmla="*/ 946589 w 1867140"/>
                <a:gd name="connsiteY41" fmla="*/ 1502967 h 1867141"/>
                <a:gd name="connsiteX42" fmla="*/ 949194 w 1867140"/>
                <a:gd name="connsiteY42" fmla="*/ 1496386 h 1867141"/>
                <a:gd name="connsiteX43" fmla="*/ 951215 w 1867140"/>
                <a:gd name="connsiteY43" fmla="*/ 1486187 h 1867141"/>
                <a:gd name="connsiteX44" fmla="*/ 952218 w 1867140"/>
                <a:gd name="connsiteY44" fmla="*/ 1475398 h 1867141"/>
                <a:gd name="connsiteX45" fmla="*/ 951592 w 1867140"/>
                <a:gd name="connsiteY45" fmla="*/ 1468241 h 1867141"/>
                <a:gd name="connsiteX46" fmla="*/ 949541 w 1867140"/>
                <a:gd name="connsiteY46" fmla="*/ 1464081 h 1867141"/>
                <a:gd name="connsiteX47" fmla="*/ 946236 w 1867140"/>
                <a:gd name="connsiteY47" fmla="*/ 1462501 h 1867141"/>
                <a:gd name="connsiteX48" fmla="*/ 589632 w 1867140"/>
                <a:gd name="connsiteY48" fmla="*/ 1411127 h 1867141"/>
                <a:gd name="connsiteX49" fmla="*/ 577016 w 1867140"/>
                <a:gd name="connsiteY49" fmla="*/ 1413617 h 1867141"/>
                <a:gd name="connsiteX50" fmla="*/ 570169 w 1867140"/>
                <a:gd name="connsiteY50" fmla="*/ 1426653 h 1867141"/>
                <a:gd name="connsiteX51" fmla="*/ 535010 w 1867140"/>
                <a:gd name="connsiteY51" fmla="*/ 1670705 h 1867141"/>
                <a:gd name="connsiteX52" fmla="*/ 537899 w 1867140"/>
                <a:gd name="connsiteY52" fmla="*/ 1685145 h 1867141"/>
                <a:gd name="connsiteX53" fmla="*/ 549299 w 1867140"/>
                <a:gd name="connsiteY53" fmla="*/ 1691094 h 1867141"/>
                <a:gd name="connsiteX54" fmla="*/ 689931 w 1867140"/>
                <a:gd name="connsiteY54" fmla="*/ 1711354 h 1867141"/>
                <a:gd name="connsiteX55" fmla="*/ 693673 w 1867140"/>
                <a:gd name="connsiteY55" fmla="*/ 1710678 h 1867141"/>
                <a:gd name="connsiteX56" fmla="*/ 696922 w 1867140"/>
                <a:gd name="connsiteY56" fmla="*/ 1707282 h 1867141"/>
                <a:gd name="connsiteX57" fmla="*/ 699527 w 1867140"/>
                <a:gd name="connsiteY57" fmla="*/ 1700700 h 1867141"/>
                <a:gd name="connsiteX58" fmla="*/ 701580 w 1867140"/>
                <a:gd name="connsiteY58" fmla="*/ 1690284 h 1867141"/>
                <a:gd name="connsiteX59" fmla="*/ 702551 w 1867140"/>
                <a:gd name="connsiteY59" fmla="*/ 1679714 h 1867141"/>
                <a:gd name="connsiteX60" fmla="*/ 701909 w 1867140"/>
                <a:gd name="connsiteY60" fmla="*/ 1672664 h 1867141"/>
                <a:gd name="connsiteX61" fmla="*/ 699751 w 1867140"/>
                <a:gd name="connsiteY61" fmla="*/ 1668489 h 1867141"/>
                <a:gd name="connsiteX62" fmla="*/ 696352 w 1867140"/>
                <a:gd name="connsiteY62" fmla="*/ 1666784 h 1867141"/>
                <a:gd name="connsiteX63" fmla="*/ 595530 w 1867140"/>
                <a:gd name="connsiteY63" fmla="*/ 1652259 h 1867141"/>
                <a:gd name="connsiteX64" fmla="*/ 606907 w 1867140"/>
                <a:gd name="connsiteY64" fmla="*/ 1573289 h 1867141"/>
                <a:gd name="connsiteX65" fmla="*/ 691502 w 1867140"/>
                <a:gd name="connsiteY65" fmla="*/ 1585477 h 1867141"/>
                <a:gd name="connsiteX66" fmla="*/ 695227 w 1867140"/>
                <a:gd name="connsiteY66" fmla="*/ 1584909 h 1867141"/>
                <a:gd name="connsiteX67" fmla="*/ 698447 w 1867140"/>
                <a:gd name="connsiteY67" fmla="*/ 1581728 h 1867141"/>
                <a:gd name="connsiteX68" fmla="*/ 701020 w 1867140"/>
                <a:gd name="connsiteY68" fmla="*/ 1575363 h 1867141"/>
                <a:gd name="connsiteX69" fmla="*/ 703057 w 1867140"/>
                <a:gd name="connsiteY69" fmla="*/ 1565055 h 1867141"/>
                <a:gd name="connsiteX70" fmla="*/ 703996 w 1867140"/>
                <a:gd name="connsiteY70" fmla="*/ 1554701 h 1867141"/>
                <a:gd name="connsiteX71" fmla="*/ 703340 w 1867140"/>
                <a:gd name="connsiteY71" fmla="*/ 1547760 h 1867141"/>
                <a:gd name="connsiteX72" fmla="*/ 701165 w 1867140"/>
                <a:gd name="connsiteY72" fmla="*/ 1543692 h 1867141"/>
                <a:gd name="connsiteX73" fmla="*/ 697767 w 1867140"/>
                <a:gd name="connsiteY73" fmla="*/ 1541988 h 1867141"/>
                <a:gd name="connsiteX74" fmla="*/ 613172 w 1867140"/>
                <a:gd name="connsiteY74" fmla="*/ 1529801 h 1867141"/>
                <a:gd name="connsiteX75" fmla="*/ 623021 w 1867140"/>
                <a:gd name="connsiteY75" fmla="*/ 1461432 h 1867141"/>
                <a:gd name="connsiteX76" fmla="*/ 722978 w 1867140"/>
                <a:gd name="connsiteY76" fmla="*/ 1475832 h 1867141"/>
                <a:gd name="connsiteX77" fmla="*/ 726611 w 1867140"/>
                <a:gd name="connsiteY77" fmla="*/ 1475141 h 1867141"/>
                <a:gd name="connsiteX78" fmla="*/ 729753 w 1867140"/>
                <a:gd name="connsiteY78" fmla="*/ 1471728 h 1867141"/>
                <a:gd name="connsiteX79" fmla="*/ 732358 w 1867140"/>
                <a:gd name="connsiteY79" fmla="*/ 1465148 h 1867141"/>
                <a:gd name="connsiteX80" fmla="*/ 734379 w 1867140"/>
                <a:gd name="connsiteY80" fmla="*/ 1454948 h 1867141"/>
                <a:gd name="connsiteX81" fmla="*/ 735381 w 1867140"/>
                <a:gd name="connsiteY81" fmla="*/ 1444160 h 1867141"/>
                <a:gd name="connsiteX82" fmla="*/ 734755 w 1867140"/>
                <a:gd name="connsiteY82" fmla="*/ 1437003 h 1867141"/>
                <a:gd name="connsiteX83" fmla="*/ 732705 w 1867140"/>
                <a:gd name="connsiteY83" fmla="*/ 1432843 h 1867141"/>
                <a:gd name="connsiteX84" fmla="*/ 729399 w 1867140"/>
                <a:gd name="connsiteY84" fmla="*/ 1431262 h 1867141"/>
                <a:gd name="connsiteX85" fmla="*/ 1088929 w 1867140"/>
                <a:gd name="connsiteY85" fmla="*/ 1477978 h 1867141"/>
                <a:gd name="connsiteX86" fmla="*/ 1051755 w 1867140"/>
                <a:gd name="connsiteY86" fmla="*/ 1477702 h 1867141"/>
                <a:gd name="connsiteX87" fmla="*/ 1019732 w 1867140"/>
                <a:gd name="connsiteY87" fmla="*/ 1488438 h 1867141"/>
                <a:gd name="connsiteX88" fmla="*/ 995964 w 1867140"/>
                <a:gd name="connsiteY88" fmla="*/ 1510853 h 1867141"/>
                <a:gd name="connsiteX89" fmla="*/ 983403 w 1867140"/>
                <a:gd name="connsiteY89" fmla="*/ 1545152 h 1867141"/>
                <a:gd name="connsiteX90" fmla="*/ 984264 w 1867140"/>
                <a:gd name="connsiteY90" fmla="*/ 1575974 h 1867141"/>
                <a:gd name="connsiteX91" fmla="*/ 994654 w 1867140"/>
                <a:gd name="connsiteY91" fmla="*/ 1599666 h 1867141"/>
                <a:gd name="connsiteX92" fmla="*/ 1011309 w 1867140"/>
                <a:gd name="connsiteY92" fmla="*/ 1618188 h 1867141"/>
                <a:gd name="connsiteX93" fmla="*/ 1031463 w 1867140"/>
                <a:gd name="connsiteY93" fmla="*/ 1633127 h 1867141"/>
                <a:gd name="connsiteX94" fmla="*/ 1051897 w 1867140"/>
                <a:gd name="connsiteY94" fmla="*/ 1646119 h 1867141"/>
                <a:gd name="connsiteX95" fmla="*/ 1069395 w 1867140"/>
                <a:gd name="connsiteY95" fmla="*/ 1658799 h 1867141"/>
                <a:gd name="connsiteX96" fmla="*/ 1081171 w 1867140"/>
                <a:gd name="connsiteY96" fmla="*/ 1672863 h 1867141"/>
                <a:gd name="connsiteX97" fmla="*/ 1084011 w 1867140"/>
                <a:gd name="connsiteY97" fmla="*/ 1689946 h 1867141"/>
                <a:gd name="connsiteX98" fmla="*/ 1078830 w 1867140"/>
                <a:gd name="connsiteY98" fmla="*/ 1704439 h 1867141"/>
                <a:gd name="connsiteX99" fmla="*/ 1068447 w 1867140"/>
                <a:gd name="connsiteY99" fmla="*/ 1714426 h 1867141"/>
                <a:gd name="connsiteX100" fmla="*/ 1053479 w 1867140"/>
                <a:gd name="connsiteY100" fmla="*/ 1719448 h 1867141"/>
                <a:gd name="connsiteX101" fmla="*/ 1034514 w 1867140"/>
                <a:gd name="connsiteY101" fmla="*/ 1719255 h 1867141"/>
                <a:gd name="connsiteX102" fmla="*/ 1007226 w 1867140"/>
                <a:gd name="connsiteY102" fmla="*/ 1711681 h 1867141"/>
                <a:gd name="connsiteX103" fmla="*/ 987702 w 1867140"/>
                <a:gd name="connsiteY103" fmla="*/ 1700807 h 1867141"/>
                <a:gd name="connsiteX104" fmla="*/ 974668 w 1867140"/>
                <a:gd name="connsiteY104" fmla="*/ 1690869 h 1867141"/>
                <a:gd name="connsiteX105" fmla="*/ 966636 w 1867140"/>
                <a:gd name="connsiteY105" fmla="*/ 1686067 h 1867141"/>
                <a:gd name="connsiteX106" fmla="*/ 962679 w 1867140"/>
                <a:gd name="connsiteY106" fmla="*/ 1686712 h 1867141"/>
                <a:gd name="connsiteX107" fmla="*/ 959505 w 1867140"/>
                <a:gd name="connsiteY107" fmla="*/ 1690340 h 1867141"/>
                <a:gd name="connsiteX108" fmla="*/ 957040 w 1867140"/>
                <a:gd name="connsiteY108" fmla="*/ 1697494 h 1867141"/>
                <a:gd name="connsiteX109" fmla="*/ 954986 w 1867140"/>
                <a:gd name="connsiteY109" fmla="*/ 1708682 h 1867141"/>
                <a:gd name="connsiteX110" fmla="*/ 953979 w 1867140"/>
                <a:gd name="connsiteY110" fmla="*/ 1724107 h 1867141"/>
                <a:gd name="connsiteX111" fmla="*/ 956813 w 1867140"/>
                <a:gd name="connsiteY111" fmla="*/ 1732797 h 1867141"/>
                <a:gd name="connsiteX112" fmla="*/ 965073 w 1867140"/>
                <a:gd name="connsiteY112" fmla="*/ 1740612 h 1867141"/>
                <a:gd name="connsiteX113" fmla="*/ 979962 w 1867140"/>
                <a:gd name="connsiteY113" fmla="*/ 1749935 h 1867141"/>
                <a:gd name="connsiteX114" fmla="*/ 1001096 w 1867140"/>
                <a:gd name="connsiteY114" fmla="*/ 1758831 h 1867141"/>
                <a:gd name="connsiteX115" fmla="*/ 1027690 w 1867140"/>
                <a:gd name="connsiteY115" fmla="*/ 1765092 h 1867141"/>
                <a:gd name="connsiteX116" fmla="*/ 1068743 w 1867140"/>
                <a:gd name="connsiteY116" fmla="*/ 1765264 h 1867141"/>
                <a:gd name="connsiteX117" fmla="*/ 1104045 w 1867140"/>
                <a:gd name="connsiteY117" fmla="*/ 1753235 h 1867141"/>
                <a:gd name="connsiteX118" fmla="*/ 1130335 w 1867140"/>
                <a:gd name="connsiteY118" fmla="*/ 1728643 h 1867141"/>
                <a:gd name="connsiteX119" fmla="*/ 1144136 w 1867140"/>
                <a:gd name="connsiteY119" fmla="*/ 1691100 h 1867141"/>
                <a:gd name="connsiteX120" fmla="*/ 1143167 w 1867140"/>
                <a:gd name="connsiteY120" fmla="*/ 1661035 h 1867141"/>
                <a:gd name="connsiteX121" fmla="*/ 1132653 w 1867140"/>
                <a:gd name="connsiteY121" fmla="*/ 1637436 h 1867141"/>
                <a:gd name="connsiteX122" fmla="*/ 1115673 w 1867140"/>
                <a:gd name="connsiteY122" fmla="*/ 1618867 h 1867141"/>
                <a:gd name="connsiteX123" fmla="*/ 1095303 w 1867140"/>
                <a:gd name="connsiteY123" fmla="*/ 1603896 h 1867141"/>
                <a:gd name="connsiteX124" fmla="*/ 1074652 w 1867140"/>
                <a:gd name="connsiteY124" fmla="*/ 1590873 h 1867141"/>
                <a:gd name="connsiteX125" fmla="*/ 1056722 w 1867140"/>
                <a:gd name="connsiteY125" fmla="*/ 1578131 h 1867141"/>
                <a:gd name="connsiteX126" fmla="*/ 1044837 w 1867140"/>
                <a:gd name="connsiteY126" fmla="*/ 1564051 h 1867141"/>
                <a:gd name="connsiteX127" fmla="*/ 1042075 w 1867140"/>
                <a:gd name="connsiteY127" fmla="*/ 1547200 h 1867141"/>
                <a:gd name="connsiteX128" fmla="*/ 1046062 w 1867140"/>
                <a:gd name="connsiteY128" fmla="*/ 1535627 h 1867141"/>
                <a:gd name="connsiteX129" fmla="*/ 1054371 w 1867140"/>
                <a:gd name="connsiteY129" fmla="*/ 1526997 h 1867141"/>
                <a:gd name="connsiteX130" fmla="*/ 1066850 w 1867140"/>
                <a:gd name="connsiteY130" fmla="*/ 1522390 h 1867141"/>
                <a:gd name="connsiteX131" fmla="*/ 1083404 w 1867140"/>
                <a:gd name="connsiteY131" fmla="*/ 1522456 h 1867141"/>
                <a:gd name="connsiteX132" fmla="*/ 1104836 w 1867140"/>
                <a:gd name="connsiteY132" fmla="*/ 1528525 h 1867141"/>
                <a:gd name="connsiteX133" fmla="*/ 1121426 w 1867140"/>
                <a:gd name="connsiteY133" fmla="*/ 1537540 h 1867141"/>
                <a:gd name="connsiteX134" fmla="*/ 1133240 w 1867140"/>
                <a:gd name="connsiteY134" fmla="*/ 1545978 h 1867141"/>
                <a:gd name="connsiteX135" fmla="*/ 1140377 w 1867140"/>
                <a:gd name="connsiteY135" fmla="*/ 1550099 h 1867141"/>
                <a:gd name="connsiteX136" fmla="*/ 1144350 w 1867140"/>
                <a:gd name="connsiteY136" fmla="*/ 1549346 h 1867141"/>
                <a:gd name="connsiteX137" fmla="*/ 1147106 w 1867140"/>
                <a:gd name="connsiteY137" fmla="*/ 1545547 h 1867141"/>
                <a:gd name="connsiteX138" fmla="*/ 1149216 w 1867140"/>
                <a:gd name="connsiteY138" fmla="*/ 1538562 h 1867141"/>
                <a:gd name="connsiteX139" fmla="*/ 1151068 w 1867140"/>
                <a:gd name="connsiteY139" fmla="*/ 1528008 h 1867141"/>
                <a:gd name="connsiteX140" fmla="*/ 1152207 w 1867140"/>
                <a:gd name="connsiteY140" fmla="*/ 1518565 h 1867141"/>
                <a:gd name="connsiteX141" fmla="*/ 1152354 w 1867140"/>
                <a:gd name="connsiteY141" fmla="*/ 1512182 h 1867141"/>
                <a:gd name="connsiteX142" fmla="*/ 1151633 w 1867140"/>
                <a:gd name="connsiteY142" fmla="*/ 1507993 h 1867141"/>
                <a:gd name="connsiteX143" fmla="*/ 1149242 w 1867140"/>
                <a:gd name="connsiteY143" fmla="*/ 1503893 h 1867141"/>
                <a:gd name="connsiteX144" fmla="*/ 1141150 w 1867140"/>
                <a:gd name="connsiteY144" fmla="*/ 1497206 h 1867141"/>
                <a:gd name="connsiteX145" fmla="*/ 1126630 w 1867140"/>
                <a:gd name="connsiteY145" fmla="*/ 1489152 h 1867141"/>
                <a:gd name="connsiteX146" fmla="*/ 1108615 w 1867140"/>
                <a:gd name="connsiteY146" fmla="*/ 1482361 h 1867141"/>
                <a:gd name="connsiteX147" fmla="*/ 1088929 w 1867140"/>
                <a:gd name="connsiteY147" fmla="*/ 1477978 h 1867141"/>
                <a:gd name="connsiteX148" fmla="*/ 1066673 w 1867140"/>
                <a:gd name="connsiteY148" fmla="*/ 9659 h 1867141"/>
                <a:gd name="connsiteX149" fmla="*/ 1490999 w 1867140"/>
                <a:gd name="connsiteY149" fmla="*/ 184616 h 1867141"/>
                <a:gd name="connsiteX150" fmla="*/ 1536421 w 1867140"/>
                <a:gd name="connsiteY150" fmla="*/ 222028 h 1867141"/>
                <a:gd name="connsiteX151" fmla="*/ 1524353 w 1867140"/>
                <a:gd name="connsiteY151" fmla="*/ 222070 h 1867141"/>
                <a:gd name="connsiteX152" fmla="*/ 1484794 w 1867140"/>
                <a:gd name="connsiteY152" fmla="*/ 262082 h 1867141"/>
                <a:gd name="connsiteX153" fmla="*/ 1354562 w 1867140"/>
                <a:gd name="connsiteY153" fmla="*/ 1166071 h 1867141"/>
                <a:gd name="connsiteX154" fmla="*/ 1228434 w 1867140"/>
                <a:gd name="connsiteY154" fmla="*/ 1197193 h 1867141"/>
                <a:gd name="connsiteX155" fmla="*/ 1094673 w 1867140"/>
                <a:gd name="connsiteY155" fmla="*/ 1199567 h 1867141"/>
                <a:gd name="connsiteX156" fmla="*/ 1002656 w 1867140"/>
                <a:gd name="connsiteY156" fmla="*/ 1174277 h 1867141"/>
                <a:gd name="connsiteX157" fmla="*/ 934993 w 1867140"/>
                <a:gd name="connsiteY157" fmla="*/ 1124580 h 1867141"/>
                <a:gd name="connsiteX158" fmla="*/ 896463 w 1867140"/>
                <a:gd name="connsiteY158" fmla="*/ 1044605 h 1867141"/>
                <a:gd name="connsiteX159" fmla="*/ 899226 w 1867140"/>
                <a:gd name="connsiteY159" fmla="*/ 908620 h 1867141"/>
                <a:gd name="connsiteX160" fmla="*/ 1004899 w 1867140"/>
                <a:gd name="connsiteY160" fmla="*/ 175103 h 1867141"/>
                <a:gd name="connsiteX161" fmla="*/ 960889 w 1867140"/>
                <a:gd name="connsiteY161" fmla="*/ 117375 h 1867141"/>
                <a:gd name="connsiteX162" fmla="*/ 929363 w 1867140"/>
                <a:gd name="connsiteY162" fmla="*/ 114983 h 1867141"/>
                <a:gd name="connsiteX163" fmla="*/ 864702 w 1867140"/>
                <a:gd name="connsiteY163" fmla="*/ 111861 h 1867141"/>
                <a:gd name="connsiteX164" fmla="*/ 783185 w 1867140"/>
                <a:gd name="connsiteY164" fmla="*/ 110619 h 1867141"/>
                <a:gd name="connsiteX165" fmla="*/ 664446 w 1867140"/>
                <a:gd name="connsiteY165" fmla="*/ 113686 h 1867141"/>
                <a:gd name="connsiteX166" fmla="*/ 659636 w 1867140"/>
                <a:gd name="connsiteY166" fmla="*/ 203087 h 1867141"/>
                <a:gd name="connsiteX167" fmla="*/ 719648 w 1867140"/>
                <a:gd name="connsiteY167" fmla="*/ 208792 h 1867141"/>
                <a:gd name="connsiteX168" fmla="*/ 743510 w 1867140"/>
                <a:gd name="connsiteY168" fmla="*/ 215155 h 1867141"/>
                <a:gd name="connsiteX169" fmla="*/ 759034 w 1867140"/>
                <a:gd name="connsiteY169" fmla="*/ 226641 h 1867141"/>
                <a:gd name="connsiteX170" fmla="*/ 766907 w 1867140"/>
                <a:gd name="connsiteY170" fmla="*/ 247870 h 1867141"/>
                <a:gd name="connsiteX171" fmla="*/ 765915 w 1867140"/>
                <a:gd name="connsiteY171" fmla="*/ 284720 h 1867141"/>
                <a:gd name="connsiteX172" fmla="*/ 665382 w 1867140"/>
                <a:gd name="connsiteY172" fmla="*/ 982556 h 1867141"/>
                <a:gd name="connsiteX173" fmla="*/ 671636 w 1867140"/>
                <a:gd name="connsiteY173" fmla="*/ 1124931 h 1867141"/>
                <a:gd name="connsiteX174" fmla="*/ 728998 w 1867140"/>
                <a:gd name="connsiteY174" fmla="*/ 1232725 h 1867141"/>
                <a:gd name="connsiteX175" fmla="*/ 825616 w 1867140"/>
                <a:gd name="connsiteY175" fmla="*/ 1304398 h 1867141"/>
                <a:gd name="connsiteX176" fmla="*/ 949868 w 1867140"/>
                <a:gd name="connsiteY176" fmla="*/ 1340846 h 1867141"/>
                <a:gd name="connsiteX177" fmla="*/ 1162277 w 1867140"/>
                <a:gd name="connsiteY177" fmla="*/ 1336674 h 1867141"/>
                <a:gd name="connsiteX178" fmla="*/ 1341043 w 1867140"/>
                <a:gd name="connsiteY178" fmla="*/ 1278034 h 1867141"/>
                <a:gd name="connsiteX179" fmla="*/ 1336236 w 1867140"/>
                <a:gd name="connsiteY179" fmla="*/ 1341256 h 1867141"/>
                <a:gd name="connsiteX180" fmla="*/ 1372850 w 1867140"/>
                <a:gd name="connsiteY180" fmla="*/ 1388771 h 1867141"/>
                <a:gd name="connsiteX181" fmla="*/ 1396357 w 1867140"/>
                <a:gd name="connsiteY181" fmla="*/ 1391633 h 1867141"/>
                <a:gd name="connsiteX182" fmla="*/ 1430662 w 1867140"/>
                <a:gd name="connsiteY182" fmla="*/ 1394503 h 1867141"/>
                <a:gd name="connsiteX183" fmla="*/ 1469614 w 1867140"/>
                <a:gd name="connsiteY183" fmla="*/ 1395987 h 1867141"/>
                <a:gd name="connsiteX184" fmla="*/ 1503573 w 1867140"/>
                <a:gd name="connsiteY184" fmla="*/ 1395827 h 1867141"/>
                <a:gd name="connsiteX185" fmla="*/ 1550523 w 1867140"/>
                <a:gd name="connsiteY185" fmla="*/ 1355097 h 1867141"/>
                <a:gd name="connsiteX186" fmla="*/ 1689739 w 1867140"/>
                <a:gd name="connsiteY186" fmla="*/ 388754 h 1867141"/>
                <a:gd name="connsiteX187" fmla="*/ 1774112 w 1867140"/>
                <a:gd name="connsiteY187" fmla="*/ 527374 h 1867141"/>
                <a:gd name="connsiteX188" fmla="*/ 1857482 w 1867140"/>
                <a:gd name="connsiteY188" fmla="*/ 1066673 h 1867141"/>
                <a:gd name="connsiteX189" fmla="*/ 1492757 w 1867140"/>
                <a:gd name="connsiteY189" fmla="*/ 1680993 h 1867141"/>
                <a:gd name="connsiteX190" fmla="*/ 1343605 w 1867140"/>
                <a:gd name="connsiteY190" fmla="*/ 1771776 h 1867141"/>
                <a:gd name="connsiteX191" fmla="*/ 1342991 w 1867140"/>
                <a:gd name="connsiteY191" fmla="*/ 1765021 h 1867141"/>
                <a:gd name="connsiteX192" fmla="*/ 1340832 w 1867140"/>
                <a:gd name="connsiteY192" fmla="*/ 1760846 h 1867141"/>
                <a:gd name="connsiteX193" fmla="*/ 1337434 w 1867140"/>
                <a:gd name="connsiteY193" fmla="*/ 1759141 h 1867141"/>
                <a:gd name="connsiteX194" fmla="*/ 1236611 w 1867140"/>
                <a:gd name="connsiteY194" fmla="*/ 1744616 h 1867141"/>
                <a:gd name="connsiteX195" fmla="*/ 1247987 w 1867140"/>
                <a:gd name="connsiteY195" fmla="*/ 1665646 h 1867141"/>
                <a:gd name="connsiteX196" fmla="*/ 1332584 w 1867140"/>
                <a:gd name="connsiteY196" fmla="*/ 1677833 h 1867141"/>
                <a:gd name="connsiteX197" fmla="*/ 1336309 w 1867140"/>
                <a:gd name="connsiteY197" fmla="*/ 1677266 h 1867141"/>
                <a:gd name="connsiteX198" fmla="*/ 1339528 w 1867140"/>
                <a:gd name="connsiteY198" fmla="*/ 1674085 h 1867141"/>
                <a:gd name="connsiteX199" fmla="*/ 1342101 w 1867140"/>
                <a:gd name="connsiteY199" fmla="*/ 1667720 h 1867141"/>
                <a:gd name="connsiteX200" fmla="*/ 1344139 w 1867140"/>
                <a:gd name="connsiteY200" fmla="*/ 1657412 h 1867141"/>
                <a:gd name="connsiteX201" fmla="*/ 1345078 w 1867140"/>
                <a:gd name="connsiteY201" fmla="*/ 1647057 h 1867141"/>
                <a:gd name="connsiteX202" fmla="*/ 1344422 w 1867140"/>
                <a:gd name="connsiteY202" fmla="*/ 1640117 h 1867141"/>
                <a:gd name="connsiteX203" fmla="*/ 1342247 w 1867140"/>
                <a:gd name="connsiteY203" fmla="*/ 1636049 h 1867141"/>
                <a:gd name="connsiteX204" fmla="*/ 1338849 w 1867140"/>
                <a:gd name="connsiteY204" fmla="*/ 1634345 h 1867141"/>
                <a:gd name="connsiteX205" fmla="*/ 1254252 w 1867140"/>
                <a:gd name="connsiteY205" fmla="*/ 1622158 h 1867141"/>
                <a:gd name="connsiteX206" fmla="*/ 1264102 w 1867140"/>
                <a:gd name="connsiteY206" fmla="*/ 1553789 h 1867141"/>
                <a:gd name="connsiteX207" fmla="*/ 1364060 w 1867140"/>
                <a:gd name="connsiteY207" fmla="*/ 1568189 h 1867141"/>
                <a:gd name="connsiteX208" fmla="*/ 1367693 w 1867140"/>
                <a:gd name="connsiteY208" fmla="*/ 1567498 h 1867141"/>
                <a:gd name="connsiteX209" fmla="*/ 1370834 w 1867140"/>
                <a:gd name="connsiteY209" fmla="*/ 1564085 h 1867141"/>
                <a:gd name="connsiteX210" fmla="*/ 1373439 w 1867140"/>
                <a:gd name="connsiteY210" fmla="*/ 1557504 h 1867141"/>
                <a:gd name="connsiteX211" fmla="*/ 1375460 w 1867140"/>
                <a:gd name="connsiteY211" fmla="*/ 1547305 h 1867141"/>
                <a:gd name="connsiteX212" fmla="*/ 1376463 w 1867140"/>
                <a:gd name="connsiteY212" fmla="*/ 1536517 h 1867141"/>
                <a:gd name="connsiteX213" fmla="*/ 1375837 w 1867140"/>
                <a:gd name="connsiteY213" fmla="*/ 1529360 h 1867141"/>
                <a:gd name="connsiteX214" fmla="*/ 1373786 w 1867140"/>
                <a:gd name="connsiteY214" fmla="*/ 1525200 h 1867141"/>
                <a:gd name="connsiteX215" fmla="*/ 1370481 w 1867140"/>
                <a:gd name="connsiteY215" fmla="*/ 1523619 h 1867141"/>
                <a:gd name="connsiteX216" fmla="*/ 1230714 w 1867140"/>
                <a:gd name="connsiteY216" fmla="*/ 1503484 h 1867141"/>
                <a:gd name="connsiteX217" fmla="*/ 1218098 w 1867140"/>
                <a:gd name="connsiteY217" fmla="*/ 1505973 h 1867141"/>
                <a:gd name="connsiteX218" fmla="*/ 1211251 w 1867140"/>
                <a:gd name="connsiteY218" fmla="*/ 1519010 h 1867141"/>
                <a:gd name="connsiteX219" fmla="*/ 1176092 w 1867140"/>
                <a:gd name="connsiteY219" fmla="*/ 1763062 h 1867141"/>
                <a:gd name="connsiteX220" fmla="*/ 1178980 w 1867140"/>
                <a:gd name="connsiteY220" fmla="*/ 1777502 h 1867141"/>
                <a:gd name="connsiteX221" fmla="*/ 1190381 w 1867140"/>
                <a:gd name="connsiteY221" fmla="*/ 1783450 h 1867141"/>
                <a:gd name="connsiteX222" fmla="*/ 1285648 w 1867140"/>
                <a:gd name="connsiteY222" fmla="*/ 1797175 h 1867141"/>
                <a:gd name="connsiteX223" fmla="*/ 1256924 w 1867140"/>
                <a:gd name="connsiteY223" fmla="*/ 1809416 h 1867141"/>
                <a:gd name="connsiteX224" fmla="*/ 800468 w 1867140"/>
                <a:gd name="connsiteY224" fmla="*/ 1857483 h 1867141"/>
                <a:gd name="connsiteX225" fmla="*/ 376142 w 1867140"/>
                <a:gd name="connsiteY225" fmla="*/ 1682527 h 1867141"/>
                <a:gd name="connsiteX226" fmla="*/ 349194 w 1867140"/>
                <a:gd name="connsiteY226" fmla="*/ 1660331 h 1867141"/>
                <a:gd name="connsiteX227" fmla="*/ 352788 w 1867140"/>
                <a:gd name="connsiteY227" fmla="*/ 1658809 h 1867141"/>
                <a:gd name="connsiteX228" fmla="*/ 354755 w 1867140"/>
                <a:gd name="connsiteY228" fmla="*/ 1655117 h 1867141"/>
                <a:gd name="connsiteX229" fmla="*/ 367628 w 1867140"/>
                <a:gd name="connsiteY229" fmla="*/ 1565761 h 1867141"/>
                <a:gd name="connsiteX230" fmla="*/ 390995 w 1867140"/>
                <a:gd name="connsiteY230" fmla="*/ 1569128 h 1867141"/>
                <a:gd name="connsiteX231" fmla="*/ 440070 w 1867140"/>
                <a:gd name="connsiteY231" fmla="*/ 1569572 h 1867141"/>
                <a:gd name="connsiteX232" fmla="*/ 477306 w 1867140"/>
                <a:gd name="connsiteY232" fmla="*/ 1555612 h 1867141"/>
                <a:gd name="connsiteX233" fmla="*/ 503135 w 1867140"/>
                <a:gd name="connsiteY233" fmla="*/ 1528083 h 1867141"/>
                <a:gd name="connsiteX234" fmla="*/ 516508 w 1867140"/>
                <a:gd name="connsiteY234" fmla="*/ 1487385 h 1867141"/>
                <a:gd name="connsiteX235" fmla="*/ 516190 w 1867140"/>
                <a:gd name="connsiteY235" fmla="*/ 1455869 h 1867141"/>
                <a:gd name="connsiteX236" fmla="*/ 505803 w 1867140"/>
                <a:gd name="connsiteY236" fmla="*/ 1429859 h 1867141"/>
                <a:gd name="connsiteX237" fmla="*/ 486289 w 1867140"/>
                <a:gd name="connsiteY237" fmla="*/ 1409711 h 1867141"/>
                <a:gd name="connsiteX238" fmla="*/ 462191 w 1867140"/>
                <a:gd name="connsiteY238" fmla="*/ 1396853 h 1867141"/>
                <a:gd name="connsiteX239" fmla="*/ 441131 w 1867140"/>
                <a:gd name="connsiteY239" fmla="*/ 1390506 h 1867141"/>
                <a:gd name="connsiteX240" fmla="*/ 422310 w 1867140"/>
                <a:gd name="connsiteY240" fmla="*/ 1387022 h 1867141"/>
                <a:gd name="connsiteX241" fmla="*/ 356320 w 1867140"/>
                <a:gd name="connsiteY241" fmla="*/ 1377515 h 1867141"/>
                <a:gd name="connsiteX242" fmla="*/ 341632 w 1867140"/>
                <a:gd name="connsiteY242" fmla="*/ 1380589 h 1867141"/>
                <a:gd name="connsiteX243" fmla="*/ 334135 w 1867140"/>
                <a:gd name="connsiteY243" fmla="*/ 1395079 h 1867141"/>
                <a:gd name="connsiteX244" fmla="*/ 301746 w 1867140"/>
                <a:gd name="connsiteY244" fmla="*/ 1619900 h 1867141"/>
                <a:gd name="connsiteX245" fmla="*/ 186149 w 1867140"/>
                <a:gd name="connsiteY245" fmla="*/ 1492758 h 1867141"/>
                <a:gd name="connsiteX246" fmla="*/ 9659 w 1867140"/>
                <a:gd name="connsiteY246" fmla="*/ 800469 h 1867141"/>
                <a:gd name="connsiteX247" fmla="*/ 1066673 w 1867140"/>
                <a:gd name="connsiteY247" fmla="*/ 9659 h 1867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Lst>
              <a:rect l="l" t="t" r="r" b="b"/>
              <a:pathLst>
                <a:path w="1867140" h="1867141">
                  <a:moveTo>
                    <a:pt x="387639" y="1426859"/>
                  </a:moveTo>
                  <a:lnTo>
                    <a:pt x="411871" y="1430350"/>
                  </a:lnTo>
                  <a:cubicBezTo>
                    <a:pt x="417785" y="1431202"/>
                    <a:pt x="423461" y="1432425"/>
                    <a:pt x="428900" y="1434018"/>
                  </a:cubicBezTo>
                  <a:cubicBezTo>
                    <a:pt x="434339" y="1435612"/>
                    <a:pt x="439364" y="1438287"/>
                    <a:pt x="443976" y="1442043"/>
                  </a:cubicBezTo>
                  <a:cubicBezTo>
                    <a:pt x="448588" y="1445799"/>
                    <a:pt x="452168" y="1451099"/>
                    <a:pt x="454716" y="1457944"/>
                  </a:cubicBezTo>
                  <a:cubicBezTo>
                    <a:pt x="457263" y="1464790"/>
                    <a:pt x="457830" y="1473117"/>
                    <a:pt x="456417" y="1482925"/>
                  </a:cubicBezTo>
                  <a:cubicBezTo>
                    <a:pt x="455378" y="1490137"/>
                    <a:pt x="453408" y="1496663"/>
                    <a:pt x="450505" y="1502501"/>
                  </a:cubicBezTo>
                  <a:cubicBezTo>
                    <a:pt x="447602" y="1508341"/>
                    <a:pt x="443887" y="1513180"/>
                    <a:pt x="439358" y="1517018"/>
                  </a:cubicBezTo>
                  <a:cubicBezTo>
                    <a:pt x="434831" y="1520856"/>
                    <a:pt x="429325" y="1523559"/>
                    <a:pt x="422841" y="1525129"/>
                  </a:cubicBezTo>
                  <a:cubicBezTo>
                    <a:pt x="416358" y="1526698"/>
                    <a:pt x="408573" y="1526828"/>
                    <a:pt x="399486" y="1525519"/>
                  </a:cubicBezTo>
                  <a:lnTo>
                    <a:pt x="373955" y="1521841"/>
                  </a:lnTo>
                  <a:close/>
                  <a:moveTo>
                    <a:pt x="806469" y="1442365"/>
                  </a:moveTo>
                  <a:cubicBezTo>
                    <a:pt x="801709" y="1441680"/>
                    <a:pt x="797503" y="1442509"/>
                    <a:pt x="793853" y="1444855"/>
                  </a:cubicBezTo>
                  <a:cubicBezTo>
                    <a:pt x="790202" y="1447199"/>
                    <a:pt x="787920" y="1451545"/>
                    <a:pt x="787006" y="1457892"/>
                  </a:cubicBezTo>
                  <a:lnTo>
                    <a:pt x="751847" y="1701943"/>
                  </a:lnTo>
                  <a:cubicBezTo>
                    <a:pt x="750932" y="1708290"/>
                    <a:pt x="751895" y="1713103"/>
                    <a:pt x="754735" y="1716384"/>
                  </a:cubicBezTo>
                  <a:cubicBezTo>
                    <a:pt x="757576" y="1719663"/>
                    <a:pt x="761376" y="1721646"/>
                    <a:pt x="766135" y="1722332"/>
                  </a:cubicBezTo>
                  <a:lnTo>
                    <a:pt x="906768" y="1742592"/>
                  </a:lnTo>
                  <a:cubicBezTo>
                    <a:pt x="908066" y="1742779"/>
                    <a:pt x="909313" y="1742554"/>
                    <a:pt x="910509" y="1741917"/>
                  </a:cubicBezTo>
                  <a:cubicBezTo>
                    <a:pt x="911705" y="1741279"/>
                    <a:pt x="912789" y="1740147"/>
                    <a:pt x="913759" y="1738520"/>
                  </a:cubicBezTo>
                  <a:cubicBezTo>
                    <a:pt x="914730" y="1736893"/>
                    <a:pt x="915597" y="1734699"/>
                    <a:pt x="916364" y="1731939"/>
                  </a:cubicBezTo>
                  <a:cubicBezTo>
                    <a:pt x="917129" y="1729177"/>
                    <a:pt x="917813" y="1725706"/>
                    <a:pt x="918416" y="1721523"/>
                  </a:cubicBezTo>
                  <a:cubicBezTo>
                    <a:pt x="919019" y="1717340"/>
                    <a:pt x="919342" y="1713816"/>
                    <a:pt x="919387" y="1710952"/>
                  </a:cubicBezTo>
                  <a:cubicBezTo>
                    <a:pt x="919431" y="1708087"/>
                    <a:pt x="919218" y="1705738"/>
                    <a:pt x="918746" y="1703903"/>
                  </a:cubicBezTo>
                  <a:cubicBezTo>
                    <a:pt x="918275" y="1702068"/>
                    <a:pt x="917555" y="1700676"/>
                    <a:pt x="916587" y="1699727"/>
                  </a:cubicBezTo>
                  <a:cubicBezTo>
                    <a:pt x="915620" y="1698778"/>
                    <a:pt x="914487" y="1698209"/>
                    <a:pt x="913189" y="1698022"/>
                  </a:cubicBezTo>
                  <a:lnTo>
                    <a:pt x="812366" y="1683497"/>
                  </a:lnTo>
                  <a:lnTo>
                    <a:pt x="823743" y="1604528"/>
                  </a:lnTo>
                  <a:lnTo>
                    <a:pt x="908339" y="1616715"/>
                  </a:lnTo>
                  <a:cubicBezTo>
                    <a:pt x="909636" y="1616902"/>
                    <a:pt x="910879" y="1616712"/>
                    <a:pt x="912064" y="1616147"/>
                  </a:cubicBezTo>
                  <a:cubicBezTo>
                    <a:pt x="913250" y="1615581"/>
                    <a:pt x="914323" y="1614522"/>
                    <a:pt x="915283" y="1612967"/>
                  </a:cubicBezTo>
                  <a:cubicBezTo>
                    <a:pt x="916243" y="1611412"/>
                    <a:pt x="917101" y="1609290"/>
                    <a:pt x="917856" y="1606602"/>
                  </a:cubicBezTo>
                  <a:cubicBezTo>
                    <a:pt x="918612" y="1603913"/>
                    <a:pt x="919291" y="1600478"/>
                    <a:pt x="919894" y="1596294"/>
                  </a:cubicBezTo>
                  <a:cubicBezTo>
                    <a:pt x="920476" y="1592255"/>
                    <a:pt x="920789" y="1588804"/>
                    <a:pt x="920833" y="1585939"/>
                  </a:cubicBezTo>
                  <a:cubicBezTo>
                    <a:pt x="920878" y="1583075"/>
                    <a:pt x="920658" y="1580761"/>
                    <a:pt x="920177" y="1578998"/>
                  </a:cubicBezTo>
                  <a:cubicBezTo>
                    <a:pt x="919694" y="1577236"/>
                    <a:pt x="918969" y="1575880"/>
                    <a:pt x="918002" y="1574931"/>
                  </a:cubicBezTo>
                  <a:cubicBezTo>
                    <a:pt x="917035" y="1573981"/>
                    <a:pt x="915901" y="1573414"/>
                    <a:pt x="914604" y="1573227"/>
                  </a:cubicBezTo>
                  <a:lnTo>
                    <a:pt x="830008" y="1561040"/>
                  </a:lnTo>
                  <a:lnTo>
                    <a:pt x="839858" y="1492670"/>
                  </a:lnTo>
                  <a:lnTo>
                    <a:pt x="939815" y="1507071"/>
                  </a:lnTo>
                  <a:cubicBezTo>
                    <a:pt x="941112" y="1507258"/>
                    <a:pt x="942324" y="1507027"/>
                    <a:pt x="943447" y="1506380"/>
                  </a:cubicBezTo>
                  <a:cubicBezTo>
                    <a:pt x="944571" y="1505731"/>
                    <a:pt x="945619" y="1504594"/>
                    <a:pt x="946589" y="1502967"/>
                  </a:cubicBezTo>
                  <a:cubicBezTo>
                    <a:pt x="947560" y="1501340"/>
                    <a:pt x="948428" y="1499146"/>
                    <a:pt x="949194" y="1496386"/>
                  </a:cubicBezTo>
                  <a:cubicBezTo>
                    <a:pt x="949960" y="1493625"/>
                    <a:pt x="950633" y="1490225"/>
                    <a:pt x="951215" y="1486187"/>
                  </a:cubicBezTo>
                  <a:cubicBezTo>
                    <a:pt x="951839" y="1481859"/>
                    <a:pt x="952173" y="1478263"/>
                    <a:pt x="952218" y="1475398"/>
                  </a:cubicBezTo>
                  <a:cubicBezTo>
                    <a:pt x="952262" y="1472534"/>
                    <a:pt x="952054" y="1470148"/>
                    <a:pt x="951592" y="1468241"/>
                  </a:cubicBezTo>
                  <a:cubicBezTo>
                    <a:pt x="951131" y="1466335"/>
                    <a:pt x="950447" y="1464948"/>
                    <a:pt x="949541" y="1464081"/>
                  </a:cubicBezTo>
                  <a:cubicBezTo>
                    <a:pt x="948635" y="1463214"/>
                    <a:pt x="947533" y="1462688"/>
                    <a:pt x="946236" y="1462501"/>
                  </a:cubicBezTo>
                  <a:close/>
                  <a:moveTo>
                    <a:pt x="589632" y="1411127"/>
                  </a:moveTo>
                  <a:cubicBezTo>
                    <a:pt x="584872" y="1410441"/>
                    <a:pt x="580667" y="1411271"/>
                    <a:pt x="577016" y="1413617"/>
                  </a:cubicBezTo>
                  <a:cubicBezTo>
                    <a:pt x="573366" y="1415961"/>
                    <a:pt x="571084" y="1420307"/>
                    <a:pt x="570169" y="1426653"/>
                  </a:cubicBezTo>
                  <a:lnTo>
                    <a:pt x="535010" y="1670705"/>
                  </a:lnTo>
                  <a:cubicBezTo>
                    <a:pt x="534096" y="1677051"/>
                    <a:pt x="535059" y="1681865"/>
                    <a:pt x="537899" y="1685145"/>
                  </a:cubicBezTo>
                  <a:cubicBezTo>
                    <a:pt x="540739" y="1688425"/>
                    <a:pt x="544539" y="1690408"/>
                    <a:pt x="549299" y="1691094"/>
                  </a:cubicBezTo>
                  <a:lnTo>
                    <a:pt x="689931" y="1711354"/>
                  </a:lnTo>
                  <a:cubicBezTo>
                    <a:pt x="691230" y="1711541"/>
                    <a:pt x="692477" y="1711315"/>
                    <a:pt x="693673" y="1710678"/>
                  </a:cubicBezTo>
                  <a:cubicBezTo>
                    <a:pt x="694869" y="1710040"/>
                    <a:pt x="695952" y="1708908"/>
                    <a:pt x="696922" y="1707282"/>
                  </a:cubicBezTo>
                  <a:cubicBezTo>
                    <a:pt x="697893" y="1705655"/>
                    <a:pt x="698761" y="1703461"/>
                    <a:pt x="699527" y="1700700"/>
                  </a:cubicBezTo>
                  <a:cubicBezTo>
                    <a:pt x="700293" y="1697939"/>
                    <a:pt x="700977" y="1694467"/>
                    <a:pt x="701580" y="1690284"/>
                  </a:cubicBezTo>
                  <a:cubicBezTo>
                    <a:pt x="702182" y="1686102"/>
                    <a:pt x="702506" y="1682578"/>
                    <a:pt x="702551" y="1679714"/>
                  </a:cubicBezTo>
                  <a:cubicBezTo>
                    <a:pt x="702595" y="1676849"/>
                    <a:pt x="702382" y="1674499"/>
                    <a:pt x="701909" y="1672664"/>
                  </a:cubicBezTo>
                  <a:cubicBezTo>
                    <a:pt x="701438" y="1670829"/>
                    <a:pt x="700718" y="1669438"/>
                    <a:pt x="699751" y="1668489"/>
                  </a:cubicBezTo>
                  <a:cubicBezTo>
                    <a:pt x="698783" y="1667539"/>
                    <a:pt x="697651" y="1666971"/>
                    <a:pt x="696352" y="1666784"/>
                  </a:cubicBezTo>
                  <a:lnTo>
                    <a:pt x="595530" y="1652259"/>
                  </a:lnTo>
                  <a:lnTo>
                    <a:pt x="606907" y="1573289"/>
                  </a:lnTo>
                  <a:lnTo>
                    <a:pt x="691502" y="1585477"/>
                  </a:lnTo>
                  <a:cubicBezTo>
                    <a:pt x="692800" y="1585663"/>
                    <a:pt x="694043" y="1585474"/>
                    <a:pt x="695227" y="1584909"/>
                  </a:cubicBezTo>
                  <a:cubicBezTo>
                    <a:pt x="696413" y="1584343"/>
                    <a:pt x="697486" y="1583283"/>
                    <a:pt x="698447" y="1581728"/>
                  </a:cubicBezTo>
                  <a:cubicBezTo>
                    <a:pt x="699407" y="1580174"/>
                    <a:pt x="700265" y="1578052"/>
                    <a:pt x="701020" y="1575363"/>
                  </a:cubicBezTo>
                  <a:cubicBezTo>
                    <a:pt x="701776" y="1572675"/>
                    <a:pt x="702455" y="1569239"/>
                    <a:pt x="703057" y="1565055"/>
                  </a:cubicBezTo>
                  <a:cubicBezTo>
                    <a:pt x="703639" y="1561017"/>
                    <a:pt x="703952" y="1557566"/>
                    <a:pt x="703996" y="1554701"/>
                  </a:cubicBezTo>
                  <a:cubicBezTo>
                    <a:pt x="704041" y="1551837"/>
                    <a:pt x="703823" y="1549523"/>
                    <a:pt x="703340" y="1547760"/>
                  </a:cubicBezTo>
                  <a:cubicBezTo>
                    <a:pt x="702858" y="1545997"/>
                    <a:pt x="702133" y="1544642"/>
                    <a:pt x="701165" y="1543692"/>
                  </a:cubicBezTo>
                  <a:cubicBezTo>
                    <a:pt x="700199" y="1542743"/>
                    <a:pt x="699065" y="1542175"/>
                    <a:pt x="697767" y="1541988"/>
                  </a:cubicBezTo>
                  <a:lnTo>
                    <a:pt x="613172" y="1529801"/>
                  </a:lnTo>
                  <a:lnTo>
                    <a:pt x="623021" y="1461432"/>
                  </a:lnTo>
                  <a:lnTo>
                    <a:pt x="722978" y="1475832"/>
                  </a:lnTo>
                  <a:cubicBezTo>
                    <a:pt x="724276" y="1476019"/>
                    <a:pt x="725487" y="1475789"/>
                    <a:pt x="726611" y="1475141"/>
                  </a:cubicBezTo>
                  <a:cubicBezTo>
                    <a:pt x="727735" y="1474493"/>
                    <a:pt x="728783" y="1473356"/>
                    <a:pt x="729753" y="1471728"/>
                  </a:cubicBezTo>
                  <a:cubicBezTo>
                    <a:pt x="730724" y="1470102"/>
                    <a:pt x="731591" y="1467907"/>
                    <a:pt x="732358" y="1465148"/>
                  </a:cubicBezTo>
                  <a:cubicBezTo>
                    <a:pt x="733123" y="1462386"/>
                    <a:pt x="733797" y="1458987"/>
                    <a:pt x="734379" y="1454948"/>
                  </a:cubicBezTo>
                  <a:cubicBezTo>
                    <a:pt x="735002" y="1450621"/>
                    <a:pt x="735336" y="1447025"/>
                    <a:pt x="735381" y="1444160"/>
                  </a:cubicBezTo>
                  <a:cubicBezTo>
                    <a:pt x="735425" y="1441296"/>
                    <a:pt x="735217" y="1438910"/>
                    <a:pt x="734755" y="1437003"/>
                  </a:cubicBezTo>
                  <a:cubicBezTo>
                    <a:pt x="734295" y="1435097"/>
                    <a:pt x="733610" y="1433710"/>
                    <a:pt x="732705" y="1432843"/>
                  </a:cubicBezTo>
                  <a:cubicBezTo>
                    <a:pt x="731799" y="1431976"/>
                    <a:pt x="730697" y="1431449"/>
                    <a:pt x="729399" y="1431262"/>
                  </a:cubicBezTo>
                  <a:close/>
                  <a:moveTo>
                    <a:pt x="1088929" y="1477978"/>
                  </a:moveTo>
                  <a:cubicBezTo>
                    <a:pt x="1076091" y="1476128"/>
                    <a:pt x="1063701" y="1476037"/>
                    <a:pt x="1051755" y="1477702"/>
                  </a:cubicBezTo>
                  <a:cubicBezTo>
                    <a:pt x="1039811" y="1479368"/>
                    <a:pt x="1029136" y="1482947"/>
                    <a:pt x="1019732" y="1488438"/>
                  </a:cubicBezTo>
                  <a:cubicBezTo>
                    <a:pt x="1010328" y="1493930"/>
                    <a:pt x="1002405" y="1501401"/>
                    <a:pt x="995964" y="1510853"/>
                  </a:cubicBezTo>
                  <a:cubicBezTo>
                    <a:pt x="989523" y="1520305"/>
                    <a:pt x="985336" y="1531738"/>
                    <a:pt x="983403" y="1545152"/>
                  </a:cubicBezTo>
                  <a:cubicBezTo>
                    <a:pt x="981720" y="1556835"/>
                    <a:pt x="982007" y="1567109"/>
                    <a:pt x="984264" y="1575974"/>
                  </a:cubicBezTo>
                  <a:cubicBezTo>
                    <a:pt x="986520" y="1584838"/>
                    <a:pt x="989983" y="1592736"/>
                    <a:pt x="994654" y="1599666"/>
                  </a:cubicBezTo>
                  <a:cubicBezTo>
                    <a:pt x="999323" y="1606596"/>
                    <a:pt x="1004876" y="1612770"/>
                    <a:pt x="1011309" y="1618188"/>
                  </a:cubicBezTo>
                  <a:cubicBezTo>
                    <a:pt x="1017743" y="1623604"/>
                    <a:pt x="1024461" y="1628585"/>
                    <a:pt x="1031463" y="1633127"/>
                  </a:cubicBezTo>
                  <a:cubicBezTo>
                    <a:pt x="1038464" y="1637670"/>
                    <a:pt x="1045276" y="1642000"/>
                    <a:pt x="1051897" y="1646119"/>
                  </a:cubicBezTo>
                  <a:cubicBezTo>
                    <a:pt x="1058517" y="1650239"/>
                    <a:pt x="1064350" y="1654465"/>
                    <a:pt x="1069395" y="1658799"/>
                  </a:cubicBezTo>
                  <a:cubicBezTo>
                    <a:pt x="1074438" y="1663133"/>
                    <a:pt x="1078364" y="1667821"/>
                    <a:pt x="1081171" y="1672863"/>
                  </a:cubicBezTo>
                  <a:cubicBezTo>
                    <a:pt x="1083978" y="1677906"/>
                    <a:pt x="1084925" y="1683600"/>
                    <a:pt x="1084011" y="1689946"/>
                  </a:cubicBezTo>
                  <a:cubicBezTo>
                    <a:pt x="1083221" y="1695428"/>
                    <a:pt x="1081495" y="1700258"/>
                    <a:pt x="1078830" y="1704439"/>
                  </a:cubicBezTo>
                  <a:cubicBezTo>
                    <a:pt x="1076167" y="1708619"/>
                    <a:pt x="1072706" y="1711948"/>
                    <a:pt x="1068447" y="1714426"/>
                  </a:cubicBezTo>
                  <a:cubicBezTo>
                    <a:pt x="1064189" y="1716906"/>
                    <a:pt x="1059199" y="1718579"/>
                    <a:pt x="1053479" y="1719448"/>
                  </a:cubicBezTo>
                  <a:cubicBezTo>
                    <a:pt x="1047760" y="1720318"/>
                    <a:pt x="1041437" y="1720253"/>
                    <a:pt x="1034514" y="1719255"/>
                  </a:cubicBezTo>
                  <a:cubicBezTo>
                    <a:pt x="1023984" y="1717738"/>
                    <a:pt x="1014888" y="1715213"/>
                    <a:pt x="1007226" y="1711681"/>
                  </a:cubicBezTo>
                  <a:cubicBezTo>
                    <a:pt x="999564" y="1708147"/>
                    <a:pt x="993056" y="1704523"/>
                    <a:pt x="987702" y="1700807"/>
                  </a:cubicBezTo>
                  <a:cubicBezTo>
                    <a:pt x="982348" y="1697091"/>
                    <a:pt x="978003" y="1693778"/>
                    <a:pt x="974668" y="1690869"/>
                  </a:cubicBezTo>
                  <a:cubicBezTo>
                    <a:pt x="971333" y="1687958"/>
                    <a:pt x="968656" y="1686358"/>
                    <a:pt x="966636" y="1686067"/>
                  </a:cubicBezTo>
                  <a:cubicBezTo>
                    <a:pt x="965194" y="1685859"/>
                    <a:pt x="963875" y="1686075"/>
                    <a:pt x="962679" y="1686712"/>
                  </a:cubicBezTo>
                  <a:cubicBezTo>
                    <a:pt x="961483" y="1687350"/>
                    <a:pt x="960425" y="1688559"/>
                    <a:pt x="959505" y="1690340"/>
                  </a:cubicBezTo>
                  <a:cubicBezTo>
                    <a:pt x="958587" y="1692121"/>
                    <a:pt x="957764" y="1694506"/>
                    <a:pt x="957040" y="1697494"/>
                  </a:cubicBezTo>
                  <a:cubicBezTo>
                    <a:pt x="956315" y="1700481"/>
                    <a:pt x="955630" y="1704210"/>
                    <a:pt x="954986" y="1708682"/>
                  </a:cubicBezTo>
                  <a:cubicBezTo>
                    <a:pt x="954030" y="1715317"/>
                    <a:pt x="953694" y="1720458"/>
                    <a:pt x="953979" y="1724107"/>
                  </a:cubicBezTo>
                  <a:cubicBezTo>
                    <a:pt x="954263" y="1727755"/>
                    <a:pt x="955207" y="1730651"/>
                    <a:pt x="956813" y="1732797"/>
                  </a:cubicBezTo>
                  <a:cubicBezTo>
                    <a:pt x="958417" y="1734942"/>
                    <a:pt x="961171" y="1737547"/>
                    <a:pt x="965073" y="1740612"/>
                  </a:cubicBezTo>
                  <a:cubicBezTo>
                    <a:pt x="968975" y="1743677"/>
                    <a:pt x="973937" y="1746785"/>
                    <a:pt x="979962" y="1749935"/>
                  </a:cubicBezTo>
                  <a:cubicBezTo>
                    <a:pt x="985986" y="1753084"/>
                    <a:pt x="993031" y="1756050"/>
                    <a:pt x="1001096" y="1758831"/>
                  </a:cubicBezTo>
                  <a:cubicBezTo>
                    <a:pt x="1009162" y="1761613"/>
                    <a:pt x="1018026" y="1763700"/>
                    <a:pt x="1027690" y="1765092"/>
                  </a:cubicBezTo>
                  <a:cubicBezTo>
                    <a:pt x="1041970" y="1767150"/>
                    <a:pt x="1055654" y="1767207"/>
                    <a:pt x="1068743" y="1765264"/>
                  </a:cubicBezTo>
                  <a:cubicBezTo>
                    <a:pt x="1081832" y="1763323"/>
                    <a:pt x="1093599" y="1759312"/>
                    <a:pt x="1104045" y="1753235"/>
                  </a:cubicBezTo>
                  <a:cubicBezTo>
                    <a:pt x="1114490" y="1747157"/>
                    <a:pt x="1123254" y="1738960"/>
                    <a:pt x="1130335" y="1728643"/>
                  </a:cubicBezTo>
                  <a:cubicBezTo>
                    <a:pt x="1137416" y="1718327"/>
                    <a:pt x="1142016" y="1705812"/>
                    <a:pt x="1144136" y="1691100"/>
                  </a:cubicBezTo>
                  <a:cubicBezTo>
                    <a:pt x="1145756" y="1679849"/>
                    <a:pt x="1145433" y="1669827"/>
                    <a:pt x="1143167" y="1661035"/>
                  </a:cubicBezTo>
                  <a:cubicBezTo>
                    <a:pt x="1140899" y="1652242"/>
                    <a:pt x="1137395" y="1644376"/>
                    <a:pt x="1132653" y="1637436"/>
                  </a:cubicBezTo>
                  <a:cubicBezTo>
                    <a:pt x="1127911" y="1630495"/>
                    <a:pt x="1122250" y="1624305"/>
                    <a:pt x="1115673" y="1618867"/>
                  </a:cubicBezTo>
                  <a:cubicBezTo>
                    <a:pt x="1109095" y="1613429"/>
                    <a:pt x="1102305" y="1608439"/>
                    <a:pt x="1095303" y="1603896"/>
                  </a:cubicBezTo>
                  <a:cubicBezTo>
                    <a:pt x="1088301" y="1599355"/>
                    <a:pt x="1081418" y="1595013"/>
                    <a:pt x="1074652" y="1590873"/>
                  </a:cubicBezTo>
                  <a:cubicBezTo>
                    <a:pt x="1067887" y="1586733"/>
                    <a:pt x="1061911" y="1582485"/>
                    <a:pt x="1056722" y="1578131"/>
                  </a:cubicBezTo>
                  <a:cubicBezTo>
                    <a:pt x="1051534" y="1573776"/>
                    <a:pt x="1047572" y="1569083"/>
                    <a:pt x="1044837" y="1564051"/>
                  </a:cubicBezTo>
                  <a:cubicBezTo>
                    <a:pt x="1042102" y="1559020"/>
                    <a:pt x="1041181" y="1553402"/>
                    <a:pt x="1042075" y="1547200"/>
                  </a:cubicBezTo>
                  <a:cubicBezTo>
                    <a:pt x="1042677" y="1543017"/>
                    <a:pt x="1044006" y="1539159"/>
                    <a:pt x="1046062" y="1535627"/>
                  </a:cubicBezTo>
                  <a:cubicBezTo>
                    <a:pt x="1048116" y="1532095"/>
                    <a:pt x="1050886" y="1529219"/>
                    <a:pt x="1054371" y="1526997"/>
                  </a:cubicBezTo>
                  <a:cubicBezTo>
                    <a:pt x="1057857" y="1524775"/>
                    <a:pt x="1062017" y="1523240"/>
                    <a:pt x="1066850" y="1522390"/>
                  </a:cubicBezTo>
                  <a:cubicBezTo>
                    <a:pt x="1071684" y="1521541"/>
                    <a:pt x="1077202" y="1521563"/>
                    <a:pt x="1083404" y="1522456"/>
                  </a:cubicBezTo>
                  <a:cubicBezTo>
                    <a:pt x="1091337" y="1523599"/>
                    <a:pt x="1098482" y="1525622"/>
                    <a:pt x="1104836" y="1528525"/>
                  </a:cubicBezTo>
                  <a:cubicBezTo>
                    <a:pt x="1111191" y="1531428"/>
                    <a:pt x="1116721" y="1534434"/>
                    <a:pt x="1121426" y="1537540"/>
                  </a:cubicBezTo>
                  <a:cubicBezTo>
                    <a:pt x="1126132" y="1540648"/>
                    <a:pt x="1130070" y="1543460"/>
                    <a:pt x="1133240" y="1545978"/>
                  </a:cubicBezTo>
                  <a:cubicBezTo>
                    <a:pt x="1136411" y="1548497"/>
                    <a:pt x="1138790" y="1549870"/>
                    <a:pt x="1140377" y="1550099"/>
                  </a:cubicBezTo>
                  <a:cubicBezTo>
                    <a:pt x="1141963" y="1550327"/>
                    <a:pt x="1143288" y="1550077"/>
                    <a:pt x="1144350" y="1549346"/>
                  </a:cubicBezTo>
                  <a:cubicBezTo>
                    <a:pt x="1145412" y="1548616"/>
                    <a:pt x="1146331" y="1547349"/>
                    <a:pt x="1147106" y="1545547"/>
                  </a:cubicBezTo>
                  <a:cubicBezTo>
                    <a:pt x="1147880" y="1543745"/>
                    <a:pt x="1148584" y="1541416"/>
                    <a:pt x="1149216" y="1538562"/>
                  </a:cubicBezTo>
                  <a:cubicBezTo>
                    <a:pt x="1149847" y="1535709"/>
                    <a:pt x="1150465" y="1532191"/>
                    <a:pt x="1151068" y="1528008"/>
                  </a:cubicBezTo>
                  <a:cubicBezTo>
                    <a:pt x="1151608" y="1524258"/>
                    <a:pt x="1151988" y="1521110"/>
                    <a:pt x="1152207" y="1518565"/>
                  </a:cubicBezTo>
                  <a:cubicBezTo>
                    <a:pt x="1152426" y="1516021"/>
                    <a:pt x="1152475" y="1513892"/>
                    <a:pt x="1152354" y="1512182"/>
                  </a:cubicBezTo>
                  <a:cubicBezTo>
                    <a:pt x="1152232" y="1510471"/>
                    <a:pt x="1151992" y="1509075"/>
                    <a:pt x="1151633" y="1507993"/>
                  </a:cubicBezTo>
                  <a:cubicBezTo>
                    <a:pt x="1151273" y="1506909"/>
                    <a:pt x="1150476" y="1505544"/>
                    <a:pt x="1149242" y="1503893"/>
                  </a:cubicBezTo>
                  <a:cubicBezTo>
                    <a:pt x="1148007" y="1502243"/>
                    <a:pt x="1145310" y="1500014"/>
                    <a:pt x="1141150" y="1497206"/>
                  </a:cubicBezTo>
                  <a:cubicBezTo>
                    <a:pt x="1136991" y="1494399"/>
                    <a:pt x="1132150" y="1491713"/>
                    <a:pt x="1126630" y="1489152"/>
                  </a:cubicBezTo>
                  <a:cubicBezTo>
                    <a:pt x="1121110" y="1486589"/>
                    <a:pt x="1115105" y="1484326"/>
                    <a:pt x="1108615" y="1482361"/>
                  </a:cubicBezTo>
                  <a:cubicBezTo>
                    <a:pt x="1102126" y="1480394"/>
                    <a:pt x="1095564" y="1478934"/>
                    <a:pt x="1088929" y="1477978"/>
                  </a:cubicBezTo>
                  <a:close/>
                  <a:moveTo>
                    <a:pt x="1066673" y="9659"/>
                  </a:moveTo>
                  <a:cubicBezTo>
                    <a:pt x="1226129" y="32631"/>
                    <a:pt x="1370332" y="94640"/>
                    <a:pt x="1490999" y="184616"/>
                  </a:cubicBezTo>
                  <a:lnTo>
                    <a:pt x="1536421" y="222028"/>
                  </a:lnTo>
                  <a:lnTo>
                    <a:pt x="1524353" y="222070"/>
                  </a:lnTo>
                  <a:cubicBezTo>
                    <a:pt x="1501618" y="223497"/>
                    <a:pt x="1488431" y="236834"/>
                    <a:pt x="1484794" y="262082"/>
                  </a:cubicBezTo>
                  <a:lnTo>
                    <a:pt x="1354562" y="1166071"/>
                  </a:lnTo>
                  <a:cubicBezTo>
                    <a:pt x="1315273" y="1178843"/>
                    <a:pt x="1273230" y="1189217"/>
                    <a:pt x="1228434" y="1197193"/>
                  </a:cubicBezTo>
                  <a:cubicBezTo>
                    <a:pt x="1183638" y="1205169"/>
                    <a:pt x="1139051" y="1205960"/>
                    <a:pt x="1094673" y="1199567"/>
                  </a:cubicBezTo>
                  <a:cubicBezTo>
                    <a:pt x="1060191" y="1194599"/>
                    <a:pt x="1029518" y="1186168"/>
                    <a:pt x="1002656" y="1174277"/>
                  </a:cubicBezTo>
                  <a:cubicBezTo>
                    <a:pt x="975792" y="1162383"/>
                    <a:pt x="953238" y="1145818"/>
                    <a:pt x="934993" y="1124580"/>
                  </a:cubicBezTo>
                  <a:cubicBezTo>
                    <a:pt x="916747" y="1103342"/>
                    <a:pt x="903904" y="1076683"/>
                    <a:pt x="896463" y="1044605"/>
                  </a:cubicBezTo>
                  <a:cubicBezTo>
                    <a:pt x="889022" y="1012527"/>
                    <a:pt x="889942" y="967199"/>
                    <a:pt x="899226" y="908620"/>
                  </a:cubicBezTo>
                  <a:lnTo>
                    <a:pt x="1004899" y="175103"/>
                  </a:lnTo>
                  <a:cubicBezTo>
                    <a:pt x="1009735" y="141541"/>
                    <a:pt x="995064" y="122299"/>
                    <a:pt x="960889" y="117375"/>
                  </a:cubicBezTo>
                  <a:cubicBezTo>
                    <a:pt x="957682" y="116913"/>
                    <a:pt x="947174" y="116116"/>
                    <a:pt x="929363" y="114983"/>
                  </a:cubicBezTo>
                  <a:cubicBezTo>
                    <a:pt x="911552" y="113851"/>
                    <a:pt x="889999" y="112810"/>
                    <a:pt x="864702" y="111861"/>
                  </a:cubicBezTo>
                  <a:cubicBezTo>
                    <a:pt x="839406" y="110912"/>
                    <a:pt x="812233" y="110498"/>
                    <a:pt x="783185" y="110619"/>
                  </a:cubicBezTo>
                  <a:cubicBezTo>
                    <a:pt x="754138" y="110740"/>
                    <a:pt x="714557" y="111762"/>
                    <a:pt x="664446" y="113686"/>
                  </a:cubicBezTo>
                  <a:lnTo>
                    <a:pt x="659636" y="203087"/>
                  </a:lnTo>
                  <a:cubicBezTo>
                    <a:pt x="688368" y="205266"/>
                    <a:pt x="708371" y="207168"/>
                    <a:pt x="719648" y="208792"/>
                  </a:cubicBezTo>
                  <a:cubicBezTo>
                    <a:pt x="728932" y="210130"/>
                    <a:pt x="736886" y="212251"/>
                    <a:pt x="743510" y="215155"/>
                  </a:cubicBezTo>
                  <a:cubicBezTo>
                    <a:pt x="750134" y="218058"/>
                    <a:pt x="755309" y="221887"/>
                    <a:pt x="759034" y="226641"/>
                  </a:cubicBezTo>
                  <a:cubicBezTo>
                    <a:pt x="762759" y="231395"/>
                    <a:pt x="765384" y="238471"/>
                    <a:pt x="766907" y="247870"/>
                  </a:cubicBezTo>
                  <a:cubicBezTo>
                    <a:pt x="768431" y="257270"/>
                    <a:pt x="768100" y="269553"/>
                    <a:pt x="765915" y="284720"/>
                  </a:cubicBezTo>
                  <a:lnTo>
                    <a:pt x="665382" y="982556"/>
                  </a:lnTo>
                  <a:cubicBezTo>
                    <a:pt x="657747" y="1035555"/>
                    <a:pt x="659832" y="1083013"/>
                    <a:pt x="671636" y="1124931"/>
                  </a:cubicBezTo>
                  <a:cubicBezTo>
                    <a:pt x="683441" y="1166848"/>
                    <a:pt x="702562" y="1202780"/>
                    <a:pt x="728998" y="1232725"/>
                  </a:cubicBezTo>
                  <a:cubicBezTo>
                    <a:pt x="755434" y="1262671"/>
                    <a:pt x="787640" y="1286563"/>
                    <a:pt x="825616" y="1304398"/>
                  </a:cubicBezTo>
                  <a:cubicBezTo>
                    <a:pt x="863592" y="1322234"/>
                    <a:pt x="905010" y="1334383"/>
                    <a:pt x="949868" y="1340846"/>
                  </a:cubicBezTo>
                  <a:cubicBezTo>
                    <a:pt x="1020271" y="1350988"/>
                    <a:pt x="1091074" y="1349598"/>
                    <a:pt x="1162277" y="1336674"/>
                  </a:cubicBezTo>
                  <a:cubicBezTo>
                    <a:pt x="1233480" y="1323750"/>
                    <a:pt x="1293069" y="1304204"/>
                    <a:pt x="1341043" y="1278034"/>
                  </a:cubicBezTo>
                  <a:lnTo>
                    <a:pt x="1336236" y="1341256"/>
                  </a:lnTo>
                  <a:cubicBezTo>
                    <a:pt x="1333355" y="1369000"/>
                    <a:pt x="1345560" y="1384840"/>
                    <a:pt x="1372850" y="1388771"/>
                  </a:cubicBezTo>
                  <a:cubicBezTo>
                    <a:pt x="1378274" y="1389552"/>
                    <a:pt x="1386109" y="1390506"/>
                    <a:pt x="1396357" y="1391633"/>
                  </a:cubicBezTo>
                  <a:cubicBezTo>
                    <a:pt x="1406605" y="1392760"/>
                    <a:pt x="1418040" y="1393717"/>
                    <a:pt x="1430662" y="1394503"/>
                  </a:cubicBezTo>
                  <a:cubicBezTo>
                    <a:pt x="1443284" y="1395289"/>
                    <a:pt x="1456268" y="1395783"/>
                    <a:pt x="1469614" y="1395987"/>
                  </a:cubicBezTo>
                  <a:cubicBezTo>
                    <a:pt x="1482962" y="1396189"/>
                    <a:pt x="1494281" y="1396135"/>
                    <a:pt x="1503573" y="1395827"/>
                  </a:cubicBezTo>
                  <a:cubicBezTo>
                    <a:pt x="1531051" y="1395199"/>
                    <a:pt x="1546702" y="1381622"/>
                    <a:pt x="1550523" y="1355097"/>
                  </a:cubicBezTo>
                  <a:lnTo>
                    <a:pt x="1689739" y="388754"/>
                  </a:lnTo>
                  <a:lnTo>
                    <a:pt x="1774112" y="527374"/>
                  </a:lnTo>
                  <a:cubicBezTo>
                    <a:pt x="1852488" y="689183"/>
                    <a:pt x="1885048" y="875325"/>
                    <a:pt x="1857482" y="1066673"/>
                  </a:cubicBezTo>
                  <a:cubicBezTo>
                    <a:pt x="1820727" y="1321804"/>
                    <a:pt x="1684039" y="1537885"/>
                    <a:pt x="1492757" y="1680993"/>
                  </a:cubicBezTo>
                  <a:lnTo>
                    <a:pt x="1343605" y="1771776"/>
                  </a:lnTo>
                  <a:lnTo>
                    <a:pt x="1342991" y="1765021"/>
                  </a:lnTo>
                  <a:cubicBezTo>
                    <a:pt x="1342520" y="1763186"/>
                    <a:pt x="1341800" y="1761794"/>
                    <a:pt x="1340832" y="1760846"/>
                  </a:cubicBezTo>
                  <a:cubicBezTo>
                    <a:pt x="1339865" y="1759896"/>
                    <a:pt x="1338731" y="1759328"/>
                    <a:pt x="1337434" y="1759141"/>
                  </a:cubicBezTo>
                  <a:lnTo>
                    <a:pt x="1236611" y="1744616"/>
                  </a:lnTo>
                  <a:lnTo>
                    <a:pt x="1247987" y="1665646"/>
                  </a:lnTo>
                  <a:lnTo>
                    <a:pt x="1332584" y="1677833"/>
                  </a:lnTo>
                  <a:cubicBezTo>
                    <a:pt x="1333882" y="1678020"/>
                    <a:pt x="1335123" y="1677830"/>
                    <a:pt x="1336309" y="1677266"/>
                  </a:cubicBezTo>
                  <a:cubicBezTo>
                    <a:pt x="1337495" y="1676700"/>
                    <a:pt x="1338568" y="1675640"/>
                    <a:pt x="1339528" y="1674085"/>
                  </a:cubicBezTo>
                  <a:cubicBezTo>
                    <a:pt x="1340488" y="1672530"/>
                    <a:pt x="1341346" y="1670409"/>
                    <a:pt x="1342101" y="1667720"/>
                  </a:cubicBezTo>
                  <a:cubicBezTo>
                    <a:pt x="1342857" y="1665031"/>
                    <a:pt x="1343536" y="1661596"/>
                    <a:pt x="1344139" y="1657412"/>
                  </a:cubicBezTo>
                  <a:cubicBezTo>
                    <a:pt x="1344721" y="1653374"/>
                    <a:pt x="1345034" y="1649922"/>
                    <a:pt x="1345078" y="1647057"/>
                  </a:cubicBezTo>
                  <a:cubicBezTo>
                    <a:pt x="1345123" y="1644193"/>
                    <a:pt x="1344904" y="1641880"/>
                    <a:pt x="1344422" y="1640117"/>
                  </a:cubicBezTo>
                  <a:cubicBezTo>
                    <a:pt x="1343939" y="1638354"/>
                    <a:pt x="1343214" y="1636999"/>
                    <a:pt x="1342247" y="1636049"/>
                  </a:cubicBezTo>
                  <a:cubicBezTo>
                    <a:pt x="1341279" y="1635099"/>
                    <a:pt x="1340147" y="1634532"/>
                    <a:pt x="1338849" y="1634345"/>
                  </a:cubicBezTo>
                  <a:lnTo>
                    <a:pt x="1254252" y="1622158"/>
                  </a:lnTo>
                  <a:lnTo>
                    <a:pt x="1264102" y="1553789"/>
                  </a:lnTo>
                  <a:lnTo>
                    <a:pt x="1364060" y="1568189"/>
                  </a:lnTo>
                  <a:cubicBezTo>
                    <a:pt x="1365358" y="1568376"/>
                    <a:pt x="1366569" y="1568145"/>
                    <a:pt x="1367693" y="1567498"/>
                  </a:cubicBezTo>
                  <a:cubicBezTo>
                    <a:pt x="1368817" y="1566850"/>
                    <a:pt x="1369864" y="1565712"/>
                    <a:pt x="1370834" y="1564085"/>
                  </a:cubicBezTo>
                  <a:cubicBezTo>
                    <a:pt x="1371805" y="1562459"/>
                    <a:pt x="1372673" y="1560264"/>
                    <a:pt x="1373439" y="1557504"/>
                  </a:cubicBezTo>
                  <a:cubicBezTo>
                    <a:pt x="1374205" y="1554743"/>
                    <a:pt x="1374878" y="1551343"/>
                    <a:pt x="1375460" y="1547305"/>
                  </a:cubicBezTo>
                  <a:cubicBezTo>
                    <a:pt x="1376084" y="1542978"/>
                    <a:pt x="1376418" y="1539382"/>
                    <a:pt x="1376463" y="1536517"/>
                  </a:cubicBezTo>
                  <a:cubicBezTo>
                    <a:pt x="1376507" y="1533653"/>
                    <a:pt x="1376299" y="1531267"/>
                    <a:pt x="1375837" y="1529360"/>
                  </a:cubicBezTo>
                  <a:cubicBezTo>
                    <a:pt x="1375376" y="1527453"/>
                    <a:pt x="1374692" y="1526067"/>
                    <a:pt x="1373786" y="1525200"/>
                  </a:cubicBezTo>
                  <a:cubicBezTo>
                    <a:pt x="1372881" y="1524333"/>
                    <a:pt x="1371778" y="1523806"/>
                    <a:pt x="1370481" y="1523619"/>
                  </a:cubicBezTo>
                  <a:lnTo>
                    <a:pt x="1230714" y="1503484"/>
                  </a:lnTo>
                  <a:cubicBezTo>
                    <a:pt x="1225954" y="1502798"/>
                    <a:pt x="1221749" y="1503628"/>
                    <a:pt x="1218098" y="1505973"/>
                  </a:cubicBezTo>
                  <a:cubicBezTo>
                    <a:pt x="1214447" y="1508318"/>
                    <a:pt x="1212165" y="1512664"/>
                    <a:pt x="1211251" y="1519010"/>
                  </a:cubicBezTo>
                  <a:lnTo>
                    <a:pt x="1176092" y="1763062"/>
                  </a:lnTo>
                  <a:cubicBezTo>
                    <a:pt x="1175178" y="1769408"/>
                    <a:pt x="1176140" y="1774222"/>
                    <a:pt x="1178980" y="1777502"/>
                  </a:cubicBezTo>
                  <a:cubicBezTo>
                    <a:pt x="1181821" y="1780782"/>
                    <a:pt x="1185621" y="1782765"/>
                    <a:pt x="1190381" y="1783450"/>
                  </a:cubicBezTo>
                  <a:lnTo>
                    <a:pt x="1285648" y="1797175"/>
                  </a:lnTo>
                  <a:lnTo>
                    <a:pt x="1256924" y="1809416"/>
                  </a:lnTo>
                  <a:cubicBezTo>
                    <a:pt x="1115766" y="1861672"/>
                    <a:pt x="959925" y="1880455"/>
                    <a:pt x="800468" y="1857483"/>
                  </a:cubicBezTo>
                  <a:cubicBezTo>
                    <a:pt x="641011" y="1834511"/>
                    <a:pt x="496808" y="1772503"/>
                    <a:pt x="376142" y="1682527"/>
                  </a:cubicBezTo>
                  <a:lnTo>
                    <a:pt x="349194" y="1660331"/>
                  </a:lnTo>
                  <a:lnTo>
                    <a:pt x="352788" y="1658809"/>
                  </a:lnTo>
                  <a:cubicBezTo>
                    <a:pt x="353892" y="1657790"/>
                    <a:pt x="354547" y="1656559"/>
                    <a:pt x="354755" y="1655117"/>
                  </a:cubicBezTo>
                  <a:lnTo>
                    <a:pt x="367628" y="1565761"/>
                  </a:lnTo>
                  <a:lnTo>
                    <a:pt x="390995" y="1569128"/>
                  </a:lnTo>
                  <a:cubicBezTo>
                    <a:pt x="409457" y="1571787"/>
                    <a:pt x="425815" y="1571935"/>
                    <a:pt x="440070" y="1569572"/>
                  </a:cubicBezTo>
                  <a:cubicBezTo>
                    <a:pt x="454324" y="1567208"/>
                    <a:pt x="466736" y="1562555"/>
                    <a:pt x="477306" y="1555612"/>
                  </a:cubicBezTo>
                  <a:cubicBezTo>
                    <a:pt x="487876" y="1548669"/>
                    <a:pt x="496486" y="1539493"/>
                    <a:pt x="503135" y="1528083"/>
                  </a:cubicBezTo>
                  <a:cubicBezTo>
                    <a:pt x="509785" y="1516673"/>
                    <a:pt x="514243" y="1503108"/>
                    <a:pt x="516508" y="1487385"/>
                  </a:cubicBezTo>
                  <a:cubicBezTo>
                    <a:pt x="518150" y="1475991"/>
                    <a:pt x="518044" y="1465486"/>
                    <a:pt x="516190" y="1455869"/>
                  </a:cubicBezTo>
                  <a:cubicBezTo>
                    <a:pt x="514336" y="1446252"/>
                    <a:pt x="510873" y="1437583"/>
                    <a:pt x="505803" y="1429859"/>
                  </a:cubicBezTo>
                  <a:cubicBezTo>
                    <a:pt x="500731" y="1422135"/>
                    <a:pt x="494226" y="1415419"/>
                    <a:pt x="486289" y="1409711"/>
                  </a:cubicBezTo>
                  <a:cubicBezTo>
                    <a:pt x="478351" y="1404002"/>
                    <a:pt x="470318" y="1399717"/>
                    <a:pt x="462191" y="1396853"/>
                  </a:cubicBezTo>
                  <a:cubicBezTo>
                    <a:pt x="454065" y="1393989"/>
                    <a:pt x="447045" y="1391873"/>
                    <a:pt x="441131" y="1390506"/>
                  </a:cubicBezTo>
                  <a:cubicBezTo>
                    <a:pt x="435219" y="1389139"/>
                    <a:pt x="428944" y="1387978"/>
                    <a:pt x="422310" y="1387022"/>
                  </a:cubicBezTo>
                  <a:lnTo>
                    <a:pt x="356320" y="1377515"/>
                  </a:lnTo>
                  <a:cubicBezTo>
                    <a:pt x="350550" y="1376684"/>
                    <a:pt x="345654" y="1377708"/>
                    <a:pt x="341632" y="1380589"/>
                  </a:cubicBezTo>
                  <a:cubicBezTo>
                    <a:pt x="337611" y="1383469"/>
                    <a:pt x="335111" y="1388299"/>
                    <a:pt x="334135" y="1395079"/>
                  </a:cubicBezTo>
                  <a:lnTo>
                    <a:pt x="301746" y="1619900"/>
                  </a:lnTo>
                  <a:lnTo>
                    <a:pt x="186149" y="1492758"/>
                  </a:lnTo>
                  <a:cubicBezTo>
                    <a:pt x="43040" y="1301476"/>
                    <a:pt x="-27097" y="1055600"/>
                    <a:pt x="9659" y="800469"/>
                  </a:cubicBezTo>
                  <a:cubicBezTo>
                    <a:pt x="83169" y="290206"/>
                    <a:pt x="556410" y="-63851"/>
                    <a:pt x="1066673" y="9659"/>
                  </a:cubicBezTo>
                  <a:close/>
                </a:path>
              </a:pathLst>
            </a:custGeom>
          </p:spPr>
        </p:pic>
      </p:grpSp>
      <p:sp>
        <p:nvSpPr>
          <p:cNvPr id="59" name="Isosceles Triangle 24"/>
          <p:cNvSpPr/>
          <p:nvPr userDrawn="1"/>
        </p:nvSpPr>
        <p:spPr>
          <a:xfrm flipV="1">
            <a:off x="5462082" y="0"/>
            <a:ext cx="776032" cy="504967"/>
          </a:xfrm>
          <a:custGeom>
            <a:avLst/>
            <a:gdLst>
              <a:gd name="connsiteX0" fmla="*/ 0 w 457200"/>
              <a:gd name="connsiteY0" fmla="*/ 761285 h 761285"/>
              <a:gd name="connsiteX1" fmla="*/ 228600 w 457200"/>
              <a:gd name="connsiteY1" fmla="*/ 0 h 761285"/>
              <a:gd name="connsiteX2" fmla="*/ 457200 w 457200"/>
              <a:gd name="connsiteY2" fmla="*/ 761285 h 761285"/>
              <a:gd name="connsiteX3" fmla="*/ 0 w 457200"/>
              <a:gd name="connsiteY3" fmla="*/ 761285 h 761285"/>
              <a:gd name="connsiteX0" fmla="*/ 0 w 457200"/>
              <a:gd name="connsiteY0" fmla="*/ 540155 h 540155"/>
              <a:gd name="connsiteX1" fmla="*/ 13447 w 457200"/>
              <a:gd name="connsiteY1" fmla="*/ 0 h 540155"/>
              <a:gd name="connsiteX2" fmla="*/ 457200 w 457200"/>
              <a:gd name="connsiteY2" fmla="*/ 540155 h 540155"/>
              <a:gd name="connsiteX3" fmla="*/ 0 w 457200"/>
              <a:gd name="connsiteY3" fmla="*/ 540155 h 540155"/>
              <a:gd name="connsiteX0" fmla="*/ 33974 w 491174"/>
              <a:gd name="connsiteY0" fmla="*/ 403677 h 403677"/>
              <a:gd name="connsiteX1" fmla="*/ 0 w 491174"/>
              <a:gd name="connsiteY1" fmla="*/ 0 h 403677"/>
              <a:gd name="connsiteX2" fmla="*/ 491174 w 491174"/>
              <a:gd name="connsiteY2" fmla="*/ 403677 h 403677"/>
              <a:gd name="connsiteX3" fmla="*/ 33974 w 491174"/>
              <a:gd name="connsiteY3" fmla="*/ 403677 h 403677"/>
              <a:gd name="connsiteX0" fmla="*/ 0 w 457200"/>
              <a:gd name="connsiteY0" fmla="*/ 444620 h 444620"/>
              <a:gd name="connsiteX1" fmla="*/ 120145 w 457200"/>
              <a:gd name="connsiteY1" fmla="*/ 0 h 444620"/>
              <a:gd name="connsiteX2" fmla="*/ 457200 w 457200"/>
              <a:gd name="connsiteY2" fmla="*/ 444620 h 444620"/>
              <a:gd name="connsiteX3" fmla="*/ 0 w 457200"/>
              <a:gd name="connsiteY3" fmla="*/ 444620 h 444620"/>
              <a:gd name="connsiteX0" fmla="*/ 146599 w 337055"/>
              <a:gd name="connsiteY0" fmla="*/ 0 h 504967"/>
              <a:gd name="connsiteX1" fmla="*/ 0 w 337055"/>
              <a:gd name="connsiteY1" fmla="*/ 60347 h 504967"/>
              <a:gd name="connsiteX2" fmla="*/ 337055 w 337055"/>
              <a:gd name="connsiteY2" fmla="*/ 504967 h 504967"/>
              <a:gd name="connsiteX3" fmla="*/ 146599 w 337055"/>
              <a:gd name="connsiteY3" fmla="*/ 0 h 504967"/>
            </a:gdLst>
            <a:ahLst/>
            <a:cxnLst>
              <a:cxn ang="0">
                <a:pos x="connsiteX0" y="connsiteY0"/>
              </a:cxn>
              <a:cxn ang="0">
                <a:pos x="connsiteX1" y="connsiteY1"/>
              </a:cxn>
              <a:cxn ang="0">
                <a:pos x="connsiteX2" y="connsiteY2"/>
              </a:cxn>
              <a:cxn ang="0">
                <a:pos x="connsiteX3" y="connsiteY3"/>
              </a:cxn>
            </a:cxnLst>
            <a:rect l="l" t="t" r="r" b="b"/>
            <a:pathLst>
              <a:path w="337055" h="504967">
                <a:moveTo>
                  <a:pt x="146599" y="0"/>
                </a:moveTo>
                <a:lnTo>
                  <a:pt x="0" y="60347"/>
                </a:lnTo>
                <a:lnTo>
                  <a:pt x="337055" y="504967"/>
                </a:lnTo>
                <a:lnTo>
                  <a:pt x="146599" y="0"/>
                </a:lnTo>
                <a:close/>
              </a:path>
            </a:pathLst>
          </a:custGeom>
          <a:solidFill>
            <a:srgbClr val="0594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itle 1"/>
          <p:cNvSpPr>
            <a:spLocks noGrp="1"/>
          </p:cNvSpPr>
          <p:nvPr>
            <p:ph type="ctrTitle" hasCustomPrompt="1"/>
          </p:nvPr>
        </p:nvSpPr>
        <p:spPr>
          <a:xfrm>
            <a:off x="685800" y="1478723"/>
            <a:ext cx="7772400" cy="1463040"/>
          </a:xfrm>
          <a:prstGeom prst="rect">
            <a:avLst/>
          </a:prstGeom>
          <a:noFill/>
        </p:spPr>
        <p:txBody>
          <a:bodyPr anchor="t" anchorCtr="0"/>
          <a:lstStyle>
            <a:lvl1pPr algn="ctr">
              <a:defRPr sz="3200" b="1" baseline="0">
                <a:solidFill>
                  <a:srgbClr val="0070C0"/>
                </a:solidFill>
                <a:latin typeface="+mj-lt"/>
              </a:defRPr>
            </a:lvl1pPr>
          </a:lstStyle>
          <a:p>
            <a:r>
              <a:rPr lang="en-US" dirty="0"/>
              <a:t>Title of the presentation</a:t>
            </a:r>
          </a:p>
        </p:txBody>
      </p:sp>
      <p:cxnSp>
        <p:nvCxnSpPr>
          <p:cNvPr id="26" name="Straight Connector 25"/>
          <p:cNvCxnSpPr/>
          <p:nvPr userDrawn="1"/>
        </p:nvCxnSpPr>
        <p:spPr>
          <a:xfrm>
            <a:off x="728890" y="3200400"/>
            <a:ext cx="7686220"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36" name="Subtitle 2"/>
          <p:cNvSpPr>
            <a:spLocks noGrp="1"/>
          </p:cNvSpPr>
          <p:nvPr>
            <p:ph type="subTitle" idx="1" hasCustomPrompt="1"/>
          </p:nvPr>
        </p:nvSpPr>
        <p:spPr>
          <a:xfrm>
            <a:off x="1444373" y="3429000"/>
            <a:ext cx="6248400" cy="662158"/>
          </a:xfrm>
        </p:spPr>
        <p:txBody>
          <a:bodyPr/>
          <a:lstStyle>
            <a:lvl1pPr marL="0" indent="0" algn="ctr">
              <a:buNone/>
              <a:defRPr sz="2600" b="1" baseline="0">
                <a:solidFill>
                  <a:schemeClr val="bg1"/>
                </a:solidFill>
                <a:latin typeface="+mj-lt"/>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Author names</a:t>
            </a:r>
          </a:p>
        </p:txBody>
      </p:sp>
      <p:sp>
        <p:nvSpPr>
          <p:cNvPr id="24" name="Rectangle 5"/>
          <p:cNvSpPr>
            <a:spLocks noGrp="1" noChangeArrowheads="1"/>
          </p:cNvSpPr>
          <p:nvPr>
            <p:ph type="ftr" sz="quarter" idx="3"/>
          </p:nvPr>
        </p:nvSpPr>
        <p:spPr>
          <a:xfrm>
            <a:off x="685800" y="6602104"/>
            <a:ext cx="7772400" cy="255896"/>
          </a:xfrm>
          <a:prstGeom prst="rect">
            <a:avLst/>
          </a:prstGeom>
          <a:ln/>
        </p:spPr>
        <p:txBody>
          <a:bodyPr/>
          <a:lstStyle>
            <a:lvl1pPr algn="ctr">
              <a:defRPr sz="1050" b="1">
                <a:solidFill>
                  <a:schemeClr val="tx1">
                    <a:lumMod val="50000"/>
                  </a:schemeClr>
                </a:solidFill>
                <a:latin typeface="+mj-lt"/>
              </a:defRPr>
            </a:lvl1pPr>
          </a:lstStyle>
          <a:p>
            <a:r>
              <a:rPr lang="en-US"/>
              <a:t>Computational Optimization © 2021 Fengqi You</a:t>
            </a:r>
            <a:endParaRPr lang="en-US" dirty="0"/>
          </a:p>
        </p:txBody>
      </p:sp>
      <p:sp>
        <p:nvSpPr>
          <p:cNvPr id="21" name="Subtitle 2"/>
          <p:cNvSpPr txBox="1">
            <a:spLocks/>
          </p:cNvSpPr>
          <p:nvPr userDrawn="1"/>
        </p:nvSpPr>
        <p:spPr bwMode="auto">
          <a:xfrm>
            <a:off x="1558538" y="5764619"/>
            <a:ext cx="6026924" cy="4884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None/>
              <a:defRPr sz="2400" b="0">
                <a:solidFill>
                  <a:schemeClr val="bg1"/>
                </a:solidFill>
                <a:latin typeface="+mn-lt"/>
                <a:ea typeface="+mn-ea"/>
                <a:cs typeface="Times New Roman" panose="02020603050405020304" pitchFamily="18" charset="0"/>
              </a:defRPr>
            </a:lvl1pPr>
            <a:lvl2pPr marL="457200" indent="0" algn="ctr" rtl="0" eaLnBrk="1" fontAlgn="base" hangingPunct="1">
              <a:spcBef>
                <a:spcPct val="20000"/>
              </a:spcBef>
              <a:spcAft>
                <a:spcPct val="0"/>
              </a:spcAft>
              <a:buNone/>
              <a:defRPr sz="2000">
                <a:solidFill>
                  <a:schemeClr val="bg1"/>
                </a:solidFill>
                <a:latin typeface="Times New Roman" panose="02020603050405020304" pitchFamily="18" charset="0"/>
                <a:cs typeface="Times New Roman" panose="02020603050405020304" pitchFamily="18" charset="0"/>
              </a:defRPr>
            </a:lvl2pPr>
            <a:lvl3pPr marL="914400" indent="0" algn="ctr" rtl="0" eaLnBrk="1" fontAlgn="base" hangingPunct="1">
              <a:spcBef>
                <a:spcPct val="20000"/>
              </a:spcBef>
              <a:spcAft>
                <a:spcPct val="0"/>
              </a:spcAft>
              <a:buNone/>
              <a:defRPr sz="2000">
                <a:solidFill>
                  <a:schemeClr val="bg1"/>
                </a:solidFill>
                <a:latin typeface="Times New Roman" panose="02020603050405020304" pitchFamily="18" charset="0"/>
                <a:cs typeface="Times New Roman" panose="02020603050405020304" pitchFamily="18" charset="0"/>
              </a:defRPr>
            </a:lvl3pPr>
            <a:lvl4pPr marL="1371600" indent="0" algn="ctr" rtl="0" eaLnBrk="1" fontAlgn="base" hangingPunct="1">
              <a:spcBef>
                <a:spcPct val="20000"/>
              </a:spcBef>
              <a:spcAft>
                <a:spcPct val="0"/>
              </a:spcAft>
              <a:buNone/>
              <a:defRPr sz="2000">
                <a:solidFill>
                  <a:schemeClr val="bg1"/>
                </a:solidFill>
                <a:latin typeface="Times New Roman" panose="02020603050405020304" pitchFamily="18" charset="0"/>
                <a:cs typeface="Times New Roman" panose="02020603050405020304" pitchFamily="18" charset="0"/>
              </a:defRPr>
            </a:lvl4pPr>
            <a:lvl5pPr marL="1828800" indent="0" algn="ctr" rtl="0" eaLnBrk="1" fontAlgn="base" hangingPunct="1">
              <a:spcBef>
                <a:spcPct val="20000"/>
              </a:spcBef>
              <a:spcAft>
                <a:spcPct val="0"/>
              </a:spcAft>
              <a:buNone/>
              <a:defRPr sz="2000">
                <a:solidFill>
                  <a:schemeClr val="bg1"/>
                </a:solidFill>
                <a:latin typeface="Times New Roman" panose="02020603050405020304" pitchFamily="18" charset="0"/>
                <a:cs typeface="Times New Roman" panose="02020603050405020304" pitchFamily="18" charset="0"/>
              </a:defRPr>
            </a:lvl5pPr>
            <a:lvl6pPr marL="2286000" indent="0" algn="ctr" rtl="0" eaLnBrk="1" fontAlgn="base" hangingPunct="1">
              <a:spcBef>
                <a:spcPct val="20000"/>
              </a:spcBef>
              <a:spcAft>
                <a:spcPct val="0"/>
              </a:spcAft>
              <a:buNone/>
              <a:defRPr sz="2000">
                <a:solidFill>
                  <a:schemeClr val="tx1"/>
                </a:solidFill>
                <a:latin typeface="+mn-lt"/>
                <a:cs typeface="+mn-cs"/>
              </a:defRPr>
            </a:lvl6pPr>
            <a:lvl7pPr marL="2743200" indent="0" algn="ctr" rtl="0" eaLnBrk="1" fontAlgn="base" hangingPunct="1">
              <a:spcBef>
                <a:spcPct val="20000"/>
              </a:spcBef>
              <a:spcAft>
                <a:spcPct val="0"/>
              </a:spcAft>
              <a:buNone/>
              <a:defRPr sz="2000">
                <a:solidFill>
                  <a:schemeClr val="tx1"/>
                </a:solidFill>
                <a:latin typeface="+mn-lt"/>
                <a:cs typeface="+mn-cs"/>
              </a:defRPr>
            </a:lvl7pPr>
            <a:lvl8pPr marL="3200400" indent="0" algn="ctr" rtl="0" eaLnBrk="1" fontAlgn="base" hangingPunct="1">
              <a:spcBef>
                <a:spcPct val="20000"/>
              </a:spcBef>
              <a:spcAft>
                <a:spcPct val="0"/>
              </a:spcAft>
              <a:buNone/>
              <a:defRPr sz="2000">
                <a:solidFill>
                  <a:schemeClr val="tx1"/>
                </a:solidFill>
                <a:latin typeface="+mn-lt"/>
                <a:cs typeface="+mn-cs"/>
              </a:defRPr>
            </a:lvl8pPr>
            <a:lvl9pPr marL="3657600" indent="0" algn="ctr" rtl="0" eaLnBrk="1" fontAlgn="base" hangingPunct="1">
              <a:spcBef>
                <a:spcPct val="20000"/>
              </a:spcBef>
              <a:spcAft>
                <a:spcPct val="0"/>
              </a:spcAft>
              <a:buNone/>
              <a:defRPr sz="2000">
                <a:solidFill>
                  <a:schemeClr val="tx1"/>
                </a:solidFill>
                <a:latin typeface="+mn-lt"/>
                <a:cs typeface="+mn-cs"/>
              </a:defRPr>
            </a:lvl9pPr>
          </a:lstStyle>
          <a:p>
            <a:r>
              <a:rPr lang="en-US" sz="2100" u="none" kern="0" baseline="0" dirty="0">
                <a:solidFill>
                  <a:srgbClr val="0070C0"/>
                </a:solidFill>
                <a:latin typeface="+mj-lt"/>
              </a:rPr>
              <a:t>www.peese.org</a:t>
            </a:r>
          </a:p>
        </p:txBody>
      </p:sp>
    </p:spTree>
    <p:extLst>
      <p:ext uri="{BB962C8B-B14F-4D97-AF65-F5344CB8AC3E}">
        <p14:creationId xmlns:p14="http://schemas.microsoft.com/office/powerpoint/2010/main" val="1339794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grpSp>
        <p:nvGrpSpPr>
          <p:cNvPr id="20" name="Group 19"/>
          <p:cNvGrpSpPr/>
          <p:nvPr userDrawn="1"/>
        </p:nvGrpSpPr>
        <p:grpSpPr>
          <a:xfrm>
            <a:off x="0" y="0"/>
            <a:ext cx="9144000" cy="914400"/>
            <a:chOff x="0" y="0"/>
            <a:chExt cx="9144000" cy="914400"/>
          </a:xfrm>
        </p:grpSpPr>
        <p:sp>
          <p:nvSpPr>
            <p:cNvPr id="21" name="Rectangle 20"/>
            <p:cNvSpPr/>
            <p:nvPr userDrawn="1"/>
          </p:nvSpPr>
          <p:spPr>
            <a:xfrm flipH="1">
              <a:off x="0" y="0"/>
              <a:ext cx="9144000" cy="9144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p:cNvSpPr/>
            <p:nvPr userDrawn="1"/>
          </p:nvSpPr>
          <p:spPr>
            <a:xfrm flipH="1" flipV="1">
              <a:off x="4648200" y="0"/>
              <a:ext cx="4495800" cy="457200"/>
            </a:xfrm>
            <a:prstGeom prst="triangle">
              <a:avLst>
                <a:gd name="adj" fmla="val 25697"/>
              </a:avLst>
            </a:prstGeom>
            <a:solidFill>
              <a:srgbClr val="0063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Isosceles Triangle 7"/>
            <p:cNvSpPr/>
            <p:nvPr userDrawn="1"/>
          </p:nvSpPr>
          <p:spPr>
            <a:xfrm flipH="1">
              <a:off x="7985075" y="457200"/>
              <a:ext cx="398347" cy="457200"/>
            </a:xfrm>
            <a:custGeom>
              <a:avLst/>
              <a:gdLst>
                <a:gd name="connsiteX0" fmla="*/ 0 w 844171"/>
                <a:gd name="connsiteY0" fmla="*/ 457200 h 457200"/>
                <a:gd name="connsiteX1" fmla="*/ 398347 w 844171"/>
                <a:gd name="connsiteY1" fmla="*/ 0 h 457200"/>
                <a:gd name="connsiteX2" fmla="*/ 844171 w 844171"/>
                <a:gd name="connsiteY2" fmla="*/ 457200 h 457200"/>
                <a:gd name="connsiteX3" fmla="*/ 0 w 844171"/>
                <a:gd name="connsiteY3" fmla="*/ 457200 h 457200"/>
                <a:gd name="connsiteX0" fmla="*/ 0 w 398347"/>
                <a:gd name="connsiteY0" fmla="*/ 457200 h 457200"/>
                <a:gd name="connsiteX1" fmla="*/ 398347 w 398347"/>
                <a:gd name="connsiteY1" fmla="*/ 0 h 457200"/>
                <a:gd name="connsiteX2" fmla="*/ 289162 w 398347"/>
                <a:gd name="connsiteY2" fmla="*/ 457200 h 457200"/>
                <a:gd name="connsiteX3" fmla="*/ 0 w 398347"/>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398347" h="457200">
                  <a:moveTo>
                    <a:pt x="0" y="457200"/>
                  </a:moveTo>
                  <a:lnTo>
                    <a:pt x="398347" y="0"/>
                  </a:lnTo>
                  <a:lnTo>
                    <a:pt x="289162" y="457200"/>
                  </a:lnTo>
                  <a:lnTo>
                    <a:pt x="0" y="457200"/>
                  </a:lnTo>
                  <a:close/>
                </a:path>
              </a:pathLst>
            </a:custGeom>
            <a:solidFill>
              <a:srgbClr val="0088EE">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Isosceles Triangle 23"/>
            <p:cNvSpPr/>
            <p:nvPr userDrawn="1"/>
          </p:nvSpPr>
          <p:spPr>
            <a:xfrm flipH="1">
              <a:off x="7028880" y="457200"/>
              <a:ext cx="1066516" cy="457200"/>
            </a:xfrm>
            <a:prstGeom prst="triangle">
              <a:avLst>
                <a:gd name="adj" fmla="val 10554"/>
              </a:avLst>
            </a:prstGeom>
            <a:solidFill>
              <a:srgbClr val="3BAB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13"/>
            <p:cNvSpPr/>
            <p:nvPr userDrawn="1"/>
          </p:nvSpPr>
          <p:spPr>
            <a:xfrm flipH="1">
              <a:off x="4694349" y="0"/>
              <a:ext cx="3290726" cy="914400"/>
            </a:xfrm>
            <a:custGeom>
              <a:avLst/>
              <a:gdLst>
                <a:gd name="connsiteX0" fmla="*/ 0 w 2228280"/>
                <a:gd name="connsiteY0" fmla="*/ 0 h 914400"/>
                <a:gd name="connsiteX1" fmla="*/ 2228280 w 2228280"/>
                <a:gd name="connsiteY1" fmla="*/ 0 h 914400"/>
                <a:gd name="connsiteX2" fmla="*/ 2228280 w 2228280"/>
                <a:gd name="connsiteY2" fmla="*/ 914400 h 914400"/>
                <a:gd name="connsiteX3" fmla="*/ 0 w 2228280"/>
                <a:gd name="connsiteY3" fmla="*/ 914400 h 914400"/>
                <a:gd name="connsiteX4" fmla="*/ 0 w 2228280"/>
                <a:gd name="connsiteY4" fmla="*/ 0 h 914400"/>
                <a:gd name="connsiteX0" fmla="*/ 0 w 2228280"/>
                <a:gd name="connsiteY0" fmla="*/ 0 h 914400"/>
                <a:gd name="connsiteX1" fmla="*/ 2228280 w 2228280"/>
                <a:gd name="connsiteY1" fmla="*/ 0 h 914400"/>
                <a:gd name="connsiteX2" fmla="*/ 2228280 w 2228280"/>
                <a:gd name="connsiteY2" fmla="*/ 914400 h 914400"/>
                <a:gd name="connsiteX3" fmla="*/ 1036320 w 2228280"/>
                <a:gd name="connsiteY3" fmla="*/ 896982 h 914400"/>
                <a:gd name="connsiteX4" fmla="*/ 0 w 2228280"/>
                <a:gd name="connsiteY4" fmla="*/ 0 h 914400"/>
                <a:gd name="connsiteX0" fmla="*/ 0 w 2228280"/>
                <a:gd name="connsiteY0" fmla="*/ 0 h 923108"/>
                <a:gd name="connsiteX1" fmla="*/ 2228280 w 2228280"/>
                <a:gd name="connsiteY1" fmla="*/ 0 h 923108"/>
                <a:gd name="connsiteX2" fmla="*/ 2228280 w 2228280"/>
                <a:gd name="connsiteY2" fmla="*/ 914400 h 923108"/>
                <a:gd name="connsiteX3" fmla="*/ 1045029 w 2228280"/>
                <a:gd name="connsiteY3" fmla="*/ 923108 h 923108"/>
                <a:gd name="connsiteX4" fmla="*/ 0 w 2228280"/>
                <a:gd name="connsiteY4" fmla="*/ 0 h 923108"/>
                <a:gd name="connsiteX0" fmla="*/ 0 w 3168806"/>
                <a:gd name="connsiteY0" fmla="*/ 461555 h 923108"/>
                <a:gd name="connsiteX1" fmla="*/ 3168806 w 3168806"/>
                <a:gd name="connsiteY1" fmla="*/ 0 h 923108"/>
                <a:gd name="connsiteX2" fmla="*/ 3168806 w 3168806"/>
                <a:gd name="connsiteY2" fmla="*/ 914400 h 923108"/>
                <a:gd name="connsiteX3" fmla="*/ 1985555 w 3168806"/>
                <a:gd name="connsiteY3" fmla="*/ 923108 h 923108"/>
                <a:gd name="connsiteX4" fmla="*/ 0 w 3168806"/>
                <a:gd name="connsiteY4" fmla="*/ 461555 h 923108"/>
                <a:gd name="connsiteX0" fmla="*/ 0 w 3168806"/>
                <a:gd name="connsiteY0" fmla="*/ 461555 h 923108"/>
                <a:gd name="connsiteX1" fmla="*/ 1636097 w 3168806"/>
                <a:gd name="connsiteY1" fmla="*/ 0 h 923108"/>
                <a:gd name="connsiteX2" fmla="*/ 3168806 w 3168806"/>
                <a:gd name="connsiteY2" fmla="*/ 914400 h 923108"/>
                <a:gd name="connsiteX3" fmla="*/ 1985555 w 3168806"/>
                <a:gd name="connsiteY3" fmla="*/ 923108 h 923108"/>
                <a:gd name="connsiteX4" fmla="*/ 0 w 3168806"/>
                <a:gd name="connsiteY4" fmla="*/ 461555 h 923108"/>
                <a:gd name="connsiteX0" fmla="*/ 0 w 3290726"/>
                <a:gd name="connsiteY0" fmla="*/ 461555 h 923108"/>
                <a:gd name="connsiteX1" fmla="*/ 1636097 w 3290726"/>
                <a:gd name="connsiteY1" fmla="*/ 0 h 923108"/>
                <a:gd name="connsiteX2" fmla="*/ 3290726 w 3290726"/>
                <a:gd name="connsiteY2" fmla="*/ 0 h 923108"/>
                <a:gd name="connsiteX3" fmla="*/ 1985555 w 3290726"/>
                <a:gd name="connsiteY3" fmla="*/ 923108 h 923108"/>
                <a:gd name="connsiteX4" fmla="*/ 0 w 3290726"/>
                <a:gd name="connsiteY4" fmla="*/ 461555 h 923108"/>
                <a:gd name="connsiteX0" fmla="*/ 0 w 3290726"/>
                <a:gd name="connsiteY0" fmla="*/ 461555 h 914400"/>
                <a:gd name="connsiteX1" fmla="*/ 1636097 w 3290726"/>
                <a:gd name="connsiteY1" fmla="*/ 0 h 914400"/>
                <a:gd name="connsiteX2" fmla="*/ 3290726 w 3290726"/>
                <a:gd name="connsiteY2" fmla="*/ 0 h 914400"/>
                <a:gd name="connsiteX3" fmla="*/ 940526 w 3290726"/>
                <a:gd name="connsiteY3" fmla="*/ 914400 h 914400"/>
                <a:gd name="connsiteX4" fmla="*/ 0 w 3290726"/>
                <a:gd name="connsiteY4" fmla="*/ 461555 h 914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0726" h="914400">
                  <a:moveTo>
                    <a:pt x="0" y="461555"/>
                  </a:moveTo>
                  <a:lnTo>
                    <a:pt x="1636097" y="0"/>
                  </a:lnTo>
                  <a:lnTo>
                    <a:pt x="3290726" y="0"/>
                  </a:lnTo>
                  <a:lnTo>
                    <a:pt x="940526" y="914400"/>
                  </a:lnTo>
                  <a:lnTo>
                    <a:pt x="0" y="461555"/>
                  </a:lnTo>
                  <a:close/>
                </a:path>
              </a:pathLst>
            </a:custGeom>
            <a:solidFill>
              <a:srgbClr val="007AD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5"/>
          <p:cNvGrpSpPr/>
          <p:nvPr userDrawn="1"/>
        </p:nvGrpSpPr>
        <p:grpSpPr>
          <a:xfrm>
            <a:off x="8153400" y="6096000"/>
            <a:ext cx="1002587" cy="762000"/>
            <a:chOff x="8153400" y="6096000"/>
            <a:chExt cx="1002587" cy="762000"/>
          </a:xfrm>
        </p:grpSpPr>
        <p:sp>
          <p:nvSpPr>
            <p:cNvPr id="5" name="Isosceles Triangle 4"/>
            <p:cNvSpPr/>
            <p:nvPr userDrawn="1"/>
          </p:nvSpPr>
          <p:spPr>
            <a:xfrm>
              <a:off x="8153400" y="6400800"/>
              <a:ext cx="990600" cy="457200"/>
            </a:xfrm>
            <a:prstGeom prst="triangle">
              <a:avLst>
                <a:gd name="adj" fmla="val 10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Isosceles Triangle 12"/>
            <p:cNvSpPr/>
            <p:nvPr userDrawn="1"/>
          </p:nvSpPr>
          <p:spPr>
            <a:xfrm rot="5400000" flipV="1">
              <a:off x="8546387" y="6248400"/>
              <a:ext cx="762000" cy="457200"/>
            </a:xfrm>
            <a:prstGeom prst="triangle">
              <a:avLst>
                <a:gd name="adj" fmla="val 100000"/>
              </a:avLst>
            </a:prstGeom>
            <a:solidFill>
              <a:srgbClr val="0088EE">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p:cNvSpPr>
            <a:spLocks noGrp="1"/>
          </p:cNvSpPr>
          <p:nvPr>
            <p:ph idx="1"/>
          </p:nvPr>
        </p:nvSpPr>
        <p:spPr>
          <a:xfrm>
            <a:off x="685800" y="1143000"/>
            <a:ext cx="7772400" cy="4800600"/>
          </a:xfrm>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p:cNvSpPr>
            <a:spLocks noGrp="1"/>
          </p:cNvSpPr>
          <p:nvPr>
            <p:ph type="title"/>
          </p:nvPr>
        </p:nvSpPr>
        <p:spPr>
          <a:xfrm>
            <a:off x="152400" y="45378"/>
            <a:ext cx="8088288" cy="838200"/>
          </a:xfrm>
        </p:spPr>
        <p:txBody>
          <a:bodyPr/>
          <a:lstStyle>
            <a:lvl1pPr>
              <a:defRPr b="1">
                <a:solidFill>
                  <a:schemeClr val="tx1"/>
                </a:solidFill>
              </a:defRPr>
            </a:lvl1pPr>
          </a:lstStyle>
          <a:p>
            <a:r>
              <a:rPr lang="en-US" dirty="0"/>
              <a:t>Click to edit Master title style</a:t>
            </a:r>
          </a:p>
        </p:txBody>
      </p:sp>
      <p:sp>
        <p:nvSpPr>
          <p:cNvPr id="17" name="Rectangle 6"/>
          <p:cNvSpPr>
            <a:spLocks noGrp="1" noChangeArrowheads="1"/>
          </p:cNvSpPr>
          <p:nvPr>
            <p:ph type="sldNum" sz="quarter" idx="4"/>
          </p:nvPr>
        </p:nvSpPr>
        <p:spPr bwMode="auto">
          <a:xfrm>
            <a:off x="8686800" y="6553200"/>
            <a:ext cx="4572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600" b="1">
                <a:solidFill>
                  <a:schemeClr val="tx1"/>
                </a:solidFill>
                <a:cs typeface="+mn-cs"/>
              </a:defRPr>
            </a:lvl1pPr>
          </a:lstStyle>
          <a:p>
            <a:fld id="{798D22C8-B87E-4B3F-80DE-4E1777DA98C0}" type="slidenum">
              <a:rPr lang="en-US" smtClean="0"/>
              <a:pPr/>
              <a:t>‹#›</a:t>
            </a:fld>
            <a:endParaRPr lang="en-US" dirty="0"/>
          </a:p>
        </p:txBody>
      </p:sp>
      <p:sp>
        <p:nvSpPr>
          <p:cNvPr id="16" name="Freeform 15"/>
          <p:cNvSpPr/>
          <p:nvPr userDrawn="1"/>
        </p:nvSpPr>
        <p:spPr>
          <a:xfrm>
            <a:off x="8365792" y="130504"/>
            <a:ext cx="653104" cy="653104"/>
          </a:xfrm>
          <a:custGeom>
            <a:avLst/>
            <a:gdLst/>
            <a:ahLst/>
            <a:cxnLst/>
            <a:rect l="l" t="t" r="r" b="b"/>
            <a:pathLst>
              <a:path w="1866900" h="1866900">
                <a:moveTo>
                  <a:pt x="463436" y="1499543"/>
                </a:moveTo>
                <a:lnTo>
                  <a:pt x="487918" y="1499543"/>
                </a:lnTo>
                <a:cubicBezTo>
                  <a:pt x="493893" y="1499543"/>
                  <a:pt x="499686" y="1499944"/>
                  <a:pt x="505296" y="1500745"/>
                </a:cubicBezTo>
                <a:cubicBezTo>
                  <a:pt x="510907" y="1501547"/>
                  <a:pt x="516262" y="1503478"/>
                  <a:pt x="521363" y="1506538"/>
                </a:cubicBezTo>
                <a:cubicBezTo>
                  <a:pt x="526463" y="1509598"/>
                  <a:pt x="530762" y="1514334"/>
                  <a:pt x="534260" y="1520746"/>
                </a:cubicBezTo>
                <a:cubicBezTo>
                  <a:pt x="537757" y="1527158"/>
                  <a:pt x="539506" y="1535319"/>
                  <a:pt x="539506" y="1545229"/>
                </a:cubicBezTo>
                <a:cubicBezTo>
                  <a:pt x="539506" y="1552515"/>
                  <a:pt x="538486" y="1559255"/>
                  <a:pt x="536446" y="1565448"/>
                </a:cubicBezTo>
                <a:cubicBezTo>
                  <a:pt x="534405" y="1571642"/>
                  <a:pt x="531418" y="1576961"/>
                  <a:pt x="527483" y="1581406"/>
                </a:cubicBezTo>
                <a:cubicBezTo>
                  <a:pt x="523549" y="1585850"/>
                  <a:pt x="518485" y="1589311"/>
                  <a:pt x="512291" y="1591789"/>
                </a:cubicBezTo>
                <a:cubicBezTo>
                  <a:pt x="506098" y="1594266"/>
                  <a:pt x="498411" y="1595505"/>
                  <a:pt x="489230" y="1595505"/>
                </a:cubicBezTo>
                <a:lnTo>
                  <a:pt x="463436" y="1595505"/>
                </a:lnTo>
                <a:close/>
                <a:moveTo>
                  <a:pt x="880197" y="1455169"/>
                </a:moveTo>
                <a:cubicBezTo>
                  <a:pt x="875388" y="1455169"/>
                  <a:pt x="871344" y="1456590"/>
                  <a:pt x="868065" y="1459432"/>
                </a:cubicBezTo>
                <a:cubicBezTo>
                  <a:pt x="864786" y="1462273"/>
                  <a:pt x="863147" y="1466900"/>
                  <a:pt x="863147" y="1473312"/>
                </a:cubicBezTo>
                <a:lnTo>
                  <a:pt x="863147" y="1719883"/>
                </a:lnTo>
                <a:cubicBezTo>
                  <a:pt x="863147" y="1726295"/>
                  <a:pt x="864786" y="1730922"/>
                  <a:pt x="868065" y="1733764"/>
                </a:cubicBezTo>
                <a:cubicBezTo>
                  <a:pt x="871344" y="1736605"/>
                  <a:pt x="875388" y="1738026"/>
                  <a:pt x="880197" y="1738026"/>
                </a:cubicBezTo>
                <a:lnTo>
                  <a:pt x="1022281" y="1738026"/>
                </a:lnTo>
                <a:cubicBezTo>
                  <a:pt x="1023593" y="1738026"/>
                  <a:pt x="1024795" y="1737625"/>
                  <a:pt x="1025888" y="1736824"/>
                </a:cubicBezTo>
                <a:cubicBezTo>
                  <a:pt x="1026981" y="1736022"/>
                  <a:pt x="1027892" y="1734747"/>
                  <a:pt x="1028620" y="1732999"/>
                </a:cubicBezTo>
                <a:cubicBezTo>
                  <a:pt x="1029349" y="1731250"/>
                  <a:pt x="1029895" y="1728955"/>
                  <a:pt x="1030260" y="1726113"/>
                </a:cubicBezTo>
                <a:cubicBezTo>
                  <a:pt x="1030624" y="1723271"/>
                  <a:pt x="1030806" y="1719737"/>
                  <a:pt x="1030806" y="1715511"/>
                </a:cubicBezTo>
                <a:cubicBezTo>
                  <a:pt x="1030806" y="1711285"/>
                  <a:pt x="1030624" y="1707751"/>
                  <a:pt x="1030260" y="1704910"/>
                </a:cubicBezTo>
                <a:cubicBezTo>
                  <a:pt x="1029895" y="1702068"/>
                  <a:pt x="1029349" y="1699773"/>
                  <a:pt x="1028620" y="1698024"/>
                </a:cubicBezTo>
                <a:cubicBezTo>
                  <a:pt x="1027892" y="1696275"/>
                  <a:pt x="1026981" y="1695000"/>
                  <a:pt x="1025888" y="1694199"/>
                </a:cubicBezTo>
                <a:cubicBezTo>
                  <a:pt x="1024795" y="1693397"/>
                  <a:pt x="1023593" y="1692996"/>
                  <a:pt x="1022281" y="1692996"/>
                </a:cubicBezTo>
                <a:lnTo>
                  <a:pt x="920418" y="1692996"/>
                </a:lnTo>
                <a:lnTo>
                  <a:pt x="920418" y="1613211"/>
                </a:lnTo>
                <a:lnTo>
                  <a:pt x="1005887" y="1613211"/>
                </a:lnTo>
                <a:cubicBezTo>
                  <a:pt x="1007198" y="1613211"/>
                  <a:pt x="1008401" y="1612846"/>
                  <a:pt x="1009493" y="1612118"/>
                </a:cubicBezTo>
                <a:cubicBezTo>
                  <a:pt x="1010586" y="1611389"/>
                  <a:pt x="1011497" y="1610187"/>
                  <a:pt x="1012226" y="1608511"/>
                </a:cubicBezTo>
                <a:cubicBezTo>
                  <a:pt x="1012954" y="1606835"/>
                  <a:pt x="1013501" y="1604613"/>
                  <a:pt x="1013865" y="1601844"/>
                </a:cubicBezTo>
                <a:cubicBezTo>
                  <a:pt x="1014230" y="1599075"/>
                  <a:pt x="1014412" y="1595578"/>
                  <a:pt x="1014412" y="1591351"/>
                </a:cubicBezTo>
                <a:cubicBezTo>
                  <a:pt x="1014412" y="1587271"/>
                  <a:pt x="1014230" y="1583810"/>
                  <a:pt x="1013865" y="1580968"/>
                </a:cubicBezTo>
                <a:cubicBezTo>
                  <a:pt x="1013501" y="1578127"/>
                  <a:pt x="1012954" y="1575868"/>
                  <a:pt x="1012226" y="1574192"/>
                </a:cubicBezTo>
                <a:cubicBezTo>
                  <a:pt x="1011497" y="1572516"/>
                  <a:pt x="1010586" y="1571278"/>
                  <a:pt x="1009493" y="1570476"/>
                </a:cubicBezTo>
                <a:cubicBezTo>
                  <a:pt x="1008401" y="1569674"/>
                  <a:pt x="1007198" y="1569274"/>
                  <a:pt x="1005887" y="1569274"/>
                </a:cubicBezTo>
                <a:lnTo>
                  <a:pt x="920418" y="1569274"/>
                </a:lnTo>
                <a:lnTo>
                  <a:pt x="920418" y="1500199"/>
                </a:lnTo>
                <a:lnTo>
                  <a:pt x="1021407" y="1500199"/>
                </a:lnTo>
                <a:cubicBezTo>
                  <a:pt x="1022718" y="1500199"/>
                  <a:pt x="1023884" y="1499798"/>
                  <a:pt x="1024904" y="1498997"/>
                </a:cubicBezTo>
                <a:cubicBezTo>
                  <a:pt x="1025924" y="1498195"/>
                  <a:pt x="1026799" y="1496920"/>
                  <a:pt x="1027527" y="1495171"/>
                </a:cubicBezTo>
                <a:cubicBezTo>
                  <a:pt x="1028256" y="1493423"/>
                  <a:pt x="1028802" y="1491127"/>
                  <a:pt x="1029167" y="1488286"/>
                </a:cubicBezTo>
                <a:cubicBezTo>
                  <a:pt x="1029531" y="1485444"/>
                  <a:pt x="1029713" y="1481983"/>
                  <a:pt x="1029713" y="1477903"/>
                </a:cubicBezTo>
                <a:cubicBezTo>
                  <a:pt x="1029713" y="1473531"/>
                  <a:pt x="1029531" y="1469924"/>
                  <a:pt x="1029167" y="1467082"/>
                </a:cubicBezTo>
                <a:cubicBezTo>
                  <a:pt x="1028802" y="1464241"/>
                  <a:pt x="1028256" y="1461909"/>
                  <a:pt x="1027527" y="1460087"/>
                </a:cubicBezTo>
                <a:cubicBezTo>
                  <a:pt x="1026799" y="1458266"/>
                  <a:pt x="1025924" y="1456991"/>
                  <a:pt x="1024904" y="1456262"/>
                </a:cubicBezTo>
                <a:cubicBezTo>
                  <a:pt x="1023884" y="1455533"/>
                  <a:pt x="1022718" y="1455169"/>
                  <a:pt x="1021407" y="1455169"/>
                </a:cubicBezTo>
                <a:close/>
                <a:moveTo>
                  <a:pt x="661122" y="1455169"/>
                </a:moveTo>
                <a:cubicBezTo>
                  <a:pt x="656313" y="1455169"/>
                  <a:pt x="652269" y="1456590"/>
                  <a:pt x="648990" y="1459432"/>
                </a:cubicBezTo>
                <a:cubicBezTo>
                  <a:pt x="645711" y="1462273"/>
                  <a:pt x="644072" y="1466900"/>
                  <a:pt x="644072" y="1473312"/>
                </a:cubicBezTo>
                <a:lnTo>
                  <a:pt x="644072" y="1719883"/>
                </a:lnTo>
                <a:cubicBezTo>
                  <a:pt x="644072" y="1726295"/>
                  <a:pt x="645711" y="1730922"/>
                  <a:pt x="648990" y="1733764"/>
                </a:cubicBezTo>
                <a:cubicBezTo>
                  <a:pt x="652269" y="1736605"/>
                  <a:pt x="656313" y="1738026"/>
                  <a:pt x="661122" y="1738026"/>
                </a:cubicBezTo>
                <a:lnTo>
                  <a:pt x="803206" y="1738026"/>
                </a:lnTo>
                <a:cubicBezTo>
                  <a:pt x="804518" y="1738026"/>
                  <a:pt x="805720" y="1737625"/>
                  <a:pt x="806813" y="1736824"/>
                </a:cubicBezTo>
                <a:cubicBezTo>
                  <a:pt x="807906" y="1736022"/>
                  <a:pt x="808817" y="1734747"/>
                  <a:pt x="809545" y="1732999"/>
                </a:cubicBezTo>
                <a:cubicBezTo>
                  <a:pt x="810274" y="1731250"/>
                  <a:pt x="810820" y="1728955"/>
                  <a:pt x="811185" y="1726113"/>
                </a:cubicBezTo>
                <a:cubicBezTo>
                  <a:pt x="811549" y="1723271"/>
                  <a:pt x="811731" y="1719737"/>
                  <a:pt x="811731" y="1715511"/>
                </a:cubicBezTo>
                <a:cubicBezTo>
                  <a:pt x="811731" y="1711285"/>
                  <a:pt x="811549" y="1707751"/>
                  <a:pt x="811185" y="1704910"/>
                </a:cubicBezTo>
                <a:cubicBezTo>
                  <a:pt x="810820" y="1702068"/>
                  <a:pt x="810274" y="1699773"/>
                  <a:pt x="809545" y="1698024"/>
                </a:cubicBezTo>
                <a:cubicBezTo>
                  <a:pt x="808817" y="1696275"/>
                  <a:pt x="807906" y="1695000"/>
                  <a:pt x="806813" y="1694199"/>
                </a:cubicBezTo>
                <a:cubicBezTo>
                  <a:pt x="805720" y="1693397"/>
                  <a:pt x="804518" y="1692996"/>
                  <a:pt x="803206" y="1692996"/>
                </a:cubicBezTo>
                <a:lnTo>
                  <a:pt x="701343" y="1692996"/>
                </a:lnTo>
                <a:lnTo>
                  <a:pt x="701343" y="1613211"/>
                </a:lnTo>
                <a:lnTo>
                  <a:pt x="786812" y="1613211"/>
                </a:lnTo>
                <a:cubicBezTo>
                  <a:pt x="788123" y="1613211"/>
                  <a:pt x="789326" y="1612846"/>
                  <a:pt x="790418" y="1612118"/>
                </a:cubicBezTo>
                <a:cubicBezTo>
                  <a:pt x="791511" y="1611389"/>
                  <a:pt x="792422" y="1610187"/>
                  <a:pt x="793151" y="1608511"/>
                </a:cubicBezTo>
                <a:cubicBezTo>
                  <a:pt x="793880" y="1606835"/>
                  <a:pt x="794426" y="1604613"/>
                  <a:pt x="794790" y="1601844"/>
                </a:cubicBezTo>
                <a:cubicBezTo>
                  <a:pt x="795155" y="1599075"/>
                  <a:pt x="795337" y="1595578"/>
                  <a:pt x="795337" y="1591351"/>
                </a:cubicBezTo>
                <a:cubicBezTo>
                  <a:pt x="795337" y="1587271"/>
                  <a:pt x="795155" y="1583810"/>
                  <a:pt x="794790" y="1580968"/>
                </a:cubicBezTo>
                <a:cubicBezTo>
                  <a:pt x="794426" y="1578127"/>
                  <a:pt x="793880" y="1575868"/>
                  <a:pt x="793151" y="1574192"/>
                </a:cubicBezTo>
                <a:cubicBezTo>
                  <a:pt x="792422" y="1572516"/>
                  <a:pt x="791511" y="1571278"/>
                  <a:pt x="790418" y="1570476"/>
                </a:cubicBezTo>
                <a:cubicBezTo>
                  <a:pt x="789326" y="1569674"/>
                  <a:pt x="788123" y="1569274"/>
                  <a:pt x="786812" y="1569274"/>
                </a:cubicBezTo>
                <a:lnTo>
                  <a:pt x="701343" y="1569274"/>
                </a:lnTo>
                <a:lnTo>
                  <a:pt x="701343" y="1500199"/>
                </a:lnTo>
                <a:lnTo>
                  <a:pt x="802332" y="1500199"/>
                </a:lnTo>
                <a:cubicBezTo>
                  <a:pt x="803643" y="1500199"/>
                  <a:pt x="804809" y="1499798"/>
                  <a:pt x="805829" y="1498997"/>
                </a:cubicBezTo>
                <a:cubicBezTo>
                  <a:pt x="806849" y="1498195"/>
                  <a:pt x="807724" y="1496920"/>
                  <a:pt x="808452" y="1495171"/>
                </a:cubicBezTo>
                <a:cubicBezTo>
                  <a:pt x="809181" y="1493423"/>
                  <a:pt x="809727" y="1491127"/>
                  <a:pt x="810092" y="1488286"/>
                </a:cubicBezTo>
                <a:cubicBezTo>
                  <a:pt x="810456" y="1485444"/>
                  <a:pt x="810638" y="1481983"/>
                  <a:pt x="810638" y="1477903"/>
                </a:cubicBezTo>
                <a:cubicBezTo>
                  <a:pt x="810638" y="1473531"/>
                  <a:pt x="810456" y="1469924"/>
                  <a:pt x="810092" y="1467082"/>
                </a:cubicBezTo>
                <a:cubicBezTo>
                  <a:pt x="809727" y="1464241"/>
                  <a:pt x="809181" y="1461909"/>
                  <a:pt x="808452" y="1460087"/>
                </a:cubicBezTo>
                <a:cubicBezTo>
                  <a:pt x="807724" y="1458266"/>
                  <a:pt x="806849" y="1456991"/>
                  <a:pt x="805829" y="1456262"/>
                </a:cubicBezTo>
                <a:cubicBezTo>
                  <a:pt x="804809" y="1455533"/>
                  <a:pt x="803643" y="1455169"/>
                  <a:pt x="802332" y="1455169"/>
                </a:cubicBezTo>
                <a:close/>
                <a:moveTo>
                  <a:pt x="1164849" y="1450141"/>
                </a:moveTo>
                <a:cubicBezTo>
                  <a:pt x="1151879" y="1450141"/>
                  <a:pt x="1139602" y="1451817"/>
                  <a:pt x="1128016" y="1455169"/>
                </a:cubicBezTo>
                <a:cubicBezTo>
                  <a:pt x="1116431" y="1458521"/>
                  <a:pt x="1106376" y="1463585"/>
                  <a:pt x="1097851" y="1470361"/>
                </a:cubicBezTo>
                <a:cubicBezTo>
                  <a:pt x="1089326" y="1477138"/>
                  <a:pt x="1082549" y="1485663"/>
                  <a:pt x="1077522" y="1495936"/>
                </a:cubicBezTo>
                <a:cubicBezTo>
                  <a:pt x="1072494" y="1506210"/>
                  <a:pt x="1069980" y="1518123"/>
                  <a:pt x="1069980" y="1531676"/>
                </a:cubicBezTo>
                <a:cubicBezTo>
                  <a:pt x="1069980" y="1543480"/>
                  <a:pt x="1071729" y="1553608"/>
                  <a:pt x="1075227" y="1562060"/>
                </a:cubicBezTo>
                <a:cubicBezTo>
                  <a:pt x="1078724" y="1570512"/>
                  <a:pt x="1083278" y="1577835"/>
                  <a:pt x="1088889" y="1584029"/>
                </a:cubicBezTo>
                <a:cubicBezTo>
                  <a:pt x="1094499" y="1590222"/>
                  <a:pt x="1100875" y="1595541"/>
                  <a:pt x="1108015" y="1599986"/>
                </a:cubicBezTo>
                <a:cubicBezTo>
                  <a:pt x="1115156" y="1604430"/>
                  <a:pt x="1122515" y="1608402"/>
                  <a:pt x="1130093" y="1611899"/>
                </a:cubicBezTo>
                <a:cubicBezTo>
                  <a:pt x="1137671" y="1615397"/>
                  <a:pt x="1145030" y="1618712"/>
                  <a:pt x="1152171" y="1621845"/>
                </a:cubicBezTo>
                <a:cubicBezTo>
                  <a:pt x="1159311" y="1624978"/>
                  <a:pt x="1165687" y="1628330"/>
                  <a:pt x="1171298" y="1631900"/>
                </a:cubicBezTo>
                <a:cubicBezTo>
                  <a:pt x="1176908" y="1635470"/>
                  <a:pt x="1181462" y="1639551"/>
                  <a:pt x="1184959" y="1644141"/>
                </a:cubicBezTo>
                <a:cubicBezTo>
                  <a:pt x="1188457" y="1648732"/>
                  <a:pt x="1190206" y="1654233"/>
                  <a:pt x="1190206" y="1660645"/>
                </a:cubicBezTo>
                <a:cubicBezTo>
                  <a:pt x="1190206" y="1666183"/>
                  <a:pt x="1189186" y="1671210"/>
                  <a:pt x="1187145" y="1675728"/>
                </a:cubicBezTo>
                <a:cubicBezTo>
                  <a:pt x="1185105" y="1680245"/>
                  <a:pt x="1182154" y="1684034"/>
                  <a:pt x="1178292" y="1687094"/>
                </a:cubicBezTo>
                <a:cubicBezTo>
                  <a:pt x="1174431" y="1690155"/>
                  <a:pt x="1169731" y="1692523"/>
                  <a:pt x="1164193" y="1694199"/>
                </a:cubicBezTo>
                <a:cubicBezTo>
                  <a:pt x="1158656" y="1695875"/>
                  <a:pt x="1152389" y="1696712"/>
                  <a:pt x="1145394" y="1696712"/>
                </a:cubicBezTo>
                <a:cubicBezTo>
                  <a:pt x="1134756" y="1696712"/>
                  <a:pt x="1125393" y="1695510"/>
                  <a:pt x="1117305" y="1693106"/>
                </a:cubicBezTo>
                <a:cubicBezTo>
                  <a:pt x="1109218" y="1690701"/>
                  <a:pt x="1102259" y="1688042"/>
                  <a:pt x="1096430" y="1685127"/>
                </a:cubicBezTo>
                <a:cubicBezTo>
                  <a:pt x="1090601" y="1682213"/>
                  <a:pt x="1085828" y="1679553"/>
                  <a:pt x="1082112" y="1677149"/>
                </a:cubicBezTo>
                <a:cubicBezTo>
                  <a:pt x="1078396" y="1674744"/>
                  <a:pt x="1075518" y="1673542"/>
                  <a:pt x="1073478" y="1673542"/>
                </a:cubicBezTo>
                <a:cubicBezTo>
                  <a:pt x="1072021" y="1673542"/>
                  <a:pt x="1070746" y="1673943"/>
                  <a:pt x="1069653" y="1674744"/>
                </a:cubicBezTo>
                <a:cubicBezTo>
                  <a:pt x="1068560" y="1675546"/>
                  <a:pt x="1067685" y="1676894"/>
                  <a:pt x="1067029" y="1678788"/>
                </a:cubicBezTo>
                <a:cubicBezTo>
                  <a:pt x="1066374" y="1680682"/>
                  <a:pt x="1065900" y="1683160"/>
                  <a:pt x="1065609" y="1686220"/>
                </a:cubicBezTo>
                <a:cubicBezTo>
                  <a:pt x="1065317" y="1689280"/>
                  <a:pt x="1065171" y="1693069"/>
                  <a:pt x="1065171" y="1697587"/>
                </a:cubicBezTo>
                <a:cubicBezTo>
                  <a:pt x="1065171" y="1704290"/>
                  <a:pt x="1065572" y="1709427"/>
                  <a:pt x="1066374" y="1712998"/>
                </a:cubicBezTo>
                <a:cubicBezTo>
                  <a:pt x="1067175" y="1716568"/>
                  <a:pt x="1068523" y="1719300"/>
                  <a:pt x="1070418" y="1721195"/>
                </a:cubicBezTo>
                <a:cubicBezTo>
                  <a:pt x="1072312" y="1723089"/>
                  <a:pt x="1075409" y="1725275"/>
                  <a:pt x="1079708" y="1727752"/>
                </a:cubicBezTo>
                <a:cubicBezTo>
                  <a:pt x="1084007" y="1730230"/>
                  <a:pt x="1089362" y="1732598"/>
                  <a:pt x="1095774" y="1734857"/>
                </a:cubicBezTo>
                <a:cubicBezTo>
                  <a:pt x="1102186" y="1737115"/>
                  <a:pt x="1109582" y="1739046"/>
                  <a:pt x="1117961" y="1740649"/>
                </a:cubicBezTo>
                <a:cubicBezTo>
                  <a:pt x="1126341" y="1742252"/>
                  <a:pt x="1135412" y="1743054"/>
                  <a:pt x="1145176" y="1743054"/>
                </a:cubicBezTo>
                <a:cubicBezTo>
                  <a:pt x="1159603" y="1743054"/>
                  <a:pt x="1173156" y="1741159"/>
                  <a:pt x="1185834" y="1737370"/>
                </a:cubicBezTo>
                <a:cubicBezTo>
                  <a:pt x="1198512" y="1733582"/>
                  <a:pt x="1209587" y="1727935"/>
                  <a:pt x="1219060" y="1720430"/>
                </a:cubicBezTo>
                <a:cubicBezTo>
                  <a:pt x="1228532" y="1712925"/>
                  <a:pt x="1236037" y="1703562"/>
                  <a:pt x="1241575" y="1692341"/>
                </a:cubicBezTo>
                <a:cubicBezTo>
                  <a:pt x="1247112" y="1681120"/>
                  <a:pt x="1249881" y="1668077"/>
                  <a:pt x="1249881" y="1653213"/>
                </a:cubicBezTo>
                <a:cubicBezTo>
                  <a:pt x="1249881" y="1641846"/>
                  <a:pt x="1248132" y="1631973"/>
                  <a:pt x="1244635" y="1623594"/>
                </a:cubicBezTo>
                <a:cubicBezTo>
                  <a:pt x="1241137" y="1615214"/>
                  <a:pt x="1236547" y="1607928"/>
                  <a:pt x="1230864" y="1601735"/>
                </a:cubicBezTo>
                <a:cubicBezTo>
                  <a:pt x="1225180" y="1595541"/>
                  <a:pt x="1218695" y="1590222"/>
                  <a:pt x="1211409" y="1585777"/>
                </a:cubicBezTo>
                <a:cubicBezTo>
                  <a:pt x="1204123" y="1581333"/>
                  <a:pt x="1196691" y="1577362"/>
                  <a:pt x="1189113" y="1573864"/>
                </a:cubicBezTo>
                <a:cubicBezTo>
                  <a:pt x="1181535" y="1570367"/>
                  <a:pt x="1174103" y="1567051"/>
                  <a:pt x="1166816" y="1563918"/>
                </a:cubicBezTo>
                <a:cubicBezTo>
                  <a:pt x="1159530" y="1560785"/>
                  <a:pt x="1153009" y="1557433"/>
                  <a:pt x="1147252" y="1553863"/>
                </a:cubicBezTo>
                <a:cubicBezTo>
                  <a:pt x="1141496" y="1550293"/>
                  <a:pt x="1136906" y="1546212"/>
                  <a:pt x="1133481" y="1541622"/>
                </a:cubicBezTo>
                <a:cubicBezTo>
                  <a:pt x="1130057" y="1537032"/>
                  <a:pt x="1128344" y="1531603"/>
                  <a:pt x="1128344" y="1525337"/>
                </a:cubicBezTo>
                <a:cubicBezTo>
                  <a:pt x="1128344" y="1521111"/>
                  <a:pt x="1129109" y="1517103"/>
                  <a:pt x="1130640" y="1513314"/>
                </a:cubicBezTo>
                <a:cubicBezTo>
                  <a:pt x="1132170" y="1509525"/>
                  <a:pt x="1134501" y="1506283"/>
                  <a:pt x="1137634" y="1503587"/>
                </a:cubicBezTo>
                <a:cubicBezTo>
                  <a:pt x="1140768" y="1500891"/>
                  <a:pt x="1144666" y="1498778"/>
                  <a:pt x="1149329" y="1497248"/>
                </a:cubicBezTo>
                <a:cubicBezTo>
                  <a:pt x="1153992" y="1495718"/>
                  <a:pt x="1159457" y="1494953"/>
                  <a:pt x="1165723" y="1494953"/>
                </a:cubicBezTo>
                <a:cubicBezTo>
                  <a:pt x="1173738" y="1494953"/>
                  <a:pt x="1181098" y="1495936"/>
                  <a:pt x="1187801" y="1497904"/>
                </a:cubicBezTo>
                <a:cubicBezTo>
                  <a:pt x="1194505" y="1499871"/>
                  <a:pt x="1200407" y="1502057"/>
                  <a:pt x="1205507" y="1504461"/>
                </a:cubicBezTo>
                <a:cubicBezTo>
                  <a:pt x="1210608" y="1506866"/>
                  <a:pt x="1214907" y="1509088"/>
                  <a:pt x="1218404" y="1511128"/>
                </a:cubicBezTo>
                <a:cubicBezTo>
                  <a:pt x="1221901" y="1513169"/>
                  <a:pt x="1224452" y="1514189"/>
                  <a:pt x="1226055" y="1514189"/>
                </a:cubicBezTo>
                <a:cubicBezTo>
                  <a:pt x="1227658" y="1514189"/>
                  <a:pt x="1228933" y="1513752"/>
                  <a:pt x="1229880" y="1512877"/>
                </a:cubicBezTo>
                <a:cubicBezTo>
                  <a:pt x="1230827" y="1512003"/>
                  <a:pt x="1231556" y="1510618"/>
                  <a:pt x="1232066" y="1508724"/>
                </a:cubicBezTo>
                <a:cubicBezTo>
                  <a:pt x="1232576" y="1506830"/>
                  <a:pt x="1232940" y="1504425"/>
                  <a:pt x="1233159" y="1501510"/>
                </a:cubicBezTo>
                <a:cubicBezTo>
                  <a:pt x="1233377" y="1498596"/>
                  <a:pt x="1233487" y="1495026"/>
                  <a:pt x="1233487" y="1490799"/>
                </a:cubicBezTo>
                <a:cubicBezTo>
                  <a:pt x="1233487" y="1487011"/>
                  <a:pt x="1233414" y="1483841"/>
                  <a:pt x="1233268" y="1481291"/>
                </a:cubicBezTo>
                <a:cubicBezTo>
                  <a:pt x="1233122" y="1478741"/>
                  <a:pt x="1232867" y="1476627"/>
                  <a:pt x="1232503" y="1474952"/>
                </a:cubicBezTo>
                <a:cubicBezTo>
                  <a:pt x="1232139" y="1473276"/>
                  <a:pt x="1231702" y="1471928"/>
                  <a:pt x="1231192" y="1470908"/>
                </a:cubicBezTo>
                <a:cubicBezTo>
                  <a:pt x="1230681" y="1469887"/>
                  <a:pt x="1229698" y="1468649"/>
                  <a:pt x="1228241" y="1467191"/>
                </a:cubicBezTo>
                <a:cubicBezTo>
                  <a:pt x="1226783" y="1465734"/>
                  <a:pt x="1223796" y="1463913"/>
                  <a:pt x="1219278" y="1461727"/>
                </a:cubicBezTo>
                <a:cubicBezTo>
                  <a:pt x="1214761" y="1459541"/>
                  <a:pt x="1209587" y="1457573"/>
                  <a:pt x="1203758" y="1455825"/>
                </a:cubicBezTo>
                <a:cubicBezTo>
                  <a:pt x="1197929" y="1454076"/>
                  <a:pt x="1191663" y="1452692"/>
                  <a:pt x="1184959" y="1451672"/>
                </a:cubicBezTo>
                <a:cubicBezTo>
                  <a:pt x="1178256" y="1450651"/>
                  <a:pt x="1171553" y="1450141"/>
                  <a:pt x="1164849" y="1450141"/>
                </a:cubicBezTo>
                <a:close/>
                <a:moveTo>
                  <a:pt x="933450" y="0"/>
                </a:moveTo>
                <a:cubicBezTo>
                  <a:pt x="1094553" y="0"/>
                  <a:pt x="1246124" y="40813"/>
                  <a:pt x="1378388" y="112663"/>
                </a:cubicBezTo>
                <a:lnTo>
                  <a:pt x="1428680" y="143216"/>
                </a:lnTo>
                <a:lnTo>
                  <a:pt x="1416742" y="144979"/>
                </a:lnTo>
                <a:cubicBezTo>
                  <a:pt x="1394442" y="149633"/>
                  <a:pt x="1383292" y="164714"/>
                  <a:pt x="1383292" y="190223"/>
                </a:cubicBezTo>
                <a:lnTo>
                  <a:pt x="1383292" y="1103544"/>
                </a:lnTo>
                <a:cubicBezTo>
                  <a:pt x="1346226" y="1121788"/>
                  <a:pt x="1306092" y="1138051"/>
                  <a:pt x="1262891" y="1152333"/>
                </a:cubicBezTo>
                <a:cubicBezTo>
                  <a:pt x="1219690" y="1166615"/>
                  <a:pt x="1175671" y="1173756"/>
                  <a:pt x="1130835" y="1173756"/>
                </a:cubicBezTo>
                <a:cubicBezTo>
                  <a:pt x="1095997" y="1173756"/>
                  <a:pt x="1064436" y="1169785"/>
                  <a:pt x="1036152" y="1161845"/>
                </a:cubicBezTo>
                <a:cubicBezTo>
                  <a:pt x="1007867" y="1153904"/>
                  <a:pt x="983181" y="1140724"/>
                  <a:pt x="962094" y="1122304"/>
                </a:cubicBezTo>
                <a:cubicBezTo>
                  <a:pt x="941007" y="1103885"/>
                  <a:pt x="924493" y="1079330"/>
                  <a:pt x="912554" y="1048641"/>
                </a:cubicBezTo>
                <a:cubicBezTo>
                  <a:pt x="900615" y="1017952"/>
                  <a:pt x="895063" y="972955"/>
                  <a:pt x="895899" y="913651"/>
                </a:cubicBezTo>
                <a:lnTo>
                  <a:pt x="895899" y="172562"/>
                </a:lnTo>
                <a:cubicBezTo>
                  <a:pt x="895899" y="138653"/>
                  <a:pt x="878635" y="121699"/>
                  <a:pt x="844107" y="121699"/>
                </a:cubicBezTo>
                <a:cubicBezTo>
                  <a:pt x="840867" y="121699"/>
                  <a:pt x="830352" y="122408"/>
                  <a:pt x="812562" y="123827"/>
                </a:cubicBezTo>
                <a:cubicBezTo>
                  <a:pt x="794771" y="125246"/>
                  <a:pt x="773290" y="127289"/>
                  <a:pt x="748116" y="129957"/>
                </a:cubicBezTo>
                <a:cubicBezTo>
                  <a:pt x="722943" y="132624"/>
                  <a:pt x="695989" y="136089"/>
                  <a:pt x="667255" y="140351"/>
                </a:cubicBezTo>
                <a:cubicBezTo>
                  <a:pt x="638522" y="144613"/>
                  <a:pt x="599492" y="151268"/>
                  <a:pt x="550167" y="160318"/>
                </a:cubicBezTo>
                <a:lnTo>
                  <a:pt x="558154" y="249491"/>
                </a:lnTo>
                <a:cubicBezTo>
                  <a:pt x="586903" y="247551"/>
                  <a:pt x="606973" y="246581"/>
                  <a:pt x="618366" y="246581"/>
                </a:cubicBezTo>
                <a:cubicBezTo>
                  <a:pt x="627746" y="246581"/>
                  <a:pt x="635921" y="247546"/>
                  <a:pt x="642892" y="249476"/>
                </a:cubicBezTo>
                <a:cubicBezTo>
                  <a:pt x="649862" y="251405"/>
                  <a:pt x="655530" y="254457"/>
                  <a:pt x="659895" y="258631"/>
                </a:cubicBezTo>
                <a:cubicBezTo>
                  <a:pt x="664260" y="262805"/>
                  <a:pt x="667867" y="269435"/>
                  <a:pt x="670715" y="278521"/>
                </a:cubicBezTo>
                <a:cubicBezTo>
                  <a:pt x="673563" y="287607"/>
                  <a:pt x="674987" y="299812"/>
                  <a:pt x="674987" y="315136"/>
                </a:cubicBezTo>
                <a:lnTo>
                  <a:pt x="674987" y="1020176"/>
                </a:lnTo>
                <a:cubicBezTo>
                  <a:pt x="674987" y="1073722"/>
                  <a:pt x="683818" y="1120398"/>
                  <a:pt x="701479" y="1160204"/>
                </a:cubicBezTo>
                <a:cubicBezTo>
                  <a:pt x="719140" y="1200010"/>
                  <a:pt x="743189" y="1232848"/>
                  <a:pt x="773625" y="1258718"/>
                </a:cubicBezTo>
                <a:cubicBezTo>
                  <a:pt x="804061" y="1284588"/>
                  <a:pt x="839345" y="1303643"/>
                  <a:pt x="879476" y="1315881"/>
                </a:cubicBezTo>
                <a:cubicBezTo>
                  <a:pt x="919607" y="1328120"/>
                  <a:pt x="962334" y="1334239"/>
                  <a:pt x="1007655" y="1334239"/>
                </a:cubicBezTo>
                <a:cubicBezTo>
                  <a:pt x="1078785" y="1334239"/>
                  <a:pt x="1148666" y="1322767"/>
                  <a:pt x="1217299" y="1299822"/>
                </a:cubicBezTo>
                <a:cubicBezTo>
                  <a:pt x="1285931" y="1276877"/>
                  <a:pt x="1342124" y="1249034"/>
                  <a:pt x="1385877" y="1216291"/>
                </a:cubicBezTo>
                <a:lnTo>
                  <a:pt x="1390134" y="1279552"/>
                </a:lnTo>
                <a:cubicBezTo>
                  <a:pt x="1391238" y="1307424"/>
                  <a:pt x="1405577" y="1321361"/>
                  <a:pt x="1433149" y="1321361"/>
                </a:cubicBezTo>
                <a:cubicBezTo>
                  <a:pt x="1438629" y="1321361"/>
                  <a:pt x="1446520" y="1321188"/>
                  <a:pt x="1456824" y="1320842"/>
                </a:cubicBezTo>
                <a:cubicBezTo>
                  <a:pt x="1467128" y="1320496"/>
                  <a:pt x="1478582" y="1319813"/>
                  <a:pt x="1491187" y="1318791"/>
                </a:cubicBezTo>
                <a:cubicBezTo>
                  <a:pt x="1503792" y="1317769"/>
                  <a:pt x="1516714" y="1316407"/>
                  <a:pt x="1529953" y="1314705"/>
                </a:cubicBezTo>
                <a:cubicBezTo>
                  <a:pt x="1543193" y="1313002"/>
                  <a:pt x="1554389" y="1311335"/>
                  <a:pt x="1563542" y="1309705"/>
                </a:cubicBezTo>
                <a:cubicBezTo>
                  <a:pt x="1590650" y="1305165"/>
                  <a:pt x="1604205" y="1289495"/>
                  <a:pt x="1604205" y="1262696"/>
                </a:cubicBezTo>
                <a:lnTo>
                  <a:pt x="1604205" y="286377"/>
                </a:lnTo>
                <a:lnTo>
                  <a:pt x="1707482" y="411549"/>
                </a:lnTo>
                <a:cubicBezTo>
                  <a:pt x="1808130" y="560529"/>
                  <a:pt x="1866900" y="740126"/>
                  <a:pt x="1866900" y="933450"/>
                </a:cubicBezTo>
                <a:cubicBezTo>
                  <a:pt x="1866900" y="1191215"/>
                  <a:pt x="1762420" y="1424578"/>
                  <a:pt x="1593499" y="1593499"/>
                </a:cubicBezTo>
                <a:lnTo>
                  <a:pt x="1458816" y="1704622"/>
                </a:lnTo>
                <a:lnTo>
                  <a:pt x="1457245" y="1698024"/>
                </a:lnTo>
                <a:cubicBezTo>
                  <a:pt x="1456517" y="1696275"/>
                  <a:pt x="1455606" y="1695000"/>
                  <a:pt x="1454513" y="1694199"/>
                </a:cubicBezTo>
                <a:cubicBezTo>
                  <a:pt x="1453420" y="1693397"/>
                  <a:pt x="1452217" y="1692996"/>
                  <a:pt x="1450906" y="1692996"/>
                </a:cubicBezTo>
                <a:lnTo>
                  <a:pt x="1349042" y="1692996"/>
                </a:lnTo>
                <a:lnTo>
                  <a:pt x="1349042" y="1613211"/>
                </a:lnTo>
                <a:lnTo>
                  <a:pt x="1434512" y="1613211"/>
                </a:lnTo>
                <a:cubicBezTo>
                  <a:pt x="1435823" y="1613211"/>
                  <a:pt x="1437025" y="1612846"/>
                  <a:pt x="1438118" y="1612118"/>
                </a:cubicBezTo>
                <a:cubicBezTo>
                  <a:pt x="1439211" y="1611389"/>
                  <a:pt x="1440122" y="1610187"/>
                  <a:pt x="1440851" y="1608511"/>
                </a:cubicBezTo>
                <a:cubicBezTo>
                  <a:pt x="1441579" y="1606835"/>
                  <a:pt x="1442126" y="1604613"/>
                  <a:pt x="1442490" y="1601844"/>
                </a:cubicBezTo>
                <a:cubicBezTo>
                  <a:pt x="1442855" y="1599075"/>
                  <a:pt x="1443037" y="1595578"/>
                  <a:pt x="1443037" y="1591351"/>
                </a:cubicBezTo>
                <a:cubicBezTo>
                  <a:pt x="1443037" y="1587271"/>
                  <a:pt x="1442855" y="1583810"/>
                  <a:pt x="1442490" y="1580968"/>
                </a:cubicBezTo>
                <a:cubicBezTo>
                  <a:pt x="1442126" y="1578127"/>
                  <a:pt x="1441579" y="1575868"/>
                  <a:pt x="1440851" y="1574192"/>
                </a:cubicBezTo>
                <a:cubicBezTo>
                  <a:pt x="1440122" y="1572516"/>
                  <a:pt x="1439211" y="1571278"/>
                  <a:pt x="1438118" y="1570476"/>
                </a:cubicBezTo>
                <a:cubicBezTo>
                  <a:pt x="1437025" y="1569674"/>
                  <a:pt x="1435823" y="1569274"/>
                  <a:pt x="1434512" y="1569274"/>
                </a:cubicBezTo>
                <a:lnTo>
                  <a:pt x="1349042" y="1569274"/>
                </a:lnTo>
                <a:lnTo>
                  <a:pt x="1349042" y="1500199"/>
                </a:lnTo>
                <a:lnTo>
                  <a:pt x="1450032" y="1500199"/>
                </a:lnTo>
                <a:cubicBezTo>
                  <a:pt x="1451343" y="1500199"/>
                  <a:pt x="1452509" y="1499798"/>
                  <a:pt x="1453529" y="1498997"/>
                </a:cubicBezTo>
                <a:cubicBezTo>
                  <a:pt x="1454549" y="1498195"/>
                  <a:pt x="1455424" y="1496920"/>
                  <a:pt x="1456152" y="1495171"/>
                </a:cubicBezTo>
                <a:cubicBezTo>
                  <a:pt x="1456881" y="1493423"/>
                  <a:pt x="1457427" y="1491127"/>
                  <a:pt x="1457792" y="1488286"/>
                </a:cubicBezTo>
                <a:cubicBezTo>
                  <a:pt x="1458156" y="1485444"/>
                  <a:pt x="1458338" y="1481983"/>
                  <a:pt x="1458338" y="1477903"/>
                </a:cubicBezTo>
                <a:cubicBezTo>
                  <a:pt x="1458338" y="1473531"/>
                  <a:pt x="1458156" y="1469924"/>
                  <a:pt x="1457792" y="1467082"/>
                </a:cubicBezTo>
                <a:cubicBezTo>
                  <a:pt x="1457427" y="1464241"/>
                  <a:pt x="1456881" y="1461909"/>
                  <a:pt x="1456152" y="1460087"/>
                </a:cubicBezTo>
                <a:cubicBezTo>
                  <a:pt x="1455424" y="1458266"/>
                  <a:pt x="1454549" y="1456991"/>
                  <a:pt x="1453529" y="1456262"/>
                </a:cubicBezTo>
                <a:cubicBezTo>
                  <a:pt x="1452509" y="1455533"/>
                  <a:pt x="1451343" y="1455169"/>
                  <a:pt x="1450032" y="1455169"/>
                </a:cubicBezTo>
                <a:lnTo>
                  <a:pt x="1308822" y="1455169"/>
                </a:lnTo>
                <a:cubicBezTo>
                  <a:pt x="1304013" y="1455169"/>
                  <a:pt x="1299969" y="1456590"/>
                  <a:pt x="1296690" y="1459432"/>
                </a:cubicBezTo>
                <a:cubicBezTo>
                  <a:pt x="1293411" y="1462273"/>
                  <a:pt x="1291772" y="1466900"/>
                  <a:pt x="1291772" y="1473312"/>
                </a:cubicBezTo>
                <a:lnTo>
                  <a:pt x="1291772" y="1719883"/>
                </a:lnTo>
                <a:cubicBezTo>
                  <a:pt x="1291772" y="1726295"/>
                  <a:pt x="1293411" y="1730922"/>
                  <a:pt x="1296690" y="1733764"/>
                </a:cubicBezTo>
                <a:cubicBezTo>
                  <a:pt x="1299969" y="1736605"/>
                  <a:pt x="1304013" y="1738026"/>
                  <a:pt x="1308822" y="1738026"/>
                </a:cubicBezTo>
                <a:lnTo>
                  <a:pt x="1405073" y="1738026"/>
                </a:lnTo>
                <a:lnTo>
                  <a:pt x="1378388" y="1754238"/>
                </a:lnTo>
                <a:cubicBezTo>
                  <a:pt x="1246124" y="1826088"/>
                  <a:pt x="1094553" y="1866900"/>
                  <a:pt x="933450" y="1866900"/>
                </a:cubicBezTo>
                <a:cubicBezTo>
                  <a:pt x="772347" y="1866900"/>
                  <a:pt x="620776" y="1826088"/>
                  <a:pt x="488513" y="1754238"/>
                </a:cubicBezTo>
                <a:lnTo>
                  <a:pt x="458675" y="1736111"/>
                </a:lnTo>
                <a:lnTo>
                  <a:pt x="462015" y="1734092"/>
                </a:lnTo>
                <a:cubicBezTo>
                  <a:pt x="462963" y="1732926"/>
                  <a:pt x="463436" y="1731614"/>
                  <a:pt x="463436" y="1730157"/>
                </a:cubicBezTo>
                <a:lnTo>
                  <a:pt x="463436" y="1639879"/>
                </a:lnTo>
                <a:lnTo>
                  <a:pt x="487044" y="1639879"/>
                </a:lnTo>
                <a:cubicBezTo>
                  <a:pt x="505697" y="1639879"/>
                  <a:pt x="521909" y="1637693"/>
                  <a:pt x="535681" y="1633321"/>
                </a:cubicBezTo>
                <a:cubicBezTo>
                  <a:pt x="549452" y="1628949"/>
                  <a:pt x="561074" y="1622574"/>
                  <a:pt x="570546" y="1614194"/>
                </a:cubicBezTo>
                <a:cubicBezTo>
                  <a:pt x="580018" y="1605815"/>
                  <a:pt x="587232" y="1595505"/>
                  <a:pt x="592186" y="1583264"/>
                </a:cubicBezTo>
                <a:cubicBezTo>
                  <a:pt x="597141" y="1571022"/>
                  <a:pt x="599619" y="1556960"/>
                  <a:pt x="599619" y="1541075"/>
                </a:cubicBezTo>
                <a:cubicBezTo>
                  <a:pt x="599619" y="1529563"/>
                  <a:pt x="598016" y="1519180"/>
                  <a:pt x="594810" y="1509926"/>
                </a:cubicBezTo>
                <a:cubicBezTo>
                  <a:pt x="591604" y="1500672"/>
                  <a:pt x="586940" y="1492585"/>
                  <a:pt x="580820" y="1485663"/>
                </a:cubicBezTo>
                <a:cubicBezTo>
                  <a:pt x="574699" y="1478741"/>
                  <a:pt x="567303" y="1473021"/>
                  <a:pt x="558633" y="1468503"/>
                </a:cubicBezTo>
                <a:cubicBezTo>
                  <a:pt x="549962" y="1463985"/>
                  <a:pt x="541400" y="1460889"/>
                  <a:pt x="532948" y="1459213"/>
                </a:cubicBezTo>
                <a:cubicBezTo>
                  <a:pt x="524496" y="1457537"/>
                  <a:pt x="517246" y="1456444"/>
                  <a:pt x="511198" y="1455934"/>
                </a:cubicBezTo>
                <a:cubicBezTo>
                  <a:pt x="505151" y="1455424"/>
                  <a:pt x="498775" y="1455169"/>
                  <a:pt x="492072" y="1455169"/>
                </a:cubicBezTo>
                <a:lnTo>
                  <a:pt x="425401" y="1455169"/>
                </a:lnTo>
                <a:cubicBezTo>
                  <a:pt x="419572" y="1455169"/>
                  <a:pt x="414872" y="1456881"/>
                  <a:pt x="411302" y="1460306"/>
                </a:cubicBezTo>
                <a:cubicBezTo>
                  <a:pt x="407732" y="1463730"/>
                  <a:pt x="405947" y="1468867"/>
                  <a:pt x="405947" y="1475717"/>
                </a:cubicBezTo>
                <a:lnTo>
                  <a:pt x="405947" y="1702859"/>
                </a:lnTo>
                <a:lnTo>
                  <a:pt x="273402" y="1593499"/>
                </a:lnTo>
                <a:cubicBezTo>
                  <a:pt x="104480" y="1424578"/>
                  <a:pt x="0" y="1191215"/>
                  <a:pt x="0" y="933450"/>
                </a:cubicBezTo>
                <a:cubicBezTo>
                  <a:pt x="0" y="417920"/>
                  <a:pt x="417920" y="0"/>
                  <a:pt x="93345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Rectangle 5"/>
          <p:cNvSpPr>
            <a:spLocks noGrp="1" noChangeArrowheads="1"/>
          </p:cNvSpPr>
          <p:nvPr>
            <p:ph type="ftr" sz="quarter" idx="3"/>
          </p:nvPr>
        </p:nvSpPr>
        <p:spPr>
          <a:xfrm>
            <a:off x="685800" y="6602104"/>
            <a:ext cx="7772400" cy="255896"/>
          </a:xfrm>
          <a:prstGeom prst="rect">
            <a:avLst/>
          </a:prstGeom>
          <a:ln/>
        </p:spPr>
        <p:txBody>
          <a:bodyPr/>
          <a:lstStyle>
            <a:lvl1pPr algn="ctr">
              <a:defRPr sz="1050" b="1">
                <a:solidFill>
                  <a:schemeClr val="tx1">
                    <a:lumMod val="50000"/>
                  </a:schemeClr>
                </a:solidFill>
                <a:latin typeface="+mj-lt"/>
              </a:defRPr>
            </a:lvl1pPr>
          </a:lstStyle>
          <a:p>
            <a:r>
              <a:rPr lang="en-US"/>
              <a:t>Computational Optimization © 2021 Fengqi You</a:t>
            </a:r>
            <a:endParaRPr lang="en-US" dirty="0"/>
          </a:p>
        </p:txBody>
      </p:sp>
    </p:spTree>
    <p:extLst>
      <p:ext uri="{BB962C8B-B14F-4D97-AF65-F5344CB8AC3E}">
        <p14:creationId xmlns:p14="http://schemas.microsoft.com/office/powerpoint/2010/main" val="2841899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20" name="Group 19"/>
          <p:cNvGrpSpPr/>
          <p:nvPr userDrawn="1"/>
        </p:nvGrpSpPr>
        <p:grpSpPr>
          <a:xfrm>
            <a:off x="0" y="0"/>
            <a:ext cx="9144000" cy="914400"/>
            <a:chOff x="0" y="0"/>
            <a:chExt cx="9144000" cy="914400"/>
          </a:xfrm>
        </p:grpSpPr>
        <p:sp>
          <p:nvSpPr>
            <p:cNvPr id="21" name="Rectangle 20"/>
            <p:cNvSpPr/>
            <p:nvPr userDrawn="1"/>
          </p:nvSpPr>
          <p:spPr>
            <a:xfrm flipH="1">
              <a:off x="0" y="0"/>
              <a:ext cx="9144000" cy="9144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22" name="Isosceles Triangle 21"/>
            <p:cNvSpPr/>
            <p:nvPr userDrawn="1"/>
          </p:nvSpPr>
          <p:spPr>
            <a:xfrm flipH="1" flipV="1">
              <a:off x="4648200" y="0"/>
              <a:ext cx="4495800" cy="457200"/>
            </a:xfrm>
            <a:prstGeom prst="triangle">
              <a:avLst>
                <a:gd name="adj" fmla="val 25697"/>
              </a:avLst>
            </a:prstGeom>
            <a:solidFill>
              <a:srgbClr val="0063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Isosceles Triangle 7"/>
            <p:cNvSpPr/>
            <p:nvPr userDrawn="1"/>
          </p:nvSpPr>
          <p:spPr>
            <a:xfrm flipH="1">
              <a:off x="7985075" y="457200"/>
              <a:ext cx="398347" cy="457200"/>
            </a:xfrm>
            <a:custGeom>
              <a:avLst/>
              <a:gdLst>
                <a:gd name="connsiteX0" fmla="*/ 0 w 844171"/>
                <a:gd name="connsiteY0" fmla="*/ 457200 h 457200"/>
                <a:gd name="connsiteX1" fmla="*/ 398347 w 844171"/>
                <a:gd name="connsiteY1" fmla="*/ 0 h 457200"/>
                <a:gd name="connsiteX2" fmla="*/ 844171 w 844171"/>
                <a:gd name="connsiteY2" fmla="*/ 457200 h 457200"/>
                <a:gd name="connsiteX3" fmla="*/ 0 w 844171"/>
                <a:gd name="connsiteY3" fmla="*/ 457200 h 457200"/>
                <a:gd name="connsiteX0" fmla="*/ 0 w 398347"/>
                <a:gd name="connsiteY0" fmla="*/ 457200 h 457200"/>
                <a:gd name="connsiteX1" fmla="*/ 398347 w 398347"/>
                <a:gd name="connsiteY1" fmla="*/ 0 h 457200"/>
                <a:gd name="connsiteX2" fmla="*/ 289162 w 398347"/>
                <a:gd name="connsiteY2" fmla="*/ 457200 h 457200"/>
                <a:gd name="connsiteX3" fmla="*/ 0 w 398347"/>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398347" h="457200">
                  <a:moveTo>
                    <a:pt x="0" y="457200"/>
                  </a:moveTo>
                  <a:lnTo>
                    <a:pt x="398347" y="0"/>
                  </a:lnTo>
                  <a:lnTo>
                    <a:pt x="289162" y="457200"/>
                  </a:lnTo>
                  <a:lnTo>
                    <a:pt x="0" y="457200"/>
                  </a:lnTo>
                  <a:close/>
                </a:path>
              </a:pathLst>
            </a:custGeom>
            <a:solidFill>
              <a:srgbClr val="0088EE">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Isosceles Triangle 23"/>
            <p:cNvSpPr/>
            <p:nvPr userDrawn="1"/>
          </p:nvSpPr>
          <p:spPr>
            <a:xfrm flipH="1">
              <a:off x="7028880" y="457200"/>
              <a:ext cx="1066516" cy="457200"/>
            </a:xfrm>
            <a:prstGeom prst="triangle">
              <a:avLst>
                <a:gd name="adj" fmla="val 10554"/>
              </a:avLst>
            </a:prstGeom>
            <a:solidFill>
              <a:srgbClr val="3BAB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13"/>
            <p:cNvSpPr/>
            <p:nvPr userDrawn="1"/>
          </p:nvSpPr>
          <p:spPr>
            <a:xfrm flipH="1">
              <a:off x="4694349" y="0"/>
              <a:ext cx="3290726" cy="914400"/>
            </a:xfrm>
            <a:custGeom>
              <a:avLst/>
              <a:gdLst>
                <a:gd name="connsiteX0" fmla="*/ 0 w 2228280"/>
                <a:gd name="connsiteY0" fmla="*/ 0 h 914400"/>
                <a:gd name="connsiteX1" fmla="*/ 2228280 w 2228280"/>
                <a:gd name="connsiteY1" fmla="*/ 0 h 914400"/>
                <a:gd name="connsiteX2" fmla="*/ 2228280 w 2228280"/>
                <a:gd name="connsiteY2" fmla="*/ 914400 h 914400"/>
                <a:gd name="connsiteX3" fmla="*/ 0 w 2228280"/>
                <a:gd name="connsiteY3" fmla="*/ 914400 h 914400"/>
                <a:gd name="connsiteX4" fmla="*/ 0 w 2228280"/>
                <a:gd name="connsiteY4" fmla="*/ 0 h 914400"/>
                <a:gd name="connsiteX0" fmla="*/ 0 w 2228280"/>
                <a:gd name="connsiteY0" fmla="*/ 0 h 914400"/>
                <a:gd name="connsiteX1" fmla="*/ 2228280 w 2228280"/>
                <a:gd name="connsiteY1" fmla="*/ 0 h 914400"/>
                <a:gd name="connsiteX2" fmla="*/ 2228280 w 2228280"/>
                <a:gd name="connsiteY2" fmla="*/ 914400 h 914400"/>
                <a:gd name="connsiteX3" fmla="*/ 1036320 w 2228280"/>
                <a:gd name="connsiteY3" fmla="*/ 896982 h 914400"/>
                <a:gd name="connsiteX4" fmla="*/ 0 w 2228280"/>
                <a:gd name="connsiteY4" fmla="*/ 0 h 914400"/>
                <a:gd name="connsiteX0" fmla="*/ 0 w 2228280"/>
                <a:gd name="connsiteY0" fmla="*/ 0 h 923108"/>
                <a:gd name="connsiteX1" fmla="*/ 2228280 w 2228280"/>
                <a:gd name="connsiteY1" fmla="*/ 0 h 923108"/>
                <a:gd name="connsiteX2" fmla="*/ 2228280 w 2228280"/>
                <a:gd name="connsiteY2" fmla="*/ 914400 h 923108"/>
                <a:gd name="connsiteX3" fmla="*/ 1045029 w 2228280"/>
                <a:gd name="connsiteY3" fmla="*/ 923108 h 923108"/>
                <a:gd name="connsiteX4" fmla="*/ 0 w 2228280"/>
                <a:gd name="connsiteY4" fmla="*/ 0 h 923108"/>
                <a:gd name="connsiteX0" fmla="*/ 0 w 3168806"/>
                <a:gd name="connsiteY0" fmla="*/ 461555 h 923108"/>
                <a:gd name="connsiteX1" fmla="*/ 3168806 w 3168806"/>
                <a:gd name="connsiteY1" fmla="*/ 0 h 923108"/>
                <a:gd name="connsiteX2" fmla="*/ 3168806 w 3168806"/>
                <a:gd name="connsiteY2" fmla="*/ 914400 h 923108"/>
                <a:gd name="connsiteX3" fmla="*/ 1985555 w 3168806"/>
                <a:gd name="connsiteY3" fmla="*/ 923108 h 923108"/>
                <a:gd name="connsiteX4" fmla="*/ 0 w 3168806"/>
                <a:gd name="connsiteY4" fmla="*/ 461555 h 923108"/>
                <a:gd name="connsiteX0" fmla="*/ 0 w 3168806"/>
                <a:gd name="connsiteY0" fmla="*/ 461555 h 923108"/>
                <a:gd name="connsiteX1" fmla="*/ 1636097 w 3168806"/>
                <a:gd name="connsiteY1" fmla="*/ 0 h 923108"/>
                <a:gd name="connsiteX2" fmla="*/ 3168806 w 3168806"/>
                <a:gd name="connsiteY2" fmla="*/ 914400 h 923108"/>
                <a:gd name="connsiteX3" fmla="*/ 1985555 w 3168806"/>
                <a:gd name="connsiteY3" fmla="*/ 923108 h 923108"/>
                <a:gd name="connsiteX4" fmla="*/ 0 w 3168806"/>
                <a:gd name="connsiteY4" fmla="*/ 461555 h 923108"/>
                <a:gd name="connsiteX0" fmla="*/ 0 w 3290726"/>
                <a:gd name="connsiteY0" fmla="*/ 461555 h 923108"/>
                <a:gd name="connsiteX1" fmla="*/ 1636097 w 3290726"/>
                <a:gd name="connsiteY1" fmla="*/ 0 h 923108"/>
                <a:gd name="connsiteX2" fmla="*/ 3290726 w 3290726"/>
                <a:gd name="connsiteY2" fmla="*/ 0 h 923108"/>
                <a:gd name="connsiteX3" fmla="*/ 1985555 w 3290726"/>
                <a:gd name="connsiteY3" fmla="*/ 923108 h 923108"/>
                <a:gd name="connsiteX4" fmla="*/ 0 w 3290726"/>
                <a:gd name="connsiteY4" fmla="*/ 461555 h 923108"/>
                <a:gd name="connsiteX0" fmla="*/ 0 w 3290726"/>
                <a:gd name="connsiteY0" fmla="*/ 461555 h 914400"/>
                <a:gd name="connsiteX1" fmla="*/ 1636097 w 3290726"/>
                <a:gd name="connsiteY1" fmla="*/ 0 h 914400"/>
                <a:gd name="connsiteX2" fmla="*/ 3290726 w 3290726"/>
                <a:gd name="connsiteY2" fmla="*/ 0 h 914400"/>
                <a:gd name="connsiteX3" fmla="*/ 940526 w 3290726"/>
                <a:gd name="connsiteY3" fmla="*/ 914400 h 914400"/>
                <a:gd name="connsiteX4" fmla="*/ 0 w 3290726"/>
                <a:gd name="connsiteY4" fmla="*/ 461555 h 914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0726" h="914400">
                  <a:moveTo>
                    <a:pt x="0" y="461555"/>
                  </a:moveTo>
                  <a:lnTo>
                    <a:pt x="1636097" y="0"/>
                  </a:lnTo>
                  <a:lnTo>
                    <a:pt x="3290726" y="0"/>
                  </a:lnTo>
                  <a:lnTo>
                    <a:pt x="940526" y="914400"/>
                  </a:lnTo>
                  <a:lnTo>
                    <a:pt x="0" y="461555"/>
                  </a:lnTo>
                  <a:close/>
                </a:path>
              </a:pathLst>
            </a:custGeom>
            <a:solidFill>
              <a:srgbClr val="007AD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5"/>
          <p:cNvGrpSpPr/>
          <p:nvPr userDrawn="1"/>
        </p:nvGrpSpPr>
        <p:grpSpPr>
          <a:xfrm>
            <a:off x="8153400" y="6096000"/>
            <a:ext cx="1002587" cy="762000"/>
            <a:chOff x="8153400" y="6096000"/>
            <a:chExt cx="1002587" cy="762000"/>
          </a:xfrm>
        </p:grpSpPr>
        <p:sp>
          <p:nvSpPr>
            <p:cNvPr id="5" name="Isosceles Triangle 4"/>
            <p:cNvSpPr/>
            <p:nvPr userDrawn="1"/>
          </p:nvSpPr>
          <p:spPr>
            <a:xfrm>
              <a:off x="8153400" y="6400800"/>
              <a:ext cx="990600" cy="457200"/>
            </a:xfrm>
            <a:prstGeom prst="triangle">
              <a:avLst>
                <a:gd name="adj" fmla="val 10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Isosceles Triangle 12"/>
            <p:cNvSpPr/>
            <p:nvPr userDrawn="1"/>
          </p:nvSpPr>
          <p:spPr>
            <a:xfrm rot="5400000" flipV="1">
              <a:off x="8546387" y="6248400"/>
              <a:ext cx="762000" cy="457200"/>
            </a:xfrm>
            <a:prstGeom prst="triangle">
              <a:avLst>
                <a:gd name="adj" fmla="val 100000"/>
              </a:avLst>
            </a:prstGeom>
            <a:solidFill>
              <a:srgbClr val="0088EE">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p:cNvSpPr>
            <a:spLocks noGrp="1"/>
          </p:cNvSpPr>
          <p:nvPr>
            <p:ph idx="1"/>
          </p:nvPr>
        </p:nvSpPr>
        <p:spPr>
          <a:xfrm>
            <a:off x="685800" y="1143000"/>
            <a:ext cx="7772400" cy="4800600"/>
          </a:xfrm>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p:cNvSpPr>
            <a:spLocks noGrp="1"/>
          </p:cNvSpPr>
          <p:nvPr>
            <p:ph type="title"/>
          </p:nvPr>
        </p:nvSpPr>
        <p:spPr>
          <a:xfrm>
            <a:off x="152400" y="45378"/>
            <a:ext cx="8839200" cy="838200"/>
          </a:xfrm>
        </p:spPr>
        <p:txBody>
          <a:bodyPr/>
          <a:lstStyle>
            <a:lvl1pPr>
              <a:defRPr b="1">
                <a:solidFill>
                  <a:schemeClr val="tx1"/>
                </a:solidFill>
              </a:defRPr>
            </a:lvl1pPr>
          </a:lstStyle>
          <a:p>
            <a:r>
              <a:rPr lang="en-US" dirty="0"/>
              <a:t>Click to edit Master title style</a:t>
            </a:r>
          </a:p>
        </p:txBody>
      </p:sp>
      <p:sp>
        <p:nvSpPr>
          <p:cNvPr id="17" name="Rectangle 6"/>
          <p:cNvSpPr>
            <a:spLocks noGrp="1" noChangeArrowheads="1"/>
          </p:cNvSpPr>
          <p:nvPr>
            <p:ph type="sldNum" sz="quarter" idx="4"/>
          </p:nvPr>
        </p:nvSpPr>
        <p:spPr bwMode="auto">
          <a:xfrm>
            <a:off x="8686800" y="6553200"/>
            <a:ext cx="4572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600" b="1">
                <a:solidFill>
                  <a:schemeClr val="tx1"/>
                </a:solidFill>
                <a:cs typeface="+mn-cs"/>
              </a:defRPr>
            </a:lvl1pPr>
          </a:lstStyle>
          <a:p>
            <a:fld id="{798D22C8-B87E-4B3F-80DE-4E1777DA98C0}" type="slidenum">
              <a:rPr lang="en-US" smtClean="0"/>
              <a:pPr/>
              <a:t>‹#›</a:t>
            </a:fld>
            <a:endParaRPr lang="en-US" dirty="0"/>
          </a:p>
        </p:txBody>
      </p:sp>
      <p:sp>
        <p:nvSpPr>
          <p:cNvPr id="19" name="Freeform 18"/>
          <p:cNvSpPr/>
          <p:nvPr userDrawn="1"/>
        </p:nvSpPr>
        <p:spPr>
          <a:xfrm>
            <a:off x="76200" y="6313724"/>
            <a:ext cx="478952" cy="478952"/>
          </a:xfrm>
          <a:custGeom>
            <a:avLst/>
            <a:gdLst/>
            <a:ahLst/>
            <a:cxnLst/>
            <a:rect l="l" t="t" r="r" b="b"/>
            <a:pathLst>
              <a:path w="1866900" h="1866900">
                <a:moveTo>
                  <a:pt x="463436" y="1499543"/>
                </a:moveTo>
                <a:lnTo>
                  <a:pt x="487918" y="1499543"/>
                </a:lnTo>
                <a:cubicBezTo>
                  <a:pt x="493893" y="1499543"/>
                  <a:pt x="499686" y="1499944"/>
                  <a:pt x="505296" y="1500745"/>
                </a:cubicBezTo>
                <a:cubicBezTo>
                  <a:pt x="510907" y="1501547"/>
                  <a:pt x="516262" y="1503478"/>
                  <a:pt x="521363" y="1506538"/>
                </a:cubicBezTo>
                <a:cubicBezTo>
                  <a:pt x="526463" y="1509598"/>
                  <a:pt x="530762" y="1514334"/>
                  <a:pt x="534260" y="1520746"/>
                </a:cubicBezTo>
                <a:cubicBezTo>
                  <a:pt x="537757" y="1527158"/>
                  <a:pt x="539506" y="1535319"/>
                  <a:pt x="539506" y="1545229"/>
                </a:cubicBezTo>
                <a:cubicBezTo>
                  <a:pt x="539506" y="1552515"/>
                  <a:pt x="538486" y="1559255"/>
                  <a:pt x="536446" y="1565448"/>
                </a:cubicBezTo>
                <a:cubicBezTo>
                  <a:pt x="534405" y="1571642"/>
                  <a:pt x="531418" y="1576961"/>
                  <a:pt x="527483" y="1581406"/>
                </a:cubicBezTo>
                <a:cubicBezTo>
                  <a:pt x="523549" y="1585850"/>
                  <a:pt x="518485" y="1589311"/>
                  <a:pt x="512291" y="1591789"/>
                </a:cubicBezTo>
                <a:cubicBezTo>
                  <a:pt x="506098" y="1594266"/>
                  <a:pt x="498411" y="1595505"/>
                  <a:pt x="489230" y="1595505"/>
                </a:cubicBezTo>
                <a:lnTo>
                  <a:pt x="463436" y="1595505"/>
                </a:lnTo>
                <a:close/>
                <a:moveTo>
                  <a:pt x="880197" y="1455169"/>
                </a:moveTo>
                <a:cubicBezTo>
                  <a:pt x="875388" y="1455169"/>
                  <a:pt x="871344" y="1456590"/>
                  <a:pt x="868065" y="1459432"/>
                </a:cubicBezTo>
                <a:cubicBezTo>
                  <a:pt x="864786" y="1462273"/>
                  <a:pt x="863147" y="1466900"/>
                  <a:pt x="863147" y="1473312"/>
                </a:cubicBezTo>
                <a:lnTo>
                  <a:pt x="863147" y="1719883"/>
                </a:lnTo>
                <a:cubicBezTo>
                  <a:pt x="863147" y="1726295"/>
                  <a:pt x="864786" y="1730922"/>
                  <a:pt x="868065" y="1733764"/>
                </a:cubicBezTo>
                <a:cubicBezTo>
                  <a:pt x="871344" y="1736605"/>
                  <a:pt x="875388" y="1738026"/>
                  <a:pt x="880197" y="1738026"/>
                </a:cubicBezTo>
                <a:lnTo>
                  <a:pt x="1022281" y="1738026"/>
                </a:lnTo>
                <a:cubicBezTo>
                  <a:pt x="1023593" y="1738026"/>
                  <a:pt x="1024795" y="1737625"/>
                  <a:pt x="1025888" y="1736824"/>
                </a:cubicBezTo>
                <a:cubicBezTo>
                  <a:pt x="1026981" y="1736022"/>
                  <a:pt x="1027892" y="1734747"/>
                  <a:pt x="1028620" y="1732999"/>
                </a:cubicBezTo>
                <a:cubicBezTo>
                  <a:pt x="1029349" y="1731250"/>
                  <a:pt x="1029895" y="1728955"/>
                  <a:pt x="1030260" y="1726113"/>
                </a:cubicBezTo>
                <a:cubicBezTo>
                  <a:pt x="1030624" y="1723271"/>
                  <a:pt x="1030806" y="1719737"/>
                  <a:pt x="1030806" y="1715511"/>
                </a:cubicBezTo>
                <a:cubicBezTo>
                  <a:pt x="1030806" y="1711285"/>
                  <a:pt x="1030624" y="1707751"/>
                  <a:pt x="1030260" y="1704910"/>
                </a:cubicBezTo>
                <a:cubicBezTo>
                  <a:pt x="1029895" y="1702068"/>
                  <a:pt x="1029349" y="1699773"/>
                  <a:pt x="1028620" y="1698024"/>
                </a:cubicBezTo>
                <a:cubicBezTo>
                  <a:pt x="1027892" y="1696275"/>
                  <a:pt x="1026981" y="1695000"/>
                  <a:pt x="1025888" y="1694199"/>
                </a:cubicBezTo>
                <a:cubicBezTo>
                  <a:pt x="1024795" y="1693397"/>
                  <a:pt x="1023593" y="1692996"/>
                  <a:pt x="1022281" y="1692996"/>
                </a:cubicBezTo>
                <a:lnTo>
                  <a:pt x="920418" y="1692996"/>
                </a:lnTo>
                <a:lnTo>
                  <a:pt x="920418" y="1613211"/>
                </a:lnTo>
                <a:lnTo>
                  <a:pt x="1005887" y="1613211"/>
                </a:lnTo>
                <a:cubicBezTo>
                  <a:pt x="1007198" y="1613211"/>
                  <a:pt x="1008401" y="1612846"/>
                  <a:pt x="1009493" y="1612118"/>
                </a:cubicBezTo>
                <a:cubicBezTo>
                  <a:pt x="1010586" y="1611389"/>
                  <a:pt x="1011497" y="1610187"/>
                  <a:pt x="1012226" y="1608511"/>
                </a:cubicBezTo>
                <a:cubicBezTo>
                  <a:pt x="1012954" y="1606835"/>
                  <a:pt x="1013501" y="1604613"/>
                  <a:pt x="1013865" y="1601844"/>
                </a:cubicBezTo>
                <a:cubicBezTo>
                  <a:pt x="1014230" y="1599075"/>
                  <a:pt x="1014412" y="1595578"/>
                  <a:pt x="1014412" y="1591351"/>
                </a:cubicBezTo>
                <a:cubicBezTo>
                  <a:pt x="1014412" y="1587271"/>
                  <a:pt x="1014230" y="1583810"/>
                  <a:pt x="1013865" y="1580968"/>
                </a:cubicBezTo>
                <a:cubicBezTo>
                  <a:pt x="1013501" y="1578127"/>
                  <a:pt x="1012954" y="1575868"/>
                  <a:pt x="1012226" y="1574192"/>
                </a:cubicBezTo>
                <a:cubicBezTo>
                  <a:pt x="1011497" y="1572516"/>
                  <a:pt x="1010586" y="1571278"/>
                  <a:pt x="1009493" y="1570476"/>
                </a:cubicBezTo>
                <a:cubicBezTo>
                  <a:pt x="1008401" y="1569674"/>
                  <a:pt x="1007198" y="1569274"/>
                  <a:pt x="1005887" y="1569274"/>
                </a:cubicBezTo>
                <a:lnTo>
                  <a:pt x="920418" y="1569274"/>
                </a:lnTo>
                <a:lnTo>
                  <a:pt x="920418" y="1500199"/>
                </a:lnTo>
                <a:lnTo>
                  <a:pt x="1021407" y="1500199"/>
                </a:lnTo>
                <a:cubicBezTo>
                  <a:pt x="1022718" y="1500199"/>
                  <a:pt x="1023884" y="1499798"/>
                  <a:pt x="1024904" y="1498997"/>
                </a:cubicBezTo>
                <a:cubicBezTo>
                  <a:pt x="1025924" y="1498195"/>
                  <a:pt x="1026799" y="1496920"/>
                  <a:pt x="1027527" y="1495171"/>
                </a:cubicBezTo>
                <a:cubicBezTo>
                  <a:pt x="1028256" y="1493423"/>
                  <a:pt x="1028802" y="1491127"/>
                  <a:pt x="1029167" y="1488286"/>
                </a:cubicBezTo>
                <a:cubicBezTo>
                  <a:pt x="1029531" y="1485444"/>
                  <a:pt x="1029713" y="1481983"/>
                  <a:pt x="1029713" y="1477903"/>
                </a:cubicBezTo>
                <a:cubicBezTo>
                  <a:pt x="1029713" y="1473531"/>
                  <a:pt x="1029531" y="1469924"/>
                  <a:pt x="1029167" y="1467082"/>
                </a:cubicBezTo>
                <a:cubicBezTo>
                  <a:pt x="1028802" y="1464241"/>
                  <a:pt x="1028256" y="1461909"/>
                  <a:pt x="1027527" y="1460087"/>
                </a:cubicBezTo>
                <a:cubicBezTo>
                  <a:pt x="1026799" y="1458266"/>
                  <a:pt x="1025924" y="1456991"/>
                  <a:pt x="1024904" y="1456262"/>
                </a:cubicBezTo>
                <a:cubicBezTo>
                  <a:pt x="1023884" y="1455533"/>
                  <a:pt x="1022718" y="1455169"/>
                  <a:pt x="1021407" y="1455169"/>
                </a:cubicBezTo>
                <a:close/>
                <a:moveTo>
                  <a:pt x="661122" y="1455169"/>
                </a:moveTo>
                <a:cubicBezTo>
                  <a:pt x="656313" y="1455169"/>
                  <a:pt x="652269" y="1456590"/>
                  <a:pt x="648990" y="1459432"/>
                </a:cubicBezTo>
                <a:cubicBezTo>
                  <a:pt x="645711" y="1462273"/>
                  <a:pt x="644072" y="1466900"/>
                  <a:pt x="644072" y="1473312"/>
                </a:cubicBezTo>
                <a:lnTo>
                  <a:pt x="644072" y="1719883"/>
                </a:lnTo>
                <a:cubicBezTo>
                  <a:pt x="644072" y="1726295"/>
                  <a:pt x="645711" y="1730922"/>
                  <a:pt x="648990" y="1733764"/>
                </a:cubicBezTo>
                <a:cubicBezTo>
                  <a:pt x="652269" y="1736605"/>
                  <a:pt x="656313" y="1738026"/>
                  <a:pt x="661122" y="1738026"/>
                </a:cubicBezTo>
                <a:lnTo>
                  <a:pt x="803206" y="1738026"/>
                </a:lnTo>
                <a:cubicBezTo>
                  <a:pt x="804518" y="1738026"/>
                  <a:pt x="805720" y="1737625"/>
                  <a:pt x="806813" y="1736824"/>
                </a:cubicBezTo>
                <a:cubicBezTo>
                  <a:pt x="807906" y="1736022"/>
                  <a:pt x="808817" y="1734747"/>
                  <a:pt x="809545" y="1732999"/>
                </a:cubicBezTo>
                <a:cubicBezTo>
                  <a:pt x="810274" y="1731250"/>
                  <a:pt x="810820" y="1728955"/>
                  <a:pt x="811185" y="1726113"/>
                </a:cubicBezTo>
                <a:cubicBezTo>
                  <a:pt x="811549" y="1723271"/>
                  <a:pt x="811731" y="1719737"/>
                  <a:pt x="811731" y="1715511"/>
                </a:cubicBezTo>
                <a:cubicBezTo>
                  <a:pt x="811731" y="1711285"/>
                  <a:pt x="811549" y="1707751"/>
                  <a:pt x="811185" y="1704910"/>
                </a:cubicBezTo>
                <a:cubicBezTo>
                  <a:pt x="810820" y="1702068"/>
                  <a:pt x="810274" y="1699773"/>
                  <a:pt x="809545" y="1698024"/>
                </a:cubicBezTo>
                <a:cubicBezTo>
                  <a:pt x="808817" y="1696275"/>
                  <a:pt x="807906" y="1695000"/>
                  <a:pt x="806813" y="1694199"/>
                </a:cubicBezTo>
                <a:cubicBezTo>
                  <a:pt x="805720" y="1693397"/>
                  <a:pt x="804518" y="1692996"/>
                  <a:pt x="803206" y="1692996"/>
                </a:cubicBezTo>
                <a:lnTo>
                  <a:pt x="701343" y="1692996"/>
                </a:lnTo>
                <a:lnTo>
                  <a:pt x="701343" y="1613211"/>
                </a:lnTo>
                <a:lnTo>
                  <a:pt x="786812" y="1613211"/>
                </a:lnTo>
                <a:cubicBezTo>
                  <a:pt x="788123" y="1613211"/>
                  <a:pt x="789326" y="1612846"/>
                  <a:pt x="790418" y="1612118"/>
                </a:cubicBezTo>
                <a:cubicBezTo>
                  <a:pt x="791511" y="1611389"/>
                  <a:pt x="792422" y="1610187"/>
                  <a:pt x="793151" y="1608511"/>
                </a:cubicBezTo>
                <a:cubicBezTo>
                  <a:pt x="793880" y="1606835"/>
                  <a:pt x="794426" y="1604613"/>
                  <a:pt x="794790" y="1601844"/>
                </a:cubicBezTo>
                <a:cubicBezTo>
                  <a:pt x="795155" y="1599075"/>
                  <a:pt x="795337" y="1595578"/>
                  <a:pt x="795337" y="1591351"/>
                </a:cubicBezTo>
                <a:cubicBezTo>
                  <a:pt x="795337" y="1587271"/>
                  <a:pt x="795155" y="1583810"/>
                  <a:pt x="794790" y="1580968"/>
                </a:cubicBezTo>
                <a:cubicBezTo>
                  <a:pt x="794426" y="1578127"/>
                  <a:pt x="793880" y="1575868"/>
                  <a:pt x="793151" y="1574192"/>
                </a:cubicBezTo>
                <a:cubicBezTo>
                  <a:pt x="792422" y="1572516"/>
                  <a:pt x="791511" y="1571278"/>
                  <a:pt x="790418" y="1570476"/>
                </a:cubicBezTo>
                <a:cubicBezTo>
                  <a:pt x="789326" y="1569674"/>
                  <a:pt x="788123" y="1569274"/>
                  <a:pt x="786812" y="1569274"/>
                </a:cubicBezTo>
                <a:lnTo>
                  <a:pt x="701343" y="1569274"/>
                </a:lnTo>
                <a:lnTo>
                  <a:pt x="701343" y="1500199"/>
                </a:lnTo>
                <a:lnTo>
                  <a:pt x="802332" y="1500199"/>
                </a:lnTo>
                <a:cubicBezTo>
                  <a:pt x="803643" y="1500199"/>
                  <a:pt x="804809" y="1499798"/>
                  <a:pt x="805829" y="1498997"/>
                </a:cubicBezTo>
                <a:cubicBezTo>
                  <a:pt x="806849" y="1498195"/>
                  <a:pt x="807724" y="1496920"/>
                  <a:pt x="808452" y="1495171"/>
                </a:cubicBezTo>
                <a:cubicBezTo>
                  <a:pt x="809181" y="1493423"/>
                  <a:pt x="809727" y="1491127"/>
                  <a:pt x="810092" y="1488286"/>
                </a:cubicBezTo>
                <a:cubicBezTo>
                  <a:pt x="810456" y="1485444"/>
                  <a:pt x="810638" y="1481983"/>
                  <a:pt x="810638" y="1477903"/>
                </a:cubicBezTo>
                <a:cubicBezTo>
                  <a:pt x="810638" y="1473531"/>
                  <a:pt x="810456" y="1469924"/>
                  <a:pt x="810092" y="1467082"/>
                </a:cubicBezTo>
                <a:cubicBezTo>
                  <a:pt x="809727" y="1464241"/>
                  <a:pt x="809181" y="1461909"/>
                  <a:pt x="808452" y="1460087"/>
                </a:cubicBezTo>
                <a:cubicBezTo>
                  <a:pt x="807724" y="1458266"/>
                  <a:pt x="806849" y="1456991"/>
                  <a:pt x="805829" y="1456262"/>
                </a:cubicBezTo>
                <a:cubicBezTo>
                  <a:pt x="804809" y="1455533"/>
                  <a:pt x="803643" y="1455169"/>
                  <a:pt x="802332" y="1455169"/>
                </a:cubicBezTo>
                <a:close/>
                <a:moveTo>
                  <a:pt x="1164849" y="1450141"/>
                </a:moveTo>
                <a:cubicBezTo>
                  <a:pt x="1151879" y="1450141"/>
                  <a:pt x="1139602" y="1451817"/>
                  <a:pt x="1128016" y="1455169"/>
                </a:cubicBezTo>
                <a:cubicBezTo>
                  <a:pt x="1116431" y="1458521"/>
                  <a:pt x="1106376" y="1463585"/>
                  <a:pt x="1097851" y="1470361"/>
                </a:cubicBezTo>
                <a:cubicBezTo>
                  <a:pt x="1089326" y="1477138"/>
                  <a:pt x="1082549" y="1485663"/>
                  <a:pt x="1077522" y="1495936"/>
                </a:cubicBezTo>
                <a:cubicBezTo>
                  <a:pt x="1072494" y="1506210"/>
                  <a:pt x="1069980" y="1518123"/>
                  <a:pt x="1069980" y="1531676"/>
                </a:cubicBezTo>
                <a:cubicBezTo>
                  <a:pt x="1069980" y="1543480"/>
                  <a:pt x="1071729" y="1553608"/>
                  <a:pt x="1075227" y="1562060"/>
                </a:cubicBezTo>
                <a:cubicBezTo>
                  <a:pt x="1078724" y="1570512"/>
                  <a:pt x="1083278" y="1577835"/>
                  <a:pt x="1088889" y="1584029"/>
                </a:cubicBezTo>
                <a:cubicBezTo>
                  <a:pt x="1094499" y="1590222"/>
                  <a:pt x="1100875" y="1595541"/>
                  <a:pt x="1108015" y="1599986"/>
                </a:cubicBezTo>
                <a:cubicBezTo>
                  <a:pt x="1115156" y="1604430"/>
                  <a:pt x="1122515" y="1608402"/>
                  <a:pt x="1130093" y="1611899"/>
                </a:cubicBezTo>
                <a:cubicBezTo>
                  <a:pt x="1137671" y="1615397"/>
                  <a:pt x="1145030" y="1618712"/>
                  <a:pt x="1152171" y="1621845"/>
                </a:cubicBezTo>
                <a:cubicBezTo>
                  <a:pt x="1159311" y="1624978"/>
                  <a:pt x="1165687" y="1628330"/>
                  <a:pt x="1171298" y="1631900"/>
                </a:cubicBezTo>
                <a:cubicBezTo>
                  <a:pt x="1176908" y="1635470"/>
                  <a:pt x="1181462" y="1639551"/>
                  <a:pt x="1184959" y="1644141"/>
                </a:cubicBezTo>
                <a:cubicBezTo>
                  <a:pt x="1188457" y="1648732"/>
                  <a:pt x="1190206" y="1654233"/>
                  <a:pt x="1190206" y="1660645"/>
                </a:cubicBezTo>
                <a:cubicBezTo>
                  <a:pt x="1190206" y="1666183"/>
                  <a:pt x="1189186" y="1671210"/>
                  <a:pt x="1187145" y="1675728"/>
                </a:cubicBezTo>
                <a:cubicBezTo>
                  <a:pt x="1185105" y="1680245"/>
                  <a:pt x="1182154" y="1684034"/>
                  <a:pt x="1178292" y="1687094"/>
                </a:cubicBezTo>
                <a:cubicBezTo>
                  <a:pt x="1174431" y="1690155"/>
                  <a:pt x="1169731" y="1692523"/>
                  <a:pt x="1164193" y="1694199"/>
                </a:cubicBezTo>
                <a:cubicBezTo>
                  <a:pt x="1158656" y="1695875"/>
                  <a:pt x="1152389" y="1696712"/>
                  <a:pt x="1145394" y="1696712"/>
                </a:cubicBezTo>
                <a:cubicBezTo>
                  <a:pt x="1134756" y="1696712"/>
                  <a:pt x="1125393" y="1695510"/>
                  <a:pt x="1117305" y="1693106"/>
                </a:cubicBezTo>
                <a:cubicBezTo>
                  <a:pt x="1109218" y="1690701"/>
                  <a:pt x="1102259" y="1688042"/>
                  <a:pt x="1096430" y="1685127"/>
                </a:cubicBezTo>
                <a:cubicBezTo>
                  <a:pt x="1090601" y="1682213"/>
                  <a:pt x="1085828" y="1679553"/>
                  <a:pt x="1082112" y="1677149"/>
                </a:cubicBezTo>
                <a:cubicBezTo>
                  <a:pt x="1078396" y="1674744"/>
                  <a:pt x="1075518" y="1673542"/>
                  <a:pt x="1073478" y="1673542"/>
                </a:cubicBezTo>
                <a:cubicBezTo>
                  <a:pt x="1072021" y="1673542"/>
                  <a:pt x="1070746" y="1673943"/>
                  <a:pt x="1069653" y="1674744"/>
                </a:cubicBezTo>
                <a:cubicBezTo>
                  <a:pt x="1068560" y="1675546"/>
                  <a:pt x="1067685" y="1676894"/>
                  <a:pt x="1067029" y="1678788"/>
                </a:cubicBezTo>
                <a:cubicBezTo>
                  <a:pt x="1066374" y="1680682"/>
                  <a:pt x="1065900" y="1683160"/>
                  <a:pt x="1065609" y="1686220"/>
                </a:cubicBezTo>
                <a:cubicBezTo>
                  <a:pt x="1065317" y="1689280"/>
                  <a:pt x="1065171" y="1693069"/>
                  <a:pt x="1065171" y="1697587"/>
                </a:cubicBezTo>
                <a:cubicBezTo>
                  <a:pt x="1065171" y="1704290"/>
                  <a:pt x="1065572" y="1709427"/>
                  <a:pt x="1066374" y="1712998"/>
                </a:cubicBezTo>
                <a:cubicBezTo>
                  <a:pt x="1067175" y="1716568"/>
                  <a:pt x="1068523" y="1719300"/>
                  <a:pt x="1070418" y="1721195"/>
                </a:cubicBezTo>
                <a:cubicBezTo>
                  <a:pt x="1072312" y="1723089"/>
                  <a:pt x="1075409" y="1725275"/>
                  <a:pt x="1079708" y="1727752"/>
                </a:cubicBezTo>
                <a:cubicBezTo>
                  <a:pt x="1084007" y="1730230"/>
                  <a:pt x="1089362" y="1732598"/>
                  <a:pt x="1095774" y="1734857"/>
                </a:cubicBezTo>
                <a:cubicBezTo>
                  <a:pt x="1102186" y="1737115"/>
                  <a:pt x="1109582" y="1739046"/>
                  <a:pt x="1117961" y="1740649"/>
                </a:cubicBezTo>
                <a:cubicBezTo>
                  <a:pt x="1126341" y="1742252"/>
                  <a:pt x="1135412" y="1743054"/>
                  <a:pt x="1145176" y="1743054"/>
                </a:cubicBezTo>
                <a:cubicBezTo>
                  <a:pt x="1159603" y="1743054"/>
                  <a:pt x="1173156" y="1741159"/>
                  <a:pt x="1185834" y="1737370"/>
                </a:cubicBezTo>
                <a:cubicBezTo>
                  <a:pt x="1198512" y="1733582"/>
                  <a:pt x="1209587" y="1727935"/>
                  <a:pt x="1219060" y="1720430"/>
                </a:cubicBezTo>
                <a:cubicBezTo>
                  <a:pt x="1228532" y="1712925"/>
                  <a:pt x="1236037" y="1703562"/>
                  <a:pt x="1241575" y="1692341"/>
                </a:cubicBezTo>
                <a:cubicBezTo>
                  <a:pt x="1247112" y="1681120"/>
                  <a:pt x="1249881" y="1668077"/>
                  <a:pt x="1249881" y="1653213"/>
                </a:cubicBezTo>
                <a:cubicBezTo>
                  <a:pt x="1249881" y="1641846"/>
                  <a:pt x="1248132" y="1631973"/>
                  <a:pt x="1244635" y="1623594"/>
                </a:cubicBezTo>
                <a:cubicBezTo>
                  <a:pt x="1241137" y="1615214"/>
                  <a:pt x="1236547" y="1607928"/>
                  <a:pt x="1230864" y="1601735"/>
                </a:cubicBezTo>
                <a:cubicBezTo>
                  <a:pt x="1225180" y="1595541"/>
                  <a:pt x="1218695" y="1590222"/>
                  <a:pt x="1211409" y="1585777"/>
                </a:cubicBezTo>
                <a:cubicBezTo>
                  <a:pt x="1204123" y="1581333"/>
                  <a:pt x="1196691" y="1577362"/>
                  <a:pt x="1189113" y="1573864"/>
                </a:cubicBezTo>
                <a:cubicBezTo>
                  <a:pt x="1181535" y="1570367"/>
                  <a:pt x="1174103" y="1567051"/>
                  <a:pt x="1166816" y="1563918"/>
                </a:cubicBezTo>
                <a:cubicBezTo>
                  <a:pt x="1159530" y="1560785"/>
                  <a:pt x="1153009" y="1557433"/>
                  <a:pt x="1147252" y="1553863"/>
                </a:cubicBezTo>
                <a:cubicBezTo>
                  <a:pt x="1141496" y="1550293"/>
                  <a:pt x="1136906" y="1546212"/>
                  <a:pt x="1133481" y="1541622"/>
                </a:cubicBezTo>
                <a:cubicBezTo>
                  <a:pt x="1130057" y="1537032"/>
                  <a:pt x="1128344" y="1531603"/>
                  <a:pt x="1128344" y="1525337"/>
                </a:cubicBezTo>
                <a:cubicBezTo>
                  <a:pt x="1128344" y="1521111"/>
                  <a:pt x="1129109" y="1517103"/>
                  <a:pt x="1130640" y="1513314"/>
                </a:cubicBezTo>
                <a:cubicBezTo>
                  <a:pt x="1132170" y="1509525"/>
                  <a:pt x="1134501" y="1506283"/>
                  <a:pt x="1137634" y="1503587"/>
                </a:cubicBezTo>
                <a:cubicBezTo>
                  <a:pt x="1140768" y="1500891"/>
                  <a:pt x="1144666" y="1498778"/>
                  <a:pt x="1149329" y="1497248"/>
                </a:cubicBezTo>
                <a:cubicBezTo>
                  <a:pt x="1153992" y="1495718"/>
                  <a:pt x="1159457" y="1494953"/>
                  <a:pt x="1165723" y="1494953"/>
                </a:cubicBezTo>
                <a:cubicBezTo>
                  <a:pt x="1173738" y="1494953"/>
                  <a:pt x="1181098" y="1495936"/>
                  <a:pt x="1187801" y="1497904"/>
                </a:cubicBezTo>
                <a:cubicBezTo>
                  <a:pt x="1194505" y="1499871"/>
                  <a:pt x="1200407" y="1502057"/>
                  <a:pt x="1205507" y="1504461"/>
                </a:cubicBezTo>
                <a:cubicBezTo>
                  <a:pt x="1210608" y="1506866"/>
                  <a:pt x="1214907" y="1509088"/>
                  <a:pt x="1218404" y="1511128"/>
                </a:cubicBezTo>
                <a:cubicBezTo>
                  <a:pt x="1221901" y="1513169"/>
                  <a:pt x="1224452" y="1514189"/>
                  <a:pt x="1226055" y="1514189"/>
                </a:cubicBezTo>
                <a:cubicBezTo>
                  <a:pt x="1227658" y="1514189"/>
                  <a:pt x="1228933" y="1513752"/>
                  <a:pt x="1229880" y="1512877"/>
                </a:cubicBezTo>
                <a:cubicBezTo>
                  <a:pt x="1230827" y="1512003"/>
                  <a:pt x="1231556" y="1510618"/>
                  <a:pt x="1232066" y="1508724"/>
                </a:cubicBezTo>
                <a:cubicBezTo>
                  <a:pt x="1232576" y="1506830"/>
                  <a:pt x="1232940" y="1504425"/>
                  <a:pt x="1233159" y="1501510"/>
                </a:cubicBezTo>
                <a:cubicBezTo>
                  <a:pt x="1233377" y="1498596"/>
                  <a:pt x="1233487" y="1495026"/>
                  <a:pt x="1233487" y="1490799"/>
                </a:cubicBezTo>
                <a:cubicBezTo>
                  <a:pt x="1233487" y="1487011"/>
                  <a:pt x="1233414" y="1483841"/>
                  <a:pt x="1233268" y="1481291"/>
                </a:cubicBezTo>
                <a:cubicBezTo>
                  <a:pt x="1233122" y="1478741"/>
                  <a:pt x="1232867" y="1476627"/>
                  <a:pt x="1232503" y="1474952"/>
                </a:cubicBezTo>
                <a:cubicBezTo>
                  <a:pt x="1232139" y="1473276"/>
                  <a:pt x="1231702" y="1471928"/>
                  <a:pt x="1231192" y="1470908"/>
                </a:cubicBezTo>
                <a:cubicBezTo>
                  <a:pt x="1230681" y="1469887"/>
                  <a:pt x="1229698" y="1468649"/>
                  <a:pt x="1228241" y="1467191"/>
                </a:cubicBezTo>
                <a:cubicBezTo>
                  <a:pt x="1226783" y="1465734"/>
                  <a:pt x="1223796" y="1463913"/>
                  <a:pt x="1219278" y="1461727"/>
                </a:cubicBezTo>
                <a:cubicBezTo>
                  <a:pt x="1214761" y="1459541"/>
                  <a:pt x="1209587" y="1457573"/>
                  <a:pt x="1203758" y="1455825"/>
                </a:cubicBezTo>
                <a:cubicBezTo>
                  <a:pt x="1197929" y="1454076"/>
                  <a:pt x="1191663" y="1452692"/>
                  <a:pt x="1184959" y="1451672"/>
                </a:cubicBezTo>
                <a:cubicBezTo>
                  <a:pt x="1178256" y="1450651"/>
                  <a:pt x="1171553" y="1450141"/>
                  <a:pt x="1164849" y="1450141"/>
                </a:cubicBezTo>
                <a:close/>
                <a:moveTo>
                  <a:pt x="933450" y="0"/>
                </a:moveTo>
                <a:cubicBezTo>
                  <a:pt x="1094553" y="0"/>
                  <a:pt x="1246124" y="40813"/>
                  <a:pt x="1378388" y="112663"/>
                </a:cubicBezTo>
                <a:lnTo>
                  <a:pt x="1428680" y="143216"/>
                </a:lnTo>
                <a:lnTo>
                  <a:pt x="1416742" y="144979"/>
                </a:lnTo>
                <a:cubicBezTo>
                  <a:pt x="1394442" y="149633"/>
                  <a:pt x="1383292" y="164714"/>
                  <a:pt x="1383292" y="190223"/>
                </a:cubicBezTo>
                <a:lnTo>
                  <a:pt x="1383292" y="1103544"/>
                </a:lnTo>
                <a:cubicBezTo>
                  <a:pt x="1346226" y="1121788"/>
                  <a:pt x="1306092" y="1138051"/>
                  <a:pt x="1262891" y="1152333"/>
                </a:cubicBezTo>
                <a:cubicBezTo>
                  <a:pt x="1219690" y="1166615"/>
                  <a:pt x="1175671" y="1173756"/>
                  <a:pt x="1130835" y="1173756"/>
                </a:cubicBezTo>
                <a:cubicBezTo>
                  <a:pt x="1095997" y="1173756"/>
                  <a:pt x="1064436" y="1169785"/>
                  <a:pt x="1036152" y="1161845"/>
                </a:cubicBezTo>
                <a:cubicBezTo>
                  <a:pt x="1007867" y="1153904"/>
                  <a:pt x="983181" y="1140724"/>
                  <a:pt x="962094" y="1122304"/>
                </a:cubicBezTo>
                <a:cubicBezTo>
                  <a:pt x="941007" y="1103885"/>
                  <a:pt x="924493" y="1079330"/>
                  <a:pt x="912554" y="1048641"/>
                </a:cubicBezTo>
                <a:cubicBezTo>
                  <a:pt x="900615" y="1017952"/>
                  <a:pt x="895063" y="972955"/>
                  <a:pt x="895899" y="913651"/>
                </a:cubicBezTo>
                <a:lnTo>
                  <a:pt x="895899" y="172562"/>
                </a:lnTo>
                <a:cubicBezTo>
                  <a:pt x="895899" y="138653"/>
                  <a:pt x="878635" y="121699"/>
                  <a:pt x="844107" y="121699"/>
                </a:cubicBezTo>
                <a:cubicBezTo>
                  <a:pt x="840867" y="121699"/>
                  <a:pt x="830352" y="122408"/>
                  <a:pt x="812562" y="123827"/>
                </a:cubicBezTo>
                <a:cubicBezTo>
                  <a:pt x="794771" y="125246"/>
                  <a:pt x="773290" y="127289"/>
                  <a:pt x="748116" y="129957"/>
                </a:cubicBezTo>
                <a:cubicBezTo>
                  <a:pt x="722943" y="132624"/>
                  <a:pt x="695989" y="136089"/>
                  <a:pt x="667255" y="140351"/>
                </a:cubicBezTo>
                <a:cubicBezTo>
                  <a:pt x="638522" y="144613"/>
                  <a:pt x="599492" y="151268"/>
                  <a:pt x="550167" y="160318"/>
                </a:cubicBezTo>
                <a:lnTo>
                  <a:pt x="558154" y="249491"/>
                </a:lnTo>
                <a:cubicBezTo>
                  <a:pt x="586903" y="247551"/>
                  <a:pt x="606973" y="246581"/>
                  <a:pt x="618366" y="246581"/>
                </a:cubicBezTo>
                <a:cubicBezTo>
                  <a:pt x="627746" y="246581"/>
                  <a:pt x="635921" y="247546"/>
                  <a:pt x="642892" y="249476"/>
                </a:cubicBezTo>
                <a:cubicBezTo>
                  <a:pt x="649862" y="251405"/>
                  <a:pt x="655530" y="254457"/>
                  <a:pt x="659895" y="258631"/>
                </a:cubicBezTo>
                <a:cubicBezTo>
                  <a:pt x="664260" y="262805"/>
                  <a:pt x="667867" y="269435"/>
                  <a:pt x="670715" y="278521"/>
                </a:cubicBezTo>
                <a:cubicBezTo>
                  <a:pt x="673563" y="287607"/>
                  <a:pt x="674987" y="299812"/>
                  <a:pt x="674987" y="315136"/>
                </a:cubicBezTo>
                <a:lnTo>
                  <a:pt x="674987" y="1020176"/>
                </a:lnTo>
                <a:cubicBezTo>
                  <a:pt x="674987" y="1073722"/>
                  <a:pt x="683818" y="1120398"/>
                  <a:pt x="701479" y="1160204"/>
                </a:cubicBezTo>
                <a:cubicBezTo>
                  <a:pt x="719140" y="1200010"/>
                  <a:pt x="743189" y="1232848"/>
                  <a:pt x="773625" y="1258718"/>
                </a:cubicBezTo>
                <a:cubicBezTo>
                  <a:pt x="804061" y="1284588"/>
                  <a:pt x="839345" y="1303643"/>
                  <a:pt x="879476" y="1315881"/>
                </a:cubicBezTo>
                <a:cubicBezTo>
                  <a:pt x="919607" y="1328120"/>
                  <a:pt x="962334" y="1334239"/>
                  <a:pt x="1007655" y="1334239"/>
                </a:cubicBezTo>
                <a:cubicBezTo>
                  <a:pt x="1078785" y="1334239"/>
                  <a:pt x="1148666" y="1322767"/>
                  <a:pt x="1217299" y="1299822"/>
                </a:cubicBezTo>
                <a:cubicBezTo>
                  <a:pt x="1285931" y="1276877"/>
                  <a:pt x="1342124" y="1249034"/>
                  <a:pt x="1385877" y="1216291"/>
                </a:cubicBezTo>
                <a:lnTo>
                  <a:pt x="1390134" y="1279552"/>
                </a:lnTo>
                <a:cubicBezTo>
                  <a:pt x="1391238" y="1307424"/>
                  <a:pt x="1405577" y="1321361"/>
                  <a:pt x="1433149" y="1321361"/>
                </a:cubicBezTo>
                <a:cubicBezTo>
                  <a:pt x="1438629" y="1321361"/>
                  <a:pt x="1446520" y="1321188"/>
                  <a:pt x="1456824" y="1320842"/>
                </a:cubicBezTo>
                <a:cubicBezTo>
                  <a:pt x="1467128" y="1320496"/>
                  <a:pt x="1478582" y="1319813"/>
                  <a:pt x="1491187" y="1318791"/>
                </a:cubicBezTo>
                <a:cubicBezTo>
                  <a:pt x="1503792" y="1317769"/>
                  <a:pt x="1516714" y="1316407"/>
                  <a:pt x="1529953" y="1314705"/>
                </a:cubicBezTo>
                <a:cubicBezTo>
                  <a:pt x="1543193" y="1313002"/>
                  <a:pt x="1554389" y="1311335"/>
                  <a:pt x="1563542" y="1309705"/>
                </a:cubicBezTo>
                <a:cubicBezTo>
                  <a:pt x="1590650" y="1305165"/>
                  <a:pt x="1604205" y="1289495"/>
                  <a:pt x="1604205" y="1262696"/>
                </a:cubicBezTo>
                <a:lnTo>
                  <a:pt x="1604205" y="286377"/>
                </a:lnTo>
                <a:lnTo>
                  <a:pt x="1707482" y="411549"/>
                </a:lnTo>
                <a:cubicBezTo>
                  <a:pt x="1808130" y="560529"/>
                  <a:pt x="1866900" y="740126"/>
                  <a:pt x="1866900" y="933450"/>
                </a:cubicBezTo>
                <a:cubicBezTo>
                  <a:pt x="1866900" y="1191215"/>
                  <a:pt x="1762420" y="1424578"/>
                  <a:pt x="1593499" y="1593499"/>
                </a:cubicBezTo>
                <a:lnTo>
                  <a:pt x="1458816" y="1704622"/>
                </a:lnTo>
                <a:lnTo>
                  <a:pt x="1457245" y="1698024"/>
                </a:lnTo>
                <a:cubicBezTo>
                  <a:pt x="1456517" y="1696275"/>
                  <a:pt x="1455606" y="1695000"/>
                  <a:pt x="1454513" y="1694199"/>
                </a:cubicBezTo>
                <a:cubicBezTo>
                  <a:pt x="1453420" y="1693397"/>
                  <a:pt x="1452217" y="1692996"/>
                  <a:pt x="1450906" y="1692996"/>
                </a:cubicBezTo>
                <a:lnTo>
                  <a:pt x="1349042" y="1692996"/>
                </a:lnTo>
                <a:lnTo>
                  <a:pt x="1349042" y="1613211"/>
                </a:lnTo>
                <a:lnTo>
                  <a:pt x="1434512" y="1613211"/>
                </a:lnTo>
                <a:cubicBezTo>
                  <a:pt x="1435823" y="1613211"/>
                  <a:pt x="1437025" y="1612846"/>
                  <a:pt x="1438118" y="1612118"/>
                </a:cubicBezTo>
                <a:cubicBezTo>
                  <a:pt x="1439211" y="1611389"/>
                  <a:pt x="1440122" y="1610187"/>
                  <a:pt x="1440851" y="1608511"/>
                </a:cubicBezTo>
                <a:cubicBezTo>
                  <a:pt x="1441579" y="1606835"/>
                  <a:pt x="1442126" y="1604613"/>
                  <a:pt x="1442490" y="1601844"/>
                </a:cubicBezTo>
                <a:cubicBezTo>
                  <a:pt x="1442855" y="1599075"/>
                  <a:pt x="1443037" y="1595578"/>
                  <a:pt x="1443037" y="1591351"/>
                </a:cubicBezTo>
                <a:cubicBezTo>
                  <a:pt x="1443037" y="1587271"/>
                  <a:pt x="1442855" y="1583810"/>
                  <a:pt x="1442490" y="1580968"/>
                </a:cubicBezTo>
                <a:cubicBezTo>
                  <a:pt x="1442126" y="1578127"/>
                  <a:pt x="1441579" y="1575868"/>
                  <a:pt x="1440851" y="1574192"/>
                </a:cubicBezTo>
                <a:cubicBezTo>
                  <a:pt x="1440122" y="1572516"/>
                  <a:pt x="1439211" y="1571278"/>
                  <a:pt x="1438118" y="1570476"/>
                </a:cubicBezTo>
                <a:cubicBezTo>
                  <a:pt x="1437025" y="1569674"/>
                  <a:pt x="1435823" y="1569274"/>
                  <a:pt x="1434512" y="1569274"/>
                </a:cubicBezTo>
                <a:lnTo>
                  <a:pt x="1349042" y="1569274"/>
                </a:lnTo>
                <a:lnTo>
                  <a:pt x="1349042" y="1500199"/>
                </a:lnTo>
                <a:lnTo>
                  <a:pt x="1450032" y="1500199"/>
                </a:lnTo>
                <a:cubicBezTo>
                  <a:pt x="1451343" y="1500199"/>
                  <a:pt x="1452509" y="1499798"/>
                  <a:pt x="1453529" y="1498997"/>
                </a:cubicBezTo>
                <a:cubicBezTo>
                  <a:pt x="1454549" y="1498195"/>
                  <a:pt x="1455424" y="1496920"/>
                  <a:pt x="1456152" y="1495171"/>
                </a:cubicBezTo>
                <a:cubicBezTo>
                  <a:pt x="1456881" y="1493423"/>
                  <a:pt x="1457427" y="1491127"/>
                  <a:pt x="1457792" y="1488286"/>
                </a:cubicBezTo>
                <a:cubicBezTo>
                  <a:pt x="1458156" y="1485444"/>
                  <a:pt x="1458338" y="1481983"/>
                  <a:pt x="1458338" y="1477903"/>
                </a:cubicBezTo>
                <a:cubicBezTo>
                  <a:pt x="1458338" y="1473531"/>
                  <a:pt x="1458156" y="1469924"/>
                  <a:pt x="1457792" y="1467082"/>
                </a:cubicBezTo>
                <a:cubicBezTo>
                  <a:pt x="1457427" y="1464241"/>
                  <a:pt x="1456881" y="1461909"/>
                  <a:pt x="1456152" y="1460087"/>
                </a:cubicBezTo>
                <a:cubicBezTo>
                  <a:pt x="1455424" y="1458266"/>
                  <a:pt x="1454549" y="1456991"/>
                  <a:pt x="1453529" y="1456262"/>
                </a:cubicBezTo>
                <a:cubicBezTo>
                  <a:pt x="1452509" y="1455533"/>
                  <a:pt x="1451343" y="1455169"/>
                  <a:pt x="1450032" y="1455169"/>
                </a:cubicBezTo>
                <a:lnTo>
                  <a:pt x="1308822" y="1455169"/>
                </a:lnTo>
                <a:cubicBezTo>
                  <a:pt x="1304013" y="1455169"/>
                  <a:pt x="1299969" y="1456590"/>
                  <a:pt x="1296690" y="1459432"/>
                </a:cubicBezTo>
                <a:cubicBezTo>
                  <a:pt x="1293411" y="1462273"/>
                  <a:pt x="1291772" y="1466900"/>
                  <a:pt x="1291772" y="1473312"/>
                </a:cubicBezTo>
                <a:lnTo>
                  <a:pt x="1291772" y="1719883"/>
                </a:lnTo>
                <a:cubicBezTo>
                  <a:pt x="1291772" y="1726295"/>
                  <a:pt x="1293411" y="1730922"/>
                  <a:pt x="1296690" y="1733764"/>
                </a:cubicBezTo>
                <a:cubicBezTo>
                  <a:pt x="1299969" y="1736605"/>
                  <a:pt x="1304013" y="1738026"/>
                  <a:pt x="1308822" y="1738026"/>
                </a:cubicBezTo>
                <a:lnTo>
                  <a:pt x="1405073" y="1738026"/>
                </a:lnTo>
                <a:lnTo>
                  <a:pt x="1378388" y="1754238"/>
                </a:lnTo>
                <a:cubicBezTo>
                  <a:pt x="1246124" y="1826088"/>
                  <a:pt x="1094553" y="1866900"/>
                  <a:pt x="933450" y="1866900"/>
                </a:cubicBezTo>
                <a:cubicBezTo>
                  <a:pt x="772347" y="1866900"/>
                  <a:pt x="620776" y="1826088"/>
                  <a:pt x="488513" y="1754238"/>
                </a:cubicBezTo>
                <a:lnTo>
                  <a:pt x="458675" y="1736111"/>
                </a:lnTo>
                <a:lnTo>
                  <a:pt x="462015" y="1734092"/>
                </a:lnTo>
                <a:cubicBezTo>
                  <a:pt x="462963" y="1732926"/>
                  <a:pt x="463436" y="1731614"/>
                  <a:pt x="463436" y="1730157"/>
                </a:cubicBezTo>
                <a:lnTo>
                  <a:pt x="463436" y="1639879"/>
                </a:lnTo>
                <a:lnTo>
                  <a:pt x="487044" y="1639879"/>
                </a:lnTo>
                <a:cubicBezTo>
                  <a:pt x="505697" y="1639879"/>
                  <a:pt x="521909" y="1637693"/>
                  <a:pt x="535681" y="1633321"/>
                </a:cubicBezTo>
                <a:cubicBezTo>
                  <a:pt x="549452" y="1628949"/>
                  <a:pt x="561074" y="1622574"/>
                  <a:pt x="570546" y="1614194"/>
                </a:cubicBezTo>
                <a:cubicBezTo>
                  <a:pt x="580018" y="1605815"/>
                  <a:pt x="587232" y="1595505"/>
                  <a:pt x="592186" y="1583264"/>
                </a:cubicBezTo>
                <a:cubicBezTo>
                  <a:pt x="597141" y="1571022"/>
                  <a:pt x="599619" y="1556960"/>
                  <a:pt x="599619" y="1541075"/>
                </a:cubicBezTo>
                <a:cubicBezTo>
                  <a:pt x="599619" y="1529563"/>
                  <a:pt x="598016" y="1519180"/>
                  <a:pt x="594810" y="1509926"/>
                </a:cubicBezTo>
                <a:cubicBezTo>
                  <a:pt x="591604" y="1500672"/>
                  <a:pt x="586940" y="1492585"/>
                  <a:pt x="580820" y="1485663"/>
                </a:cubicBezTo>
                <a:cubicBezTo>
                  <a:pt x="574699" y="1478741"/>
                  <a:pt x="567303" y="1473021"/>
                  <a:pt x="558633" y="1468503"/>
                </a:cubicBezTo>
                <a:cubicBezTo>
                  <a:pt x="549962" y="1463985"/>
                  <a:pt x="541400" y="1460889"/>
                  <a:pt x="532948" y="1459213"/>
                </a:cubicBezTo>
                <a:cubicBezTo>
                  <a:pt x="524496" y="1457537"/>
                  <a:pt x="517246" y="1456444"/>
                  <a:pt x="511198" y="1455934"/>
                </a:cubicBezTo>
                <a:cubicBezTo>
                  <a:pt x="505151" y="1455424"/>
                  <a:pt x="498775" y="1455169"/>
                  <a:pt x="492072" y="1455169"/>
                </a:cubicBezTo>
                <a:lnTo>
                  <a:pt x="425401" y="1455169"/>
                </a:lnTo>
                <a:cubicBezTo>
                  <a:pt x="419572" y="1455169"/>
                  <a:pt x="414872" y="1456881"/>
                  <a:pt x="411302" y="1460306"/>
                </a:cubicBezTo>
                <a:cubicBezTo>
                  <a:pt x="407732" y="1463730"/>
                  <a:pt x="405947" y="1468867"/>
                  <a:pt x="405947" y="1475717"/>
                </a:cubicBezTo>
                <a:lnTo>
                  <a:pt x="405947" y="1702859"/>
                </a:lnTo>
                <a:lnTo>
                  <a:pt x="273402" y="1593499"/>
                </a:lnTo>
                <a:cubicBezTo>
                  <a:pt x="104480" y="1424578"/>
                  <a:pt x="0" y="1191215"/>
                  <a:pt x="0" y="933450"/>
                </a:cubicBezTo>
                <a:cubicBezTo>
                  <a:pt x="0" y="417920"/>
                  <a:pt x="417920" y="0"/>
                  <a:pt x="933450" y="0"/>
                </a:cubicBezTo>
                <a:close/>
              </a:path>
            </a:pathLst>
          </a:custGeom>
          <a:gradFill flip="none" rotWithShape="1">
            <a:gsLst>
              <a:gs pos="0">
                <a:srgbClr val="29A3FF"/>
              </a:gs>
              <a:gs pos="100000">
                <a:srgbClr val="0070C0"/>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5"/>
          <p:cNvSpPr>
            <a:spLocks noGrp="1" noChangeArrowheads="1"/>
          </p:cNvSpPr>
          <p:nvPr>
            <p:ph type="ftr" sz="quarter" idx="3"/>
          </p:nvPr>
        </p:nvSpPr>
        <p:spPr>
          <a:xfrm>
            <a:off x="685800" y="6602104"/>
            <a:ext cx="7772400" cy="255896"/>
          </a:xfrm>
          <a:prstGeom prst="rect">
            <a:avLst/>
          </a:prstGeom>
          <a:ln/>
        </p:spPr>
        <p:txBody>
          <a:bodyPr/>
          <a:lstStyle>
            <a:lvl1pPr algn="ctr">
              <a:defRPr sz="1050" b="1">
                <a:solidFill>
                  <a:schemeClr val="tx1">
                    <a:lumMod val="50000"/>
                  </a:schemeClr>
                </a:solidFill>
                <a:latin typeface="+mj-lt"/>
              </a:defRPr>
            </a:lvl1pPr>
          </a:lstStyle>
          <a:p>
            <a:r>
              <a:rPr lang="en-US"/>
              <a:t>Computational Optimization © 2021 Fengqi You</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4" name="Group 3"/>
          <p:cNvGrpSpPr/>
          <p:nvPr userDrawn="1"/>
        </p:nvGrpSpPr>
        <p:grpSpPr>
          <a:xfrm>
            <a:off x="8153400" y="6096000"/>
            <a:ext cx="1002587" cy="762000"/>
            <a:chOff x="8153400" y="6096000"/>
            <a:chExt cx="1002587" cy="762000"/>
          </a:xfrm>
        </p:grpSpPr>
        <p:sp>
          <p:nvSpPr>
            <p:cNvPr id="5" name="Isosceles Triangle 4"/>
            <p:cNvSpPr/>
            <p:nvPr userDrawn="1"/>
          </p:nvSpPr>
          <p:spPr>
            <a:xfrm>
              <a:off x="8153400" y="6400800"/>
              <a:ext cx="990600" cy="457200"/>
            </a:xfrm>
            <a:prstGeom prst="triangle">
              <a:avLst>
                <a:gd name="adj" fmla="val 10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Isosceles Triangle 5"/>
            <p:cNvSpPr/>
            <p:nvPr userDrawn="1"/>
          </p:nvSpPr>
          <p:spPr>
            <a:xfrm rot="5400000" flipV="1">
              <a:off x="8546387" y="6248400"/>
              <a:ext cx="762000" cy="457200"/>
            </a:xfrm>
            <a:prstGeom prst="triangle">
              <a:avLst>
                <a:gd name="adj" fmla="val 100000"/>
              </a:avLst>
            </a:prstGeom>
            <a:solidFill>
              <a:srgbClr val="0088EE">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Rectangle 6"/>
          <p:cNvSpPr>
            <a:spLocks noGrp="1" noChangeArrowheads="1"/>
          </p:cNvSpPr>
          <p:nvPr>
            <p:ph type="sldNum" sz="quarter" idx="4"/>
          </p:nvPr>
        </p:nvSpPr>
        <p:spPr bwMode="auto">
          <a:xfrm>
            <a:off x="8686800" y="6553200"/>
            <a:ext cx="4572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600" b="1">
                <a:solidFill>
                  <a:schemeClr val="tx1"/>
                </a:solidFill>
                <a:cs typeface="+mn-cs"/>
              </a:defRPr>
            </a:lvl1pPr>
          </a:lstStyle>
          <a:p>
            <a:fld id="{798D22C8-B87E-4B3F-80DE-4E1777DA98C0}" type="slidenum">
              <a:rPr lang="en-US" smtClean="0"/>
              <a:pPr/>
              <a:t>‹#›</a:t>
            </a:fld>
            <a:endParaRPr lang="en-US" dirty="0"/>
          </a:p>
        </p:txBody>
      </p:sp>
      <p:sp>
        <p:nvSpPr>
          <p:cNvPr id="7" name="Rectangle 5"/>
          <p:cNvSpPr>
            <a:spLocks noGrp="1" noChangeArrowheads="1"/>
          </p:cNvSpPr>
          <p:nvPr>
            <p:ph type="ftr" sz="quarter" idx="3"/>
          </p:nvPr>
        </p:nvSpPr>
        <p:spPr>
          <a:xfrm>
            <a:off x="685800" y="6602104"/>
            <a:ext cx="7772400" cy="255896"/>
          </a:xfrm>
          <a:prstGeom prst="rect">
            <a:avLst/>
          </a:prstGeom>
          <a:ln/>
        </p:spPr>
        <p:txBody>
          <a:bodyPr/>
          <a:lstStyle>
            <a:lvl1pPr algn="ctr">
              <a:defRPr sz="1050" b="1">
                <a:solidFill>
                  <a:schemeClr val="tx1">
                    <a:lumMod val="50000"/>
                  </a:schemeClr>
                </a:solidFill>
                <a:latin typeface="+mj-lt"/>
              </a:defRPr>
            </a:lvl1pPr>
          </a:lstStyle>
          <a:p>
            <a:r>
              <a:rPr lang="en-US"/>
              <a:t>Computational Optimization © 2021 Fengqi You</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027" name="Rectangle 3"/>
          <p:cNvSpPr>
            <a:spLocks noGrp="1" noChangeArrowheads="1"/>
          </p:cNvSpPr>
          <p:nvPr>
            <p:ph type="body" idx="1"/>
          </p:nvPr>
        </p:nvSpPr>
        <p:spPr bwMode="auto">
          <a:xfrm>
            <a:off x="685800" y="990600"/>
            <a:ext cx="7772400" cy="5105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Placeholder 13"/>
          <p:cNvSpPr>
            <a:spLocks noGrp="1"/>
          </p:cNvSpPr>
          <p:nvPr>
            <p:ph type="title"/>
          </p:nvPr>
        </p:nvSpPr>
        <p:spPr>
          <a:xfrm>
            <a:off x="457200" y="76200"/>
            <a:ext cx="8229600" cy="838200"/>
          </a:xfrm>
          <a:prstGeom prst="rect">
            <a:avLst/>
          </a:prstGeom>
        </p:spPr>
        <p:txBody>
          <a:bodyPr vert="horz" lIns="91440" tIns="45720" rIns="91440" bIns="45720" rtlCol="0" anchor="ctr">
            <a:normAutofit/>
          </a:bodyPr>
          <a:lstStyle/>
          <a:p>
            <a:r>
              <a:rPr lang="en-US" dirty="0"/>
              <a:t>Click to edit Master title style</a:t>
            </a:r>
          </a:p>
        </p:txBody>
      </p:sp>
      <p:sp>
        <p:nvSpPr>
          <p:cNvPr id="5" name="Rectangle 5"/>
          <p:cNvSpPr>
            <a:spLocks noGrp="1" noChangeArrowheads="1"/>
          </p:cNvSpPr>
          <p:nvPr>
            <p:ph type="ftr" sz="quarter" idx="3"/>
          </p:nvPr>
        </p:nvSpPr>
        <p:spPr>
          <a:xfrm>
            <a:off x="685800" y="6602104"/>
            <a:ext cx="7772400" cy="255896"/>
          </a:xfrm>
          <a:prstGeom prst="rect">
            <a:avLst/>
          </a:prstGeom>
          <a:ln/>
        </p:spPr>
        <p:txBody>
          <a:bodyPr/>
          <a:lstStyle>
            <a:lvl1pPr algn="ctr">
              <a:defRPr sz="1050" b="1">
                <a:solidFill>
                  <a:schemeClr val="tx1">
                    <a:lumMod val="50000"/>
                  </a:schemeClr>
                </a:solidFill>
                <a:latin typeface="+mj-lt"/>
              </a:defRPr>
            </a:lvl1pPr>
          </a:lstStyle>
          <a:p>
            <a:r>
              <a:rPr lang="en-US"/>
              <a:t>Computational Optimization © 2021 Fengqi You</a:t>
            </a:r>
            <a:endParaRPr lang="en-US" dirty="0"/>
          </a:p>
        </p:txBody>
      </p:sp>
    </p:spTree>
  </p:cSld>
  <p:clrMap bg1="dk1" tx1="lt1" bg2="dk2" tx2="lt2" accent1="accent1" accent2="accent2" accent3="accent3" accent4="accent4" accent5="accent5" accent6="accent6" hlink="hlink" folHlink="folHlink"/>
  <p:sldLayoutIdLst>
    <p:sldLayoutId id="2147483674" r:id="rId1"/>
    <p:sldLayoutId id="2147483683" r:id="rId2"/>
    <p:sldLayoutId id="2147483681" r:id="rId3"/>
    <p:sldLayoutId id="2147483675" r:id="rId4"/>
    <p:sldLayoutId id="2147483680" r:id="rId5"/>
  </p:sldLayoutIdLst>
  <p:hf hdr="0" ftr="0" dt="0"/>
  <p:txStyles>
    <p:titleStyle>
      <a:lvl1pPr algn="l" rtl="0" eaLnBrk="1" fontAlgn="base" hangingPunct="1">
        <a:spcBef>
          <a:spcPct val="0"/>
        </a:spcBef>
        <a:spcAft>
          <a:spcPct val="0"/>
        </a:spcAft>
        <a:defRPr lang="en-US" sz="2800" smtClean="0">
          <a:solidFill>
            <a:schemeClr val="bg1"/>
          </a:solidFill>
          <a:latin typeface="+mj-lt"/>
          <a:ea typeface="+mj-ea"/>
          <a:cs typeface="+mj-cs"/>
        </a:defRPr>
      </a:lvl1pPr>
      <a:lvl2pPr algn="ctr" rtl="0" eaLnBrk="1" fontAlgn="base" hangingPunct="1">
        <a:spcBef>
          <a:spcPct val="0"/>
        </a:spcBef>
        <a:spcAft>
          <a:spcPct val="0"/>
        </a:spcAft>
        <a:defRPr sz="3600">
          <a:solidFill>
            <a:schemeClr val="tx2"/>
          </a:solidFill>
          <a:latin typeface="Arial Black" pitchFamily="34" charset="0"/>
          <a:cs typeface="Arial" charset="0"/>
        </a:defRPr>
      </a:lvl2pPr>
      <a:lvl3pPr algn="ctr" rtl="0" eaLnBrk="1" fontAlgn="base" hangingPunct="1">
        <a:spcBef>
          <a:spcPct val="0"/>
        </a:spcBef>
        <a:spcAft>
          <a:spcPct val="0"/>
        </a:spcAft>
        <a:defRPr sz="3600">
          <a:solidFill>
            <a:schemeClr val="tx2"/>
          </a:solidFill>
          <a:latin typeface="Arial Black" pitchFamily="34" charset="0"/>
          <a:cs typeface="Arial" charset="0"/>
        </a:defRPr>
      </a:lvl3pPr>
      <a:lvl4pPr algn="ctr" rtl="0" eaLnBrk="1" fontAlgn="base" hangingPunct="1">
        <a:spcBef>
          <a:spcPct val="0"/>
        </a:spcBef>
        <a:spcAft>
          <a:spcPct val="0"/>
        </a:spcAft>
        <a:defRPr sz="3600">
          <a:solidFill>
            <a:schemeClr val="tx2"/>
          </a:solidFill>
          <a:latin typeface="Arial Black" pitchFamily="34" charset="0"/>
          <a:cs typeface="Arial" charset="0"/>
        </a:defRPr>
      </a:lvl4pPr>
      <a:lvl5pPr algn="ctr" rtl="0" eaLnBrk="1" fontAlgn="base" hangingPunct="1">
        <a:spcBef>
          <a:spcPct val="0"/>
        </a:spcBef>
        <a:spcAft>
          <a:spcPct val="0"/>
        </a:spcAft>
        <a:defRPr sz="3600">
          <a:solidFill>
            <a:schemeClr val="tx2"/>
          </a:solidFill>
          <a:latin typeface="Arial Black" pitchFamily="34" charset="0"/>
          <a:cs typeface="Arial" charset="0"/>
        </a:defRPr>
      </a:lvl5pPr>
      <a:lvl6pPr marL="457200" algn="ctr" rtl="0" eaLnBrk="1" fontAlgn="base" hangingPunct="1">
        <a:spcBef>
          <a:spcPct val="0"/>
        </a:spcBef>
        <a:spcAft>
          <a:spcPct val="0"/>
        </a:spcAft>
        <a:defRPr sz="3600">
          <a:solidFill>
            <a:schemeClr val="tx2"/>
          </a:solidFill>
          <a:latin typeface="Arial Black" pitchFamily="34" charset="0"/>
          <a:cs typeface="Arial" charset="0"/>
        </a:defRPr>
      </a:lvl6pPr>
      <a:lvl7pPr marL="914400" algn="ctr" rtl="0" eaLnBrk="1" fontAlgn="base" hangingPunct="1">
        <a:spcBef>
          <a:spcPct val="0"/>
        </a:spcBef>
        <a:spcAft>
          <a:spcPct val="0"/>
        </a:spcAft>
        <a:defRPr sz="3600">
          <a:solidFill>
            <a:schemeClr val="tx2"/>
          </a:solidFill>
          <a:latin typeface="Arial Black" pitchFamily="34" charset="0"/>
          <a:cs typeface="Arial" charset="0"/>
        </a:defRPr>
      </a:lvl7pPr>
      <a:lvl8pPr marL="1371600" algn="ctr" rtl="0" eaLnBrk="1" fontAlgn="base" hangingPunct="1">
        <a:spcBef>
          <a:spcPct val="0"/>
        </a:spcBef>
        <a:spcAft>
          <a:spcPct val="0"/>
        </a:spcAft>
        <a:defRPr sz="3600">
          <a:solidFill>
            <a:schemeClr val="tx2"/>
          </a:solidFill>
          <a:latin typeface="Arial Black" pitchFamily="34" charset="0"/>
          <a:cs typeface="Arial" charset="0"/>
        </a:defRPr>
      </a:lvl8pPr>
      <a:lvl9pPr marL="1828800" algn="ctr" rtl="0" eaLnBrk="1" fontAlgn="base" hangingPunct="1">
        <a:spcBef>
          <a:spcPct val="0"/>
        </a:spcBef>
        <a:spcAft>
          <a:spcPct val="0"/>
        </a:spcAft>
        <a:defRPr sz="3600">
          <a:solidFill>
            <a:schemeClr val="tx2"/>
          </a:solidFill>
          <a:latin typeface="Arial Black" pitchFamily="34" charset="0"/>
          <a:cs typeface="Arial" charset="0"/>
        </a:defRPr>
      </a:lvl9pPr>
    </p:titleStyle>
    <p:bodyStyle>
      <a:lvl1pPr marL="342900" indent="-342900" algn="l" rtl="0" eaLnBrk="1" fontAlgn="base" hangingPunct="1">
        <a:spcBef>
          <a:spcPct val="20000"/>
        </a:spcBef>
        <a:spcAft>
          <a:spcPct val="0"/>
        </a:spcAft>
        <a:buChar char="•"/>
        <a:defRPr sz="2400">
          <a:solidFill>
            <a:schemeClr val="bg1"/>
          </a:solidFill>
          <a:latin typeface="Times New Roman" panose="02020603050405020304" pitchFamily="18" charset="0"/>
          <a:ea typeface="+mn-ea"/>
          <a:cs typeface="Times New Roman" panose="02020603050405020304" pitchFamily="18" charset="0"/>
        </a:defRPr>
      </a:lvl1pPr>
      <a:lvl2pPr marL="742950" indent="-285750" algn="l" rtl="0" eaLnBrk="1" fontAlgn="base" hangingPunct="1">
        <a:spcBef>
          <a:spcPct val="20000"/>
        </a:spcBef>
        <a:spcAft>
          <a:spcPct val="0"/>
        </a:spcAft>
        <a:buChar char="•"/>
        <a:defRPr sz="2000">
          <a:solidFill>
            <a:schemeClr val="bg1"/>
          </a:solidFill>
          <a:latin typeface="Times New Roman" panose="02020603050405020304" pitchFamily="18" charset="0"/>
          <a:cs typeface="Times New Roman" panose="02020603050405020304" pitchFamily="18" charset="0"/>
        </a:defRPr>
      </a:lvl2pPr>
      <a:lvl3pPr marL="1143000" indent="-228600" algn="l" rtl="0" eaLnBrk="1" fontAlgn="base" hangingPunct="1">
        <a:spcBef>
          <a:spcPct val="20000"/>
        </a:spcBef>
        <a:spcAft>
          <a:spcPct val="0"/>
        </a:spcAft>
        <a:buChar char="•"/>
        <a:defRPr sz="1800">
          <a:solidFill>
            <a:schemeClr val="bg1"/>
          </a:solidFill>
          <a:latin typeface="Times New Roman" panose="02020603050405020304" pitchFamily="18" charset="0"/>
          <a:cs typeface="Times New Roman" panose="02020603050405020304" pitchFamily="18" charset="0"/>
        </a:defRPr>
      </a:lvl3pPr>
      <a:lvl4pPr marL="1600200" indent="-228600" algn="l" rtl="0" eaLnBrk="1" fontAlgn="base" hangingPunct="1">
        <a:spcBef>
          <a:spcPct val="20000"/>
        </a:spcBef>
        <a:spcAft>
          <a:spcPct val="0"/>
        </a:spcAft>
        <a:buChar char="•"/>
        <a:defRPr sz="1600">
          <a:solidFill>
            <a:schemeClr val="bg1"/>
          </a:solidFill>
          <a:latin typeface="Times New Roman" panose="02020603050405020304" pitchFamily="18" charset="0"/>
          <a:cs typeface="Times New Roman" panose="02020603050405020304" pitchFamily="18" charset="0"/>
        </a:defRPr>
      </a:lvl4pPr>
      <a:lvl5pPr marL="2057400" indent="-228600" algn="l" rtl="0" eaLnBrk="1" fontAlgn="base" hangingPunct="1">
        <a:spcBef>
          <a:spcPct val="20000"/>
        </a:spcBef>
        <a:spcAft>
          <a:spcPct val="0"/>
        </a:spcAft>
        <a:buChar char="•"/>
        <a:defRPr sz="1400">
          <a:solidFill>
            <a:schemeClr val="bg1"/>
          </a:solidFill>
          <a:latin typeface="Times New Roman" panose="02020603050405020304" pitchFamily="18" charset="0"/>
          <a:cs typeface="Times New Roman" panose="02020603050405020304" pitchFamily="18" charset="0"/>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edstem.org/us/join/mvKpFx"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image" Target="../media/image26.jpeg"/><Relationship Id="rId1" Type="http://schemas.openxmlformats.org/officeDocument/2006/relationships/slideLayout" Target="../slideLayouts/slideLayout4.xml"/><Relationship Id="rId6" Type="http://schemas.openxmlformats.org/officeDocument/2006/relationships/image" Target="../media/image30.jpeg"/><Relationship Id="rId5" Type="http://schemas.openxmlformats.org/officeDocument/2006/relationships/image" Target="../media/image29.png"/><Relationship Id="rId4" Type="http://schemas.openxmlformats.org/officeDocument/2006/relationships/image" Target="../media/image28.jpeg"/></Relationships>
</file>

<file path=ppt/slides/_rels/slide2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4.xml"/><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jpeg"/><Relationship Id="rId4" Type="http://schemas.openxmlformats.org/officeDocument/2006/relationships/image" Target="../media/image8.png"/><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4999"/>
            <a:ext cx="7772400" cy="1036763"/>
          </a:xfrm>
        </p:spPr>
        <p:txBody>
          <a:bodyPr>
            <a:normAutofit/>
          </a:bodyPr>
          <a:lstStyle/>
          <a:p>
            <a:pPr algn="ctr"/>
            <a:r>
              <a:rPr lang="en-US" sz="4800" dirty="0"/>
              <a:t>Introduction</a:t>
            </a:r>
          </a:p>
        </p:txBody>
      </p:sp>
      <p:sp>
        <p:nvSpPr>
          <p:cNvPr id="3" name="Subtitle 2"/>
          <p:cNvSpPr>
            <a:spLocks noGrp="1"/>
          </p:cNvSpPr>
          <p:nvPr>
            <p:ph type="subTitle" idx="1"/>
          </p:nvPr>
        </p:nvSpPr>
        <p:spPr>
          <a:xfrm>
            <a:off x="1444373" y="3657600"/>
            <a:ext cx="6248400" cy="1905000"/>
          </a:xfrm>
        </p:spPr>
        <p:txBody>
          <a:bodyPr/>
          <a:lstStyle/>
          <a:p>
            <a:pPr algn="ctr"/>
            <a:r>
              <a:rPr lang="en-US" sz="2800" b="0" dirty="0"/>
              <a:t>Computational Optimization </a:t>
            </a:r>
          </a:p>
          <a:p>
            <a:pPr algn="ctr"/>
            <a:r>
              <a:rPr lang="en-US" sz="2800" b="0" dirty="0"/>
              <a:t>Instructor: Fengqi You</a:t>
            </a:r>
          </a:p>
          <a:p>
            <a:pPr algn="ctr"/>
            <a:r>
              <a:rPr lang="en-US" sz="2800" b="0" dirty="0"/>
              <a:t>Cornell University</a:t>
            </a:r>
          </a:p>
          <a:p>
            <a:pPr algn="ctr"/>
            <a:endParaRPr lang="en-US" dirty="0"/>
          </a:p>
        </p:txBody>
      </p:sp>
      <p:pic>
        <p:nvPicPr>
          <p:cNvPr id="5" name="Picture 4" descr="cu white lrg.psd"/>
          <p:cNvPicPr>
            <a:picLocks noChangeAspect="1"/>
          </p:cNvPicPr>
          <p:nvPr/>
        </p:nvPicPr>
        <p:blipFill rotWithShape="1">
          <a:blip r:embed="rId3" cstate="print">
            <a:extLst>
              <a:ext uri="{28A0092B-C50C-407E-A947-70E740481C1C}">
                <a14:useLocalDpi xmlns:a14="http://schemas.microsoft.com/office/drawing/2010/main" val="0"/>
              </a:ext>
            </a:extLst>
          </a:blip>
          <a:srcRect r="72186"/>
          <a:stretch/>
        </p:blipFill>
        <p:spPr>
          <a:xfrm>
            <a:off x="34638" y="6114566"/>
            <a:ext cx="762000" cy="743434"/>
          </a:xfrm>
          <a:prstGeom prst="rect">
            <a:avLst/>
          </a:prstGeom>
        </p:spPr>
      </p:pic>
    </p:spTree>
    <p:extLst>
      <p:ext uri="{BB962C8B-B14F-4D97-AF65-F5344CB8AC3E}">
        <p14:creationId xmlns:p14="http://schemas.microsoft.com/office/powerpoint/2010/main" val="32120445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78058E-B695-4740-A501-843176E41E2F}"/>
              </a:ext>
            </a:extLst>
          </p:cNvPr>
          <p:cNvSpPr>
            <a:spLocks noGrp="1"/>
          </p:cNvSpPr>
          <p:nvPr>
            <p:ph type="title"/>
          </p:nvPr>
        </p:nvSpPr>
        <p:spPr/>
        <p:txBody>
          <a:bodyPr/>
          <a:lstStyle/>
          <a:p>
            <a:r>
              <a:rPr lang="en-US" dirty="0"/>
              <a:t>Syllabus</a:t>
            </a:r>
          </a:p>
        </p:txBody>
      </p:sp>
      <p:sp>
        <p:nvSpPr>
          <p:cNvPr id="4" name="Slide Number Placeholder 3">
            <a:extLst>
              <a:ext uri="{FF2B5EF4-FFF2-40B4-BE49-F238E27FC236}">
                <a16:creationId xmlns:a16="http://schemas.microsoft.com/office/drawing/2014/main" id="{50199206-16AE-4B98-8D6D-DF92C085A735}"/>
              </a:ext>
            </a:extLst>
          </p:cNvPr>
          <p:cNvSpPr>
            <a:spLocks noGrp="1"/>
          </p:cNvSpPr>
          <p:nvPr>
            <p:ph type="sldNum" sz="quarter" idx="4"/>
          </p:nvPr>
        </p:nvSpPr>
        <p:spPr/>
        <p:txBody>
          <a:bodyPr/>
          <a:lstStyle/>
          <a:p>
            <a:fld id="{798D22C8-B87E-4B3F-80DE-4E1777DA98C0}" type="slidenum">
              <a:rPr lang="en-US" smtClean="0"/>
              <a:pPr/>
              <a:t>10</a:t>
            </a:fld>
            <a:endParaRPr lang="en-US" dirty="0"/>
          </a:p>
        </p:txBody>
      </p:sp>
      <p:pic>
        <p:nvPicPr>
          <p:cNvPr id="7" name="Picture 6">
            <a:extLst>
              <a:ext uri="{FF2B5EF4-FFF2-40B4-BE49-F238E27FC236}">
                <a16:creationId xmlns:a16="http://schemas.microsoft.com/office/drawing/2014/main" id="{F48056D8-C31E-8F28-190F-C92BA5C42525}"/>
              </a:ext>
            </a:extLst>
          </p:cNvPr>
          <p:cNvPicPr>
            <a:picLocks noChangeAspect="1"/>
          </p:cNvPicPr>
          <p:nvPr/>
        </p:nvPicPr>
        <p:blipFill>
          <a:blip r:embed="rId2"/>
          <a:stretch>
            <a:fillRect/>
          </a:stretch>
        </p:blipFill>
        <p:spPr>
          <a:xfrm>
            <a:off x="309244" y="1261322"/>
            <a:ext cx="8525512" cy="4948000"/>
          </a:xfrm>
          <a:prstGeom prst="rect">
            <a:avLst/>
          </a:prstGeom>
        </p:spPr>
      </p:pic>
    </p:spTree>
    <p:extLst>
      <p:ext uri="{BB962C8B-B14F-4D97-AF65-F5344CB8AC3E}">
        <p14:creationId xmlns:p14="http://schemas.microsoft.com/office/powerpoint/2010/main" val="25875683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75C8F9B-7170-4E5E-887C-6E09419EB259}"/>
              </a:ext>
            </a:extLst>
          </p:cNvPr>
          <p:cNvSpPr>
            <a:spLocks noGrp="1"/>
          </p:cNvSpPr>
          <p:nvPr>
            <p:ph idx="1"/>
          </p:nvPr>
        </p:nvSpPr>
        <p:spPr/>
        <p:txBody>
          <a:bodyPr/>
          <a:lstStyle/>
          <a:p>
            <a:pPr marL="0" indent="0" algn="just">
              <a:buNone/>
            </a:pPr>
            <a:r>
              <a:rPr lang="en-US" sz="2000" dirty="0"/>
              <a:t>Every student in this course is expected to contribute to an inclusive and respectful class environment. It is my intent that students from all diverse backgrounds and perspectives be well-served by this course, that students’ learning needs to be addressed both in and out of class, and that the diversity that students bring to this class be viewed as a resource, strength and benefit. It is my intent to present materials and activities that are respectful of diversity: gender, sexual orientation, disability, age, socioeconomic status, ethnicity, race, culture, perspective, and other background characteristics. Civil discourse, reasoned thought, sustained discussion, and constructive engagement without degrading, abusing, harassing, or silencing others is required of all students in this class. Your suggestions about how to improve the value of diversity in this course are encouraged and appreciated. Please let me know ways to improve the effectiveness of the course for you personally or for other students or student groups.</a:t>
            </a:r>
          </a:p>
        </p:txBody>
      </p:sp>
      <p:sp>
        <p:nvSpPr>
          <p:cNvPr id="3" name="Title 2">
            <a:extLst>
              <a:ext uri="{FF2B5EF4-FFF2-40B4-BE49-F238E27FC236}">
                <a16:creationId xmlns:a16="http://schemas.microsoft.com/office/drawing/2014/main" id="{4C50B4C2-F01D-45C6-85AA-E85B7018C63A}"/>
              </a:ext>
            </a:extLst>
          </p:cNvPr>
          <p:cNvSpPr>
            <a:spLocks noGrp="1"/>
          </p:cNvSpPr>
          <p:nvPr>
            <p:ph type="title"/>
          </p:nvPr>
        </p:nvSpPr>
        <p:spPr/>
        <p:txBody>
          <a:bodyPr/>
          <a:lstStyle/>
          <a:p>
            <a:r>
              <a:rPr lang="en-US" dirty="0"/>
              <a:t>Diversity Statement</a:t>
            </a:r>
          </a:p>
        </p:txBody>
      </p:sp>
      <p:sp>
        <p:nvSpPr>
          <p:cNvPr id="4" name="Slide Number Placeholder 3">
            <a:extLst>
              <a:ext uri="{FF2B5EF4-FFF2-40B4-BE49-F238E27FC236}">
                <a16:creationId xmlns:a16="http://schemas.microsoft.com/office/drawing/2014/main" id="{A8D4FA59-26E0-472D-97DB-8291F9E773F8}"/>
              </a:ext>
            </a:extLst>
          </p:cNvPr>
          <p:cNvSpPr>
            <a:spLocks noGrp="1"/>
          </p:cNvSpPr>
          <p:nvPr>
            <p:ph type="sldNum" sz="quarter" idx="4"/>
          </p:nvPr>
        </p:nvSpPr>
        <p:spPr/>
        <p:txBody>
          <a:bodyPr/>
          <a:lstStyle/>
          <a:p>
            <a:fld id="{798D22C8-B87E-4B3F-80DE-4E1777DA98C0}" type="slidenum">
              <a:rPr lang="en-US" smtClean="0"/>
              <a:pPr/>
              <a:t>11</a:t>
            </a:fld>
            <a:endParaRPr lang="en-US" dirty="0"/>
          </a:p>
        </p:txBody>
      </p:sp>
    </p:spTree>
    <p:extLst>
      <p:ext uri="{BB962C8B-B14F-4D97-AF65-F5344CB8AC3E}">
        <p14:creationId xmlns:p14="http://schemas.microsoft.com/office/powerpoint/2010/main" val="30069389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1143000"/>
            <a:ext cx="8077200" cy="5410200"/>
          </a:xfrm>
        </p:spPr>
        <p:txBody>
          <a:bodyPr/>
          <a:lstStyle/>
          <a:p>
            <a:r>
              <a:rPr lang="en-US" b="1" dirty="0"/>
              <a:t>Homework assignments</a:t>
            </a:r>
          </a:p>
          <a:p>
            <a:pPr lvl="1"/>
            <a:r>
              <a:rPr lang="en-US" dirty="0"/>
              <a:t>Theory</a:t>
            </a:r>
          </a:p>
          <a:p>
            <a:pPr lvl="1"/>
            <a:r>
              <a:rPr lang="en-US" dirty="0"/>
              <a:t>Computation</a:t>
            </a:r>
          </a:p>
          <a:p>
            <a:pPr lvl="1"/>
            <a:r>
              <a:rPr lang="en-US" dirty="0">
                <a:solidFill>
                  <a:schemeClr val="tx1">
                    <a:lumMod val="50000"/>
                  </a:schemeClr>
                </a:solidFill>
              </a:rPr>
              <a:t>Application</a:t>
            </a:r>
          </a:p>
          <a:p>
            <a:pPr lvl="4"/>
            <a:endParaRPr lang="en-US" sz="1000" dirty="0"/>
          </a:p>
          <a:p>
            <a:r>
              <a:rPr lang="en-US" b="1" dirty="0"/>
              <a:t>Team Project</a:t>
            </a:r>
          </a:p>
          <a:p>
            <a:pPr lvl="1"/>
            <a:r>
              <a:rPr lang="en-US" dirty="0">
                <a:solidFill>
                  <a:schemeClr val="tx1">
                    <a:lumMod val="75000"/>
                  </a:schemeClr>
                </a:solidFill>
              </a:rPr>
              <a:t>Theory</a:t>
            </a:r>
            <a:endParaRPr lang="en-US" dirty="0"/>
          </a:p>
          <a:p>
            <a:pPr lvl="1"/>
            <a:r>
              <a:rPr lang="en-US" dirty="0"/>
              <a:t>Computation</a:t>
            </a:r>
          </a:p>
          <a:p>
            <a:pPr lvl="1"/>
            <a:r>
              <a:rPr lang="en-US" dirty="0"/>
              <a:t>Application</a:t>
            </a:r>
            <a:endParaRPr lang="en-US" dirty="0">
              <a:solidFill>
                <a:schemeClr val="tx1">
                  <a:lumMod val="75000"/>
                </a:schemeClr>
              </a:solidFill>
            </a:endParaRPr>
          </a:p>
          <a:p>
            <a:pPr lvl="4"/>
            <a:endParaRPr lang="en-US" sz="1000" dirty="0"/>
          </a:p>
          <a:p>
            <a:pPr lvl="3"/>
            <a:endParaRPr lang="en-US" sz="1400" dirty="0"/>
          </a:p>
          <a:p>
            <a:r>
              <a:rPr lang="en-US" b="1" i="1" u="sng" dirty="0">
                <a:solidFill>
                  <a:srgbClr val="008000"/>
                </a:solidFill>
              </a:rPr>
              <a:t>A balance between theory, computation, and applications</a:t>
            </a:r>
          </a:p>
          <a:p>
            <a:endParaRPr lang="en-US" dirty="0"/>
          </a:p>
        </p:txBody>
      </p:sp>
      <p:sp>
        <p:nvSpPr>
          <p:cNvPr id="3" name="Title 2"/>
          <p:cNvSpPr>
            <a:spLocks noGrp="1"/>
          </p:cNvSpPr>
          <p:nvPr>
            <p:ph type="title"/>
          </p:nvPr>
        </p:nvSpPr>
        <p:spPr/>
        <p:txBody>
          <a:bodyPr>
            <a:normAutofit/>
          </a:bodyPr>
          <a:lstStyle/>
          <a:p>
            <a:r>
              <a:rPr lang="en-US" dirty="0"/>
              <a:t>What to Expect</a:t>
            </a:r>
          </a:p>
        </p:txBody>
      </p:sp>
      <p:sp>
        <p:nvSpPr>
          <p:cNvPr id="4" name="Slide Number Placeholder 3">
            <a:extLst>
              <a:ext uri="{FF2B5EF4-FFF2-40B4-BE49-F238E27FC236}">
                <a16:creationId xmlns:a16="http://schemas.microsoft.com/office/drawing/2014/main" id="{E7A69FFA-77B2-4DA9-904F-3DF43DB7C6D0}"/>
              </a:ext>
            </a:extLst>
          </p:cNvPr>
          <p:cNvSpPr>
            <a:spLocks noGrp="1"/>
          </p:cNvSpPr>
          <p:nvPr>
            <p:ph type="sldNum" sz="quarter" idx="4"/>
          </p:nvPr>
        </p:nvSpPr>
        <p:spPr/>
        <p:txBody>
          <a:bodyPr/>
          <a:lstStyle/>
          <a:p>
            <a:fld id="{798D22C8-B87E-4B3F-80DE-4E1777DA98C0}" type="slidenum">
              <a:rPr lang="en-US" smtClean="0"/>
              <a:pPr/>
              <a:t>12</a:t>
            </a:fld>
            <a:endParaRPr lang="en-US" dirty="0"/>
          </a:p>
        </p:txBody>
      </p:sp>
    </p:spTree>
    <p:extLst>
      <p:ext uri="{BB962C8B-B14F-4D97-AF65-F5344CB8AC3E}">
        <p14:creationId xmlns:p14="http://schemas.microsoft.com/office/powerpoint/2010/main" val="144621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2B26174-9804-459B-8AC3-58A79AF3F17D}"/>
              </a:ext>
            </a:extLst>
          </p:cNvPr>
          <p:cNvSpPr>
            <a:spLocks noGrp="1"/>
          </p:cNvSpPr>
          <p:nvPr>
            <p:ph idx="1"/>
          </p:nvPr>
        </p:nvSpPr>
        <p:spPr>
          <a:xfrm>
            <a:off x="685800" y="1143000"/>
            <a:ext cx="7772400" cy="5334000"/>
          </a:xfrm>
        </p:spPr>
        <p:txBody>
          <a:bodyPr/>
          <a:lstStyle/>
          <a:p>
            <a:r>
              <a:rPr lang="en-US" dirty="0"/>
              <a:t>The maximum size of a team is five (5) students; </a:t>
            </a:r>
            <a:r>
              <a:rPr lang="en-US" b="1" u="sng" dirty="0">
                <a:solidFill>
                  <a:srgbClr val="008000"/>
                </a:solidFill>
              </a:rPr>
              <a:t>there is no problem at all to have only one member in a team.</a:t>
            </a:r>
          </a:p>
          <a:p>
            <a:pPr lvl="1"/>
            <a:r>
              <a:rPr lang="en-US" b="1" dirty="0">
                <a:solidFill>
                  <a:srgbClr val="FF0000"/>
                </a:solidFill>
              </a:rPr>
              <a:t>Team signup deadline: 9/30</a:t>
            </a:r>
          </a:p>
          <a:p>
            <a:pPr lvl="4"/>
            <a:endParaRPr lang="en-US" sz="1000" dirty="0"/>
          </a:p>
          <a:p>
            <a:pPr lvl="4"/>
            <a:endParaRPr lang="en-US" sz="1000" dirty="0">
              <a:solidFill>
                <a:srgbClr val="008000"/>
              </a:solidFill>
            </a:endParaRPr>
          </a:p>
          <a:p>
            <a:pPr lvl="4"/>
            <a:endParaRPr lang="en-US" sz="1000" dirty="0">
              <a:solidFill>
                <a:srgbClr val="008000"/>
              </a:solidFill>
            </a:endParaRPr>
          </a:p>
          <a:p>
            <a:r>
              <a:rPr lang="en-US" dirty="0">
                <a:solidFill>
                  <a:srgbClr val="0070C0"/>
                </a:solidFill>
              </a:rPr>
              <a:t>Project: Any </a:t>
            </a:r>
            <a:r>
              <a:rPr lang="en-US" b="1" u="sng" dirty="0">
                <a:solidFill>
                  <a:srgbClr val="0070C0"/>
                </a:solidFill>
              </a:rPr>
              <a:t>large-scale</a:t>
            </a:r>
            <a:r>
              <a:rPr lang="en-US" dirty="0">
                <a:solidFill>
                  <a:srgbClr val="0070C0"/>
                </a:solidFill>
              </a:rPr>
              <a:t> application topic of your interest</a:t>
            </a:r>
          </a:p>
          <a:p>
            <a:endParaRPr lang="en-US" dirty="0">
              <a:solidFill>
                <a:srgbClr val="0070C0"/>
              </a:solidFill>
            </a:endParaRPr>
          </a:p>
          <a:p>
            <a:r>
              <a:rPr lang="en-US" dirty="0"/>
              <a:t>Each team needs to submit:</a:t>
            </a:r>
          </a:p>
          <a:p>
            <a:pPr lvl="1"/>
            <a:r>
              <a:rPr lang="en-US" dirty="0"/>
              <a:t>A project plan </a:t>
            </a:r>
          </a:p>
          <a:p>
            <a:pPr lvl="1"/>
            <a:r>
              <a:rPr lang="en-US" dirty="0"/>
              <a:t>Presentation slides and video</a:t>
            </a:r>
          </a:p>
          <a:p>
            <a:pPr lvl="1"/>
            <a:r>
              <a:rPr lang="en-US" dirty="0"/>
              <a:t>A final project report</a:t>
            </a:r>
          </a:p>
          <a:p>
            <a:endParaRPr lang="en-US" dirty="0"/>
          </a:p>
        </p:txBody>
      </p:sp>
      <p:sp>
        <p:nvSpPr>
          <p:cNvPr id="3" name="Title 2">
            <a:extLst>
              <a:ext uri="{FF2B5EF4-FFF2-40B4-BE49-F238E27FC236}">
                <a16:creationId xmlns:a16="http://schemas.microsoft.com/office/drawing/2014/main" id="{7E1DA9EC-391B-4D1F-9CCF-FC29455E7D80}"/>
              </a:ext>
            </a:extLst>
          </p:cNvPr>
          <p:cNvSpPr>
            <a:spLocks noGrp="1"/>
          </p:cNvSpPr>
          <p:nvPr>
            <p:ph type="title"/>
          </p:nvPr>
        </p:nvSpPr>
        <p:spPr/>
        <p:txBody>
          <a:bodyPr/>
          <a:lstStyle/>
          <a:p>
            <a:r>
              <a:rPr lang="en-US" dirty="0"/>
              <a:t>Teams</a:t>
            </a:r>
          </a:p>
        </p:txBody>
      </p:sp>
      <p:sp>
        <p:nvSpPr>
          <p:cNvPr id="4" name="Slide Number Placeholder 3">
            <a:extLst>
              <a:ext uri="{FF2B5EF4-FFF2-40B4-BE49-F238E27FC236}">
                <a16:creationId xmlns:a16="http://schemas.microsoft.com/office/drawing/2014/main" id="{230B989E-5124-4914-8BC8-1684E2B15B88}"/>
              </a:ext>
            </a:extLst>
          </p:cNvPr>
          <p:cNvSpPr>
            <a:spLocks noGrp="1"/>
          </p:cNvSpPr>
          <p:nvPr>
            <p:ph type="sldNum" sz="quarter" idx="4"/>
          </p:nvPr>
        </p:nvSpPr>
        <p:spPr/>
        <p:txBody>
          <a:bodyPr/>
          <a:lstStyle/>
          <a:p>
            <a:fld id="{798D22C8-B87E-4B3F-80DE-4E1777DA98C0}" type="slidenum">
              <a:rPr lang="en-US" smtClean="0"/>
              <a:pPr/>
              <a:t>13</a:t>
            </a:fld>
            <a:endParaRPr lang="en-US" dirty="0"/>
          </a:p>
        </p:txBody>
      </p:sp>
    </p:spTree>
    <p:extLst>
      <p:ext uri="{BB962C8B-B14F-4D97-AF65-F5344CB8AC3E}">
        <p14:creationId xmlns:p14="http://schemas.microsoft.com/office/powerpoint/2010/main" val="14991769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981F5E0-E999-40CE-B507-0F3CFF11F1B7}"/>
              </a:ext>
            </a:extLst>
          </p:cNvPr>
          <p:cNvSpPr>
            <a:spLocks noGrp="1"/>
          </p:cNvSpPr>
          <p:nvPr>
            <p:ph idx="1"/>
          </p:nvPr>
        </p:nvSpPr>
        <p:spPr/>
        <p:txBody>
          <a:bodyPr/>
          <a:lstStyle/>
          <a:p>
            <a:r>
              <a:rPr lang="en-US" dirty="0"/>
              <a:t>Every student in the same team gets the same score, regardless of the number of students per team.</a:t>
            </a:r>
          </a:p>
          <a:p>
            <a:endParaRPr lang="en-US" dirty="0"/>
          </a:p>
          <a:p>
            <a:r>
              <a:rPr lang="en-US" dirty="0"/>
              <a:t>We encourage students to work out </a:t>
            </a:r>
            <a:r>
              <a:rPr lang="en-US" b="1" i="1" dirty="0">
                <a:solidFill>
                  <a:srgbClr val="FF0000"/>
                </a:solidFill>
              </a:rPr>
              <a:t>team dynamics </a:t>
            </a:r>
            <a:r>
              <a:rPr lang="en-US" dirty="0"/>
              <a:t>problems for themselves, but if you feel some members of the team are not contributing their share, you could choose to split the team into two (or more). It is unacceptable to complain about such problems and request grade adjustments after the assignments are due. We reserve the right to deal with dysfunctional teams in extreme ways, e.g., assigning individual students to be one-member teams.</a:t>
            </a:r>
          </a:p>
          <a:p>
            <a:endParaRPr lang="en-US" dirty="0"/>
          </a:p>
        </p:txBody>
      </p:sp>
      <p:sp>
        <p:nvSpPr>
          <p:cNvPr id="3" name="Title 2">
            <a:extLst>
              <a:ext uri="{FF2B5EF4-FFF2-40B4-BE49-F238E27FC236}">
                <a16:creationId xmlns:a16="http://schemas.microsoft.com/office/drawing/2014/main" id="{67EAB83B-2A09-4D1F-95D3-0A2DF10C9B3F}"/>
              </a:ext>
            </a:extLst>
          </p:cNvPr>
          <p:cNvSpPr>
            <a:spLocks noGrp="1"/>
          </p:cNvSpPr>
          <p:nvPr>
            <p:ph type="title"/>
          </p:nvPr>
        </p:nvSpPr>
        <p:spPr/>
        <p:txBody>
          <a:bodyPr/>
          <a:lstStyle/>
          <a:p>
            <a:r>
              <a:rPr lang="en-US" dirty="0"/>
              <a:t>Team Dynamics</a:t>
            </a:r>
          </a:p>
        </p:txBody>
      </p:sp>
      <p:sp>
        <p:nvSpPr>
          <p:cNvPr id="4" name="Slide Number Placeholder 3">
            <a:extLst>
              <a:ext uri="{FF2B5EF4-FFF2-40B4-BE49-F238E27FC236}">
                <a16:creationId xmlns:a16="http://schemas.microsoft.com/office/drawing/2014/main" id="{71EA2BA0-2881-4549-8AD3-86AB7A2F2C0D}"/>
              </a:ext>
            </a:extLst>
          </p:cNvPr>
          <p:cNvSpPr>
            <a:spLocks noGrp="1"/>
          </p:cNvSpPr>
          <p:nvPr>
            <p:ph type="sldNum" sz="quarter" idx="4"/>
          </p:nvPr>
        </p:nvSpPr>
        <p:spPr/>
        <p:txBody>
          <a:bodyPr/>
          <a:lstStyle/>
          <a:p>
            <a:fld id="{798D22C8-B87E-4B3F-80DE-4E1777DA98C0}" type="slidenum">
              <a:rPr lang="en-US" smtClean="0"/>
              <a:pPr/>
              <a:t>14</a:t>
            </a:fld>
            <a:endParaRPr lang="en-US" dirty="0"/>
          </a:p>
        </p:txBody>
      </p:sp>
    </p:spTree>
    <p:extLst>
      <p:ext uri="{BB962C8B-B14F-4D97-AF65-F5344CB8AC3E}">
        <p14:creationId xmlns:p14="http://schemas.microsoft.com/office/powerpoint/2010/main" val="11483110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3515619499"/>
              </p:ext>
            </p:extLst>
          </p:nvPr>
        </p:nvGraphicFramePr>
        <p:xfrm>
          <a:off x="133351" y="1752600"/>
          <a:ext cx="8915399" cy="4953004"/>
        </p:xfrm>
        <a:graphic>
          <a:graphicData uri="http://schemas.openxmlformats.org/drawingml/2006/table">
            <a:tbl>
              <a:tblPr firstRow="1" firstCol="1" bandRow="1">
                <a:tableStyleId>{5C22544A-7EE6-4342-B048-85BDC9FD1C3A}</a:tableStyleId>
              </a:tblPr>
              <a:tblGrid>
                <a:gridCol w="1219200">
                  <a:extLst>
                    <a:ext uri="{9D8B030D-6E8A-4147-A177-3AD203B41FA5}">
                      <a16:colId xmlns:a16="http://schemas.microsoft.com/office/drawing/2014/main" val="2729737027"/>
                    </a:ext>
                  </a:extLst>
                </a:gridCol>
                <a:gridCol w="2971800">
                  <a:extLst>
                    <a:ext uri="{9D8B030D-6E8A-4147-A177-3AD203B41FA5}">
                      <a16:colId xmlns:a16="http://schemas.microsoft.com/office/drawing/2014/main" val="3789160041"/>
                    </a:ext>
                  </a:extLst>
                </a:gridCol>
                <a:gridCol w="4724399">
                  <a:extLst>
                    <a:ext uri="{9D8B030D-6E8A-4147-A177-3AD203B41FA5}">
                      <a16:colId xmlns:a16="http://schemas.microsoft.com/office/drawing/2014/main" val="610718115"/>
                    </a:ext>
                  </a:extLst>
                </a:gridCol>
              </a:tblGrid>
              <a:tr h="255195">
                <a:tc>
                  <a:txBody>
                    <a:bodyPr/>
                    <a:lstStyle/>
                    <a:p>
                      <a:pPr marL="0" marR="0" algn="just">
                        <a:spcBef>
                          <a:spcPts val="0"/>
                        </a:spcBef>
                        <a:spcAft>
                          <a:spcPts val="0"/>
                        </a:spcAft>
                      </a:pPr>
                      <a:endParaRPr lang="en-US" sz="14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tc>
                  <a:txBody>
                    <a:bodyPr/>
                    <a:lstStyle/>
                    <a:p>
                      <a:pPr marL="0" marR="0" algn="just">
                        <a:spcBef>
                          <a:spcPts val="0"/>
                        </a:spcBef>
                        <a:spcAft>
                          <a:spcPts val="0"/>
                        </a:spcAft>
                      </a:pPr>
                      <a:r>
                        <a:rPr lang="en-US" sz="1600" dirty="0">
                          <a:effectLst/>
                        </a:rPr>
                        <a:t>Course Title</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tc>
                  <a:txBody>
                    <a:bodyPr/>
                    <a:lstStyle/>
                    <a:p>
                      <a:pPr marL="0" marR="0" algn="just">
                        <a:spcBef>
                          <a:spcPts val="0"/>
                        </a:spcBef>
                        <a:spcAft>
                          <a:spcPts val="0"/>
                        </a:spcAft>
                      </a:pPr>
                      <a:r>
                        <a:rPr lang="en-US" sz="1600" dirty="0">
                          <a:effectLst/>
                        </a:rPr>
                        <a:t>Differences from the proposed course</a:t>
                      </a:r>
                      <a:endParaRPr lang="en-US" sz="16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extLst>
                  <a:ext uri="{0D108BD9-81ED-4DB2-BD59-A6C34878D82A}">
                    <a16:rowId xmlns:a16="http://schemas.microsoft.com/office/drawing/2014/main" val="1449052853"/>
                  </a:ext>
                </a:extLst>
              </a:tr>
              <a:tr h="191397">
                <a:tc>
                  <a:txBody>
                    <a:bodyPr/>
                    <a:lstStyle/>
                    <a:p>
                      <a:pPr marL="0" marR="0" algn="just">
                        <a:spcBef>
                          <a:spcPts val="0"/>
                        </a:spcBef>
                        <a:spcAft>
                          <a:spcPts val="0"/>
                        </a:spcAft>
                      </a:pPr>
                      <a:r>
                        <a:rPr lang="en-US" sz="1200">
                          <a:effectLst/>
                        </a:rPr>
                        <a:t>ORIE 6300</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tc>
                  <a:txBody>
                    <a:bodyPr/>
                    <a:lstStyle/>
                    <a:p>
                      <a:pPr marL="0" marR="0" algn="just">
                        <a:spcBef>
                          <a:spcPts val="0"/>
                        </a:spcBef>
                        <a:spcAft>
                          <a:spcPts val="0"/>
                        </a:spcAft>
                      </a:pPr>
                      <a:r>
                        <a:rPr lang="en-US" sz="1200" dirty="0">
                          <a:effectLst/>
                        </a:rPr>
                        <a:t>Mathematical Programming I</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tc>
                  <a:txBody>
                    <a:bodyPr/>
                    <a:lstStyle/>
                    <a:p>
                      <a:pPr marL="0" marR="0" algn="just">
                        <a:spcBef>
                          <a:spcPts val="0"/>
                        </a:spcBef>
                        <a:spcAft>
                          <a:spcPts val="0"/>
                        </a:spcAft>
                      </a:pPr>
                      <a:r>
                        <a:rPr lang="en-US" sz="1200">
                          <a:effectLst/>
                        </a:rPr>
                        <a:t>PhD level course focusing on the theory of linear programming.</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extLst>
                  <a:ext uri="{0D108BD9-81ED-4DB2-BD59-A6C34878D82A}">
                    <a16:rowId xmlns:a16="http://schemas.microsoft.com/office/drawing/2014/main" val="969166711"/>
                  </a:ext>
                </a:extLst>
              </a:tr>
              <a:tr h="382793">
                <a:tc>
                  <a:txBody>
                    <a:bodyPr/>
                    <a:lstStyle/>
                    <a:p>
                      <a:pPr marL="0" marR="0" algn="just">
                        <a:spcBef>
                          <a:spcPts val="0"/>
                        </a:spcBef>
                        <a:spcAft>
                          <a:spcPts val="0"/>
                        </a:spcAft>
                      </a:pPr>
                      <a:r>
                        <a:rPr lang="en-US" sz="1200">
                          <a:effectLst/>
                        </a:rPr>
                        <a:t>ORIE 6310</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tc>
                  <a:txBody>
                    <a:bodyPr/>
                    <a:lstStyle/>
                    <a:p>
                      <a:pPr marL="0" marR="0" algn="just">
                        <a:spcBef>
                          <a:spcPts val="0"/>
                        </a:spcBef>
                        <a:spcAft>
                          <a:spcPts val="0"/>
                        </a:spcAft>
                      </a:pPr>
                      <a:r>
                        <a:rPr lang="en-US" sz="1200" dirty="0">
                          <a:effectLst/>
                        </a:rPr>
                        <a:t>Mathematical Programming II</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tc>
                  <a:txBody>
                    <a:bodyPr/>
                    <a:lstStyle/>
                    <a:p>
                      <a:pPr marL="0" marR="0" algn="just">
                        <a:spcBef>
                          <a:spcPts val="0"/>
                        </a:spcBef>
                        <a:spcAft>
                          <a:spcPts val="0"/>
                        </a:spcAft>
                      </a:pPr>
                      <a:r>
                        <a:rPr lang="en-US" sz="1200" dirty="0">
                          <a:effectLst/>
                        </a:rPr>
                        <a:t>PhD level course focusing on the theory of continuous nonlinear programming.</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extLst>
                  <a:ext uri="{0D108BD9-81ED-4DB2-BD59-A6C34878D82A}">
                    <a16:rowId xmlns:a16="http://schemas.microsoft.com/office/drawing/2014/main" val="3336605018"/>
                  </a:ext>
                </a:extLst>
              </a:tr>
              <a:tr h="382793">
                <a:tc>
                  <a:txBody>
                    <a:bodyPr/>
                    <a:lstStyle/>
                    <a:p>
                      <a:pPr marL="0" marR="0" algn="just">
                        <a:spcBef>
                          <a:spcPts val="0"/>
                        </a:spcBef>
                        <a:spcAft>
                          <a:spcPts val="0"/>
                        </a:spcAft>
                      </a:pPr>
                      <a:r>
                        <a:rPr lang="en-US" sz="1200">
                          <a:effectLst/>
                        </a:rPr>
                        <a:t>ORIE 6334</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tc>
                  <a:txBody>
                    <a:bodyPr/>
                    <a:lstStyle/>
                    <a:p>
                      <a:pPr marL="0" marR="0" algn="just">
                        <a:spcBef>
                          <a:spcPts val="0"/>
                        </a:spcBef>
                        <a:spcAft>
                          <a:spcPts val="0"/>
                        </a:spcAft>
                      </a:pPr>
                      <a:r>
                        <a:rPr lang="en-US" sz="1200" dirty="0">
                          <a:effectLst/>
                        </a:rPr>
                        <a:t>Combinatorial Optimization</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tc>
                  <a:txBody>
                    <a:bodyPr/>
                    <a:lstStyle/>
                    <a:p>
                      <a:pPr marL="0" marR="0" algn="just">
                        <a:spcBef>
                          <a:spcPts val="0"/>
                        </a:spcBef>
                        <a:spcAft>
                          <a:spcPts val="0"/>
                        </a:spcAft>
                      </a:pPr>
                      <a:r>
                        <a:rPr lang="en-US" sz="1200" dirty="0">
                          <a:effectLst/>
                        </a:rPr>
                        <a:t>PhD level course on approximate algorithms for integer and combinatorial optimization.</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extLst>
                  <a:ext uri="{0D108BD9-81ED-4DB2-BD59-A6C34878D82A}">
                    <a16:rowId xmlns:a16="http://schemas.microsoft.com/office/drawing/2014/main" val="526055824"/>
                  </a:ext>
                </a:extLst>
              </a:tr>
              <a:tr h="191397">
                <a:tc>
                  <a:txBody>
                    <a:bodyPr/>
                    <a:lstStyle/>
                    <a:p>
                      <a:pPr marL="0" marR="0" algn="just">
                        <a:spcBef>
                          <a:spcPts val="0"/>
                        </a:spcBef>
                        <a:spcAft>
                          <a:spcPts val="0"/>
                        </a:spcAft>
                      </a:pPr>
                      <a:r>
                        <a:rPr lang="en-US" sz="1200">
                          <a:effectLst/>
                        </a:rPr>
                        <a:t>ORIE 6326</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tc>
                  <a:txBody>
                    <a:bodyPr/>
                    <a:lstStyle/>
                    <a:p>
                      <a:pPr marL="0" marR="0" algn="just">
                        <a:spcBef>
                          <a:spcPts val="0"/>
                        </a:spcBef>
                        <a:spcAft>
                          <a:spcPts val="0"/>
                        </a:spcAft>
                      </a:pPr>
                      <a:r>
                        <a:rPr lang="en-US" sz="1200" dirty="0">
                          <a:effectLst/>
                        </a:rPr>
                        <a:t>Convex Optimization</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tc>
                  <a:txBody>
                    <a:bodyPr/>
                    <a:lstStyle/>
                    <a:p>
                      <a:pPr marL="0" marR="0" algn="just">
                        <a:spcBef>
                          <a:spcPts val="0"/>
                        </a:spcBef>
                        <a:spcAft>
                          <a:spcPts val="0"/>
                        </a:spcAft>
                      </a:pPr>
                      <a:r>
                        <a:rPr lang="en-US" sz="1200">
                          <a:effectLst/>
                        </a:rPr>
                        <a:t>PhD level course on convex, continuous optimization problems.</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extLst>
                  <a:ext uri="{0D108BD9-81ED-4DB2-BD59-A6C34878D82A}">
                    <a16:rowId xmlns:a16="http://schemas.microsoft.com/office/drawing/2014/main" val="2792417371"/>
                  </a:ext>
                </a:extLst>
              </a:tr>
              <a:tr h="191397">
                <a:tc>
                  <a:txBody>
                    <a:bodyPr/>
                    <a:lstStyle/>
                    <a:p>
                      <a:pPr marL="0" marR="0" algn="just">
                        <a:spcBef>
                          <a:spcPts val="0"/>
                        </a:spcBef>
                        <a:spcAft>
                          <a:spcPts val="0"/>
                        </a:spcAft>
                      </a:pPr>
                      <a:r>
                        <a:rPr lang="en-US" sz="1200" dirty="0">
                          <a:effectLst/>
                        </a:rPr>
                        <a:t>ORIE 3300/5300</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tc>
                  <a:txBody>
                    <a:bodyPr/>
                    <a:lstStyle/>
                    <a:p>
                      <a:pPr marL="0" marR="0" algn="just">
                        <a:spcBef>
                          <a:spcPts val="0"/>
                        </a:spcBef>
                        <a:spcAft>
                          <a:spcPts val="0"/>
                        </a:spcAft>
                      </a:pPr>
                      <a:r>
                        <a:rPr lang="en-US" sz="1200" dirty="0">
                          <a:effectLst/>
                        </a:rPr>
                        <a:t>Optimization I</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tc rowSpan="2">
                  <a:txBody>
                    <a:bodyPr/>
                    <a:lstStyle/>
                    <a:p>
                      <a:pPr marL="0" marR="0" algn="just">
                        <a:spcBef>
                          <a:spcPts val="0"/>
                        </a:spcBef>
                        <a:spcAft>
                          <a:spcPts val="0"/>
                        </a:spcAft>
                      </a:pPr>
                      <a:r>
                        <a:rPr lang="en-US" sz="1200" dirty="0">
                          <a:effectLst/>
                        </a:rPr>
                        <a:t>Undergraduate level linear programming and duality theory course, and on integer programming, dynamic programming, and network optimization.</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extLst>
                  <a:ext uri="{0D108BD9-81ED-4DB2-BD59-A6C34878D82A}">
                    <a16:rowId xmlns:a16="http://schemas.microsoft.com/office/drawing/2014/main" val="1999201135"/>
                  </a:ext>
                </a:extLst>
              </a:tr>
              <a:tr h="231885">
                <a:tc>
                  <a:txBody>
                    <a:bodyPr/>
                    <a:lstStyle/>
                    <a:p>
                      <a:pPr marL="0" marR="0" algn="just">
                        <a:spcBef>
                          <a:spcPts val="0"/>
                        </a:spcBef>
                        <a:spcAft>
                          <a:spcPts val="0"/>
                        </a:spcAft>
                      </a:pPr>
                      <a:r>
                        <a:rPr lang="en-US" sz="1200" dirty="0">
                          <a:effectLst/>
                        </a:rPr>
                        <a:t>ORIE 3310/5310</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tc>
                  <a:txBody>
                    <a:bodyPr/>
                    <a:lstStyle/>
                    <a:p>
                      <a:pPr marL="0" marR="0" algn="just">
                        <a:spcBef>
                          <a:spcPts val="0"/>
                        </a:spcBef>
                        <a:spcAft>
                          <a:spcPts val="0"/>
                        </a:spcAft>
                      </a:pPr>
                      <a:r>
                        <a:rPr lang="en-US" sz="1200" dirty="0">
                          <a:effectLst/>
                        </a:rPr>
                        <a:t>Optimization II</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tc vMerge="1">
                  <a:txBody>
                    <a:bodyPr/>
                    <a:lstStyle/>
                    <a:p>
                      <a:pPr marL="0" marR="0" algn="just">
                        <a:spcBef>
                          <a:spcPts val="0"/>
                        </a:spcBef>
                        <a:spcAft>
                          <a:spcPts val="0"/>
                        </a:spcAft>
                      </a:pP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extLst>
                  <a:ext uri="{0D108BD9-81ED-4DB2-BD59-A6C34878D82A}">
                    <a16:rowId xmlns:a16="http://schemas.microsoft.com/office/drawing/2014/main" val="1984289156"/>
                  </a:ext>
                </a:extLst>
              </a:tr>
              <a:tr h="202156">
                <a:tc>
                  <a:txBody>
                    <a:bodyPr/>
                    <a:lstStyle/>
                    <a:p>
                      <a:pPr marL="0" marR="0" algn="just">
                        <a:spcBef>
                          <a:spcPts val="0"/>
                        </a:spcBef>
                        <a:spcAft>
                          <a:spcPts val="0"/>
                        </a:spcAft>
                      </a:pPr>
                      <a:r>
                        <a:rPr lang="en-US" sz="1200" dirty="0">
                          <a:effectLst/>
                        </a:rPr>
                        <a:t>ORIE 5370</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tc>
                  <a:txBody>
                    <a:bodyPr/>
                    <a:lstStyle/>
                    <a:p>
                      <a:pPr marL="0" marR="0" algn="just">
                        <a:spcBef>
                          <a:spcPts val="0"/>
                        </a:spcBef>
                        <a:spcAft>
                          <a:spcPts val="0"/>
                        </a:spcAft>
                      </a:pPr>
                      <a:r>
                        <a:rPr lang="en-US" sz="1200">
                          <a:effectLst/>
                        </a:rPr>
                        <a:t>Optimization Modeling in Finance</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tc>
                  <a:txBody>
                    <a:bodyPr/>
                    <a:lstStyle/>
                    <a:p>
                      <a:pPr marL="0" marR="0" algn="just">
                        <a:spcBef>
                          <a:spcPts val="0"/>
                        </a:spcBef>
                        <a:spcAft>
                          <a:spcPts val="0"/>
                        </a:spcAft>
                      </a:pPr>
                      <a:r>
                        <a:rPr lang="en-US" sz="1200" dirty="0">
                          <a:effectLst/>
                        </a:rPr>
                        <a:t>Masters-level course on financial applications of optimization  methods.</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extLst>
                  <a:ext uri="{0D108BD9-81ED-4DB2-BD59-A6C34878D82A}">
                    <a16:rowId xmlns:a16="http://schemas.microsoft.com/office/drawing/2014/main" val="17017943"/>
                  </a:ext>
                </a:extLst>
              </a:tr>
              <a:tr h="574190">
                <a:tc>
                  <a:txBody>
                    <a:bodyPr/>
                    <a:lstStyle/>
                    <a:p>
                      <a:pPr marL="0" marR="0" algn="just">
                        <a:spcBef>
                          <a:spcPts val="0"/>
                        </a:spcBef>
                        <a:spcAft>
                          <a:spcPts val="0"/>
                        </a:spcAft>
                      </a:pPr>
                      <a:r>
                        <a:rPr lang="en-US" sz="1200" dirty="0">
                          <a:effectLst/>
                        </a:rPr>
                        <a:t>CS 5727</a:t>
                      </a:r>
                    </a:p>
                    <a:p>
                      <a:pPr marL="0" marR="0" algn="just">
                        <a:spcBef>
                          <a:spcPts val="0"/>
                        </a:spcBef>
                        <a:spcAft>
                          <a:spcPts val="0"/>
                        </a:spcAft>
                      </a:pPr>
                      <a:r>
                        <a:rPr lang="en-US" sz="1200" dirty="0">
                          <a:effectLst/>
                        </a:rPr>
                        <a:t>ORIE 5380</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tc>
                  <a:txBody>
                    <a:bodyPr/>
                    <a:lstStyle/>
                    <a:p>
                      <a:pPr marL="0" marR="0" algn="just">
                        <a:spcBef>
                          <a:spcPts val="0"/>
                        </a:spcBef>
                        <a:spcAft>
                          <a:spcPts val="0"/>
                        </a:spcAft>
                      </a:pPr>
                      <a:r>
                        <a:rPr lang="en-US" sz="1200" dirty="0">
                          <a:effectLst/>
                        </a:rPr>
                        <a:t>Optimization Methods (Cornell Tech)</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tc>
                  <a:txBody>
                    <a:bodyPr/>
                    <a:lstStyle/>
                    <a:p>
                      <a:pPr marL="0" marR="0" algn="just">
                        <a:spcBef>
                          <a:spcPts val="0"/>
                        </a:spcBef>
                        <a:spcAft>
                          <a:spcPts val="0"/>
                        </a:spcAft>
                      </a:pPr>
                      <a:r>
                        <a:rPr lang="en-US" sz="1200" dirty="0">
                          <a:effectLst/>
                        </a:rPr>
                        <a:t>Limited to linear, integer and nonlinear optimization topics. Does not include MINLP, global optimization of non-convex problems, stochastic programming, robust optimization and data-driven optimization topics.</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extLst>
                  <a:ext uri="{0D108BD9-81ED-4DB2-BD59-A6C34878D82A}">
                    <a16:rowId xmlns:a16="http://schemas.microsoft.com/office/drawing/2014/main" val="847058938"/>
                  </a:ext>
                </a:extLst>
              </a:tr>
              <a:tr h="435832">
                <a:tc>
                  <a:txBody>
                    <a:bodyPr/>
                    <a:lstStyle/>
                    <a:p>
                      <a:pPr marL="0" marR="0" algn="just">
                        <a:spcBef>
                          <a:spcPts val="0"/>
                        </a:spcBef>
                        <a:spcAft>
                          <a:spcPts val="0"/>
                        </a:spcAft>
                      </a:pPr>
                      <a:r>
                        <a:rPr lang="en-US" sz="1200" dirty="0">
                          <a:effectLst/>
                        </a:rPr>
                        <a:t>ORIE 5142</a:t>
                      </a:r>
                    </a:p>
                    <a:p>
                      <a:pPr marL="0" marR="0" algn="just">
                        <a:spcBef>
                          <a:spcPts val="0"/>
                        </a:spcBef>
                        <a:spcAft>
                          <a:spcPts val="0"/>
                        </a:spcAft>
                      </a:pPr>
                      <a:r>
                        <a:rPr lang="en-US" sz="1200" dirty="0">
                          <a:effectLst/>
                        </a:rPr>
                        <a:t>SYSEN 5200</a:t>
                      </a:r>
                    </a:p>
                  </a:txBody>
                  <a:tcPr marL="40589" marR="40589" marT="0" marB="0"/>
                </a:tc>
                <a:tc>
                  <a:txBody>
                    <a:bodyPr/>
                    <a:lstStyle/>
                    <a:p>
                      <a:pPr marL="0" marR="0" algn="just">
                        <a:spcBef>
                          <a:spcPts val="0"/>
                        </a:spcBef>
                        <a:spcAft>
                          <a:spcPts val="0"/>
                        </a:spcAft>
                      </a:pPr>
                      <a:r>
                        <a:rPr lang="en-US" sz="1200" dirty="0">
                          <a:effectLst/>
                        </a:rPr>
                        <a:t>Systems Analysis Behavior and Optimization</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tc>
                  <a:txBody>
                    <a:bodyPr/>
                    <a:lstStyle/>
                    <a:p>
                      <a:pPr marL="0" marR="0" algn="just">
                        <a:spcBef>
                          <a:spcPts val="0"/>
                        </a:spcBef>
                        <a:spcAft>
                          <a:spcPts val="0"/>
                        </a:spcAft>
                      </a:pPr>
                      <a:r>
                        <a:rPr lang="en-US" sz="1200" dirty="0">
                          <a:effectLst/>
                        </a:rPr>
                        <a:t>Masters-level course for design, simulation, optimization, and control of complex systems. Does not cover sufficient theory or computation issues. </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extLst>
                  <a:ext uri="{0D108BD9-81ED-4DB2-BD59-A6C34878D82A}">
                    <a16:rowId xmlns:a16="http://schemas.microsoft.com/office/drawing/2014/main" val="588493759"/>
                  </a:ext>
                </a:extLst>
              </a:tr>
              <a:tr h="191397">
                <a:tc>
                  <a:txBody>
                    <a:bodyPr/>
                    <a:lstStyle/>
                    <a:p>
                      <a:pPr marL="0" marR="0" algn="just">
                        <a:spcBef>
                          <a:spcPts val="0"/>
                        </a:spcBef>
                        <a:spcAft>
                          <a:spcPts val="0"/>
                        </a:spcAft>
                      </a:pPr>
                      <a:r>
                        <a:rPr lang="en-US" sz="1200" dirty="0">
                          <a:effectLst/>
                        </a:rPr>
                        <a:t>ORIE 3120</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tc>
                  <a:txBody>
                    <a:bodyPr/>
                    <a:lstStyle/>
                    <a:p>
                      <a:pPr marL="0" marR="0" algn="just">
                        <a:spcBef>
                          <a:spcPts val="0"/>
                        </a:spcBef>
                        <a:spcAft>
                          <a:spcPts val="0"/>
                        </a:spcAft>
                      </a:pPr>
                      <a:r>
                        <a:rPr lang="en-US" sz="1200" dirty="0">
                          <a:effectLst/>
                        </a:rPr>
                        <a:t>Industrial Data and Systems Analysis</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tc rowSpan="8">
                  <a:txBody>
                    <a:bodyPr/>
                    <a:lstStyle/>
                    <a:p>
                      <a:pPr marL="0" marR="0" algn="just">
                        <a:spcBef>
                          <a:spcPts val="0"/>
                        </a:spcBef>
                        <a:spcAft>
                          <a:spcPts val="0"/>
                        </a:spcAft>
                      </a:pPr>
                      <a:endParaRPr lang="en-US" sz="1200" dirty="0">
                        <a:effectLst/>
                      </a:endParaRPr>
                    </a:p>
                    <a:p>
                      <a:pPr marL="0" marR="0" algn="just">
                        <a:spcBef>
                          <a:spcPts val="0"/>
                        </a:spcBef>
                        <a:spcAft>
                          <a:spcPts val="0"/>
                        </a:spcAft>
                      </a:pPr>
                      <a:endParaRPr lang="en-US" sz="1200" dirty="0">
                        <a:effectLst/>
                      </a:endParaRPr>
                    </a:p>
                    <a:p>
                      <a:pPr marL="0" marR="0" algn="just">
                        <a:spcBef>
                          <a:spcPts val="0"/>
                        </a:spcBef>
                        <a:spcAft>
                          <a:spcPts val="0"/>
                        </a:spcAft>
                      </a:pPr>
                      <a:r>
                        <a:rPr lang="en-US" sz="1200" dirty="0">
                          <a:effectLst/>
                        </a:rPr>
                        <a:t>These are machine learning or data mining courses from ORIE and CS at various levels. They all focus on the theory and algorithms for data analysis. Although optimization is an important component for these courses, none of them touch optimization theory and only address optimization applications on data analysis.</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extLst>
                  <a:ext uri="{0D108BD9-81ED-4DB2-BD59-A6C34878D82A}">
                    <a16:rowId xmlns:a16="http://schemas.microsoft.com/office/drawing/2014/main" val="3409076774"/>
                  </a:ext>
                </a:extLst>
              </a:tr>
              <a:tr h="191397">
                <a:tc>
                  <a:txBody>
                    <a:bodyPr/>
                    <a:lstStyle/>
                    <a:p>
                      <a:pPr marL="0" marR="0" algn="just">
                        <a:spcBef>
                          <a:spcPts val="0"/>
                        </a:spcBef>
                        <a:spcAft>
                          <a:spcPts val="0"/>
                        </a:spcAft>
                      </a:pPr>
                      <a:r>
                        <a:rPr lang="en-US" sz="1200">
                          <a:effectLst/>
                        </a:rPr>
                        <a:t>ORIE 4740</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tc>
                  <a:txBody>
                    <a:bodyPr/>
                    <a:lstStyle/>
                    <a:p>
                      <a:pPr marL="0" marR="0" algn="just">
                        <a:spcBef>
                          <a:spcPts val="0"/>
                        </a:spcBef>
                        <a:spcAft>
                          <a:spcPts val="0"/>
                        </a:spcAft>
                      </a:pPr>
                      <a:r>
                        <a:rPr lang="en-US" sz="1200">
                          <a:effectLst/>
                        </a:rPr>
                        <a:t>Statistical Data Mining I</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tc vMerge="1">
                  <a:txBody>
                    <a:bodyPr/>
                    <a:lstStyle/>
                    <a:p>
                      <a:endParaRPr lang="en-US"/>
                    </a:p>
                  </a:txBody>
                  <a:tcPr/>
                </a:tc>
                <a:extLst>
                  <a:ext uri="{0D108BD9-81ED-4DB2-BD59-A6C34878D82A}">
                    <a16:rowId xmlns:a16="http://schemas.microsoft.com/office/drawing/2014/main" val="885478383"/>
                  </a:ext>
                </a:extLst>
              </a:tr>
              <a:tr h="191397">
                <a:tc>
                  <a:txBody>
                    <a:bodyPr/>
                    <a:lstStyle/>
                    <a:p>
                      <a:pPr marL="0" marR="0" algn="just">
                        <a:spcBef>
                          <a:spcPts val="0"/>
                        </a:spcBef>
                        <a:spcAft>
                          <a:spcPts val="0"/>
                        </a:spcAft>
                      </a:pPr>
                      <a:r>
                        <a:rPr lang="en-US" sz="1200">
                          <a:effectLst/>
                        </a:rPr>
                        <a:t>ORIE 4741</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tc>
                  <a:txBody>
                    <a:bodyPr/>
                    <a:lstStyle/>
                    <a:p>
                      <a:pPr marL="0" marR="0" algn="just">
                        <a:spcBef>
                          <a:spcPts val="0"/>
                        </a:spcBef>
                        <a:spcAft>
                          <a:spcPts val="0"/>
                        </a:spcAft>
                      </a:pPr>
                      <a:r>
                        <a:rPr lang="en-US" sz="1200" dirty="0">
                          <a:effectLst/>
                        </a:rPr>
                        <a:t>Learning with Big Messy Data</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tc vMerge="1">
                  <a:txBody>
                    <a:bodyPr/>
                    <a:lstStyle/>
                    <a:p>
                      <a:endParaRPr lang="en-US"/>
                    </a:p>
                  </a:txBody>
                  <a:tcPr/>
                </a:tc>
                <a:extLst>
                  <a:ext uri="{0D108BD9-81ED-4DB2-BD59-A6C34878D82A}">
                    <a16:rowId xmlns:a16="http://schemas.microsoft.com/office/drawing/2014/main" val="2635699235"/>
                  </a:ext>
                </a:extLst>
              </a:tr>
              <a:tr h="191397">
                <a:tc>
                  <a:txBody>
                    <a:bodyPr/>
                    <a:lstStyle/>
                    <a:p>
                      <a:pPr marL="0" marR="0" algn="just">
                        <a:spcBef>
                          <a:spcPts val="0"/>
                        </a:spcBef>
                        <a:spcAft>
                          <a:spcPts val="0"/>
                        </a:spcAft>
                      </a:pPr>
                      <a:r>
                        <a:rPr lang="en-US" sz="1200">
                          <a:effectLst/>
                        </a:rPr>
                        <a:t>ORIE 6741</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tc>
                  <a:txBody>
                    <a:bodyPr/>
                    <a:lstStyle/>
                    <a:p>
                      <a:pPr marL="0" marR="0" algn="just">
                        <a:spcBef>
                          <a:spcPts val="0"/>
                        </a:spcBef>
                        <a:spcAft>
                          <a:spcPts val="0"/>
                        </a:spcAft>
                      </a:pPr>
                      <a:r>
                        <a:rPr lang="en-US" sz="1200" dirty="0">
                          <a:effectLst/>
                        </a:rPr>
                        <a:t>Bayesian Machine Learning</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tc vMerge="1">
                  <a:txBody>
                    <a:bodyPr/>
                    <a:lstStyle/>
                    <a:p>
                      <a:endParaRPr lang="en-US"/>
                    </a:p>
                  </a:txBody>
                  <a:tcPr/>
                </a:tc>
                <a:extLst>
                  <a:ext uri="{0D108BD9-81ED-4DB2-BD59-A6C34878D82A}">
                    <a16:rowId xmlns:a16="http://schemas.microsoft.com/office/drawing/2014/main" val="66988869"/>
                  </a:ext>
                </a:extLst>
              </a:tr>
              <a:tr h="574190">
                <a:tc>
                  <a:txBody>
                    <a:bodyPr/>
                    <a:lstStyle/>
                    <a:p>
                      <a:pPr marL="0" marR="0" algn="just">
                        <a:spcBef>
                          <a:spcPts val="0"/>
                        </a:spcBef>
                        <a:spcAft>
                          <a:spcPts val="0"/>
                        </a:spcAft>
                      </a:pPr>
                      <a:r>
                        <a:rPr lang="en-US" sz="1200">
                          <a:effectLst/>
                        </a:rPr>
                        <a:t>ORIE 4742</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tc>
                  <a:txBody>
                    <a:bodyPr/>
                    <a:lstStyle/>
                    <a:p>
                      <a:pPr marL="0" marR="0" algn="just">
                        <a:spcBef>
                          <a:spcPts val="0"/>
                        </a:spcBef>
                        <a:spcAft>
                          <a:spcPts val="0"/>
                        </a:spcAft>
                      </a:pPr>
                      <a:r>
                        <a:rPr lang="en-US" sz="1200" dirty="0">
                          <a:effectLst/>
                        </a:rPr>
                        <a:t>Information Theory, Probabilistic Modeling, &amp; Deep Learning with Scientific &amp; Financial Applications</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tc vMerge="1">
                  <a:txBody>
                    <a:bodyPr/>
                    <a:lstStyle/>
                    <a:p>
                      <a:endParaRPr lang="en-US"/>
                    </a:p>
                  </a:txBody>
                  <a:tcPr/>
                </a:tc>
                <a:extLst>
                  <a:ext uri="{0D108BD9-81ED-4DB2-BD59-A6C34878D82A}">
                    <a16:rowId xmlns:a16="http://schemas.microsoft.com/office/drawing/2014/main" val="1482795292"/>
                  </a:ext>
                </a:extLst>
              </a:tr>
              <a:tr h="191397">
                <a:tc>
                  <a:txBody>
                    <a:bodyPr/>
                    <a:lstStyle/>
                    <a:p>
                      <a:pPr marL="0" marR="0" algn="just">
                        <a:spcBef>
                          <a:spcPts val="0"/>
                        </a:spcBef>
                        <a:spcAft>
                          <a:spcPts val="0"/>
                        </a:spcAft>
                      </a:pPr>
                      <a:r>
                        <a:rPr lang="en-US" sz="1200">
                          <a:effectLst/>
                        </a:rPr>
                        <a:t>CS 4786</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tc>
                  <a:txBody>
                    <a:bodyPr/>
                    <a:lstStyle/>
                    <a:p>
                      <a:pPr marL="0" marR="0" algn="just">
                        <a:spcBef>
                          <a:spcPts val="0"/>
                        </a:spcBef>
                        <a:spcAft>
                          <a:spcPts val="0"/>
                        </a:spcAft>
                      </a:pPr>
                      <a:r>
                        <a:rPr lang="en-US" sz="1200" dirty="0">
                          <a:effectLst/>
                        </a:rPr>
                        <a:t>Machine Learning for Data Science</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tc vMerge="1">
                  <a:txBody>
                    <a:bodyPr/>
                    <a:lstStyle/>
                    <a:p>
                      <a:endParaRPr lang="en-US"/>
                    </a:p>
                  </a:txBody>
                  <a:tcPr/>
                </a:tc>
                <a:extLst>
                  <a:ext uri="{0D108BD9-81ED-4DB2-BD59-A6C34878D82A}">
                    <a16:rowId xmlns:a16="http://schemas.microsoft.com/office/drawing/2014/main" val="3389991704"/>
                  </a:ext>
                </a:extLst>
              </a:tr>
              <a:tr h="191397">
                <a:tc>
                  <a:txBody>
                    <a:bodyPr/>
                    <a:lstStyle/>
                    <a:p>
                      <a:pPr marL="0" marR="0" algn="just">
                        <a:spcBef>
                          <a:spcPts val="0"/>
                        </a:spcBef>
                        <a:spcAft>
                          <a:spcPts val="0"/>
                        </a:spcAft>
                      </a:pPr>
                      <a:r>
                        <a:rPr lang="en-US" sz="1200">
                          <a:effectLst/>
                        </a:rPr>
                        <a:t>CS 5785</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tc>
                  <a:txBody>
                    <a:bodyPr/>
                    <a:lstStyle/>
                    <a:p>
                      <a:pPr marL="0" marR="0" algn="just">
                        <a:spcBef>
                          <a:spcPts val="0"/>
                        </a:spcBef>
                        <a:spcAft>
                          <a:spcPts val="0"/>
                        </a:spcAft>
                      </a:pPr>
                      <a:r>
                        <a:rPr lang="en-US" sz="1200" dirty="0">
                          <a:effectLst/>
                        </a:rPr>
                        <a:t>Applied Machine Learning</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tc vMerge="1">
                  <a:txBody>
                    <a:bodyPr/>
                    <a:lstStyle/>
                    <a:p>
                      <a:endParaRPr lang="en-US"/>
                    </a:p>
                  </a:txBody>
                  <a:tcPr/>
                </a:tc>
                <a:extLst>
                  <a:ext uri="{0D108BD9-81ED-4DB2-BD59-A6C34878D82A}">
                    <a16:rowId xmlns:a16="http://schemas.microsoft.com/office/drawing/2014/main" val="2537097684"/>
                  </a:ext>
                </a:extLst>
              </a:tr>
              <a:tr h="191397">
                <a:tc>
                  <a:txBody>
                    <a:bodyPr/>
                    <a:lstStyle/>
                    <a:p>
                      <a:pPr marL="0" marR="0" algn="just">
                        <a:spcBef>
                          <a:spcPts val="0"/>
                        </a:spcBef>
                        <a:spcAft>
                          <a:spcPts val="0"/>
                        </a:spcAft>
                      </a:pPr>
                      <a:r>
                        <a:rPr lang="en-US" sz="1200">
                          <a:effectLst/>
                        </a:rPr>
                        <a:t>CS 4780/5780</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tc>
                  <a:txBody>
                    <a:bodyPr/>
                    <a:lstStyle/>
                    <a:p>
                      <a:pPr marL="0" marR="0" algn="just">
                        <a:spcBef>
                          <a:spcPts val="0"/>
                        </a:spcBef>
                        <a:spcAft>
                          <a:spcPts val="0"/>
                        </a:spcAft>
                      </a:pPr>
                      <a:r>
                        <a:rPr lang="en-US" sz="1200" dirty="0">
                          <a:effectLst/>
                        </a:rPr>
                        <a:t>Machine Learning for Intelligent Systems</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40589" marR="40589" marT="0" marB="0"/>
                </a:tc>
                <a:tc vMerge="1">
                  <a:txBody>
                    <a:bodyPr/>
                    <a:lstStyle/>
                    <a:p>
                      <a:endParaRPr lang="en-US"/>
                    </a:p>
                  </a:txBody>
                  <a:tcPr/>
                </a:tc>
                <a:extLst>
                  <a:ext uri="{0D108BD9-81ED-4DB2-BD59-A6C34878D82A}">
                    <a16:rowId xmlns:a16="http://schemas.microsoft.com/office/drawing/2014/main" val="1648246693"/>
                  </a:ext>
                </a:extLst>
              </a:tr>
            </a:tbl>
          </a:graphicData>
        </a:graphic>
      </p:graphicFrame>
      <p:sp>
        <p:nvSpPr>
          <p:cNvPr id="3" name="Title 2"/>
          <p:cNvSpPr>
            <a:spLocks noGrp="1"/>
          </p:cNvSpPr>
          <p:nvPr>
            <p:ph type="title"/>
          </p:nvPr>
        </p:nvSpPr>
        <p:spPr/>
        <p:txBody>
          <a:bodyPr/>
          <a:lstStyle/>
          <a:p>
            <a:r>
              <a:rPr lang="en-US" dirty="0"/>
              <a:t>Relevant Courses at Cornell and Comparison</a:t>
            </a:r>
          </a:p>
        </p:txBody>
      </p:sp>
      <p:sp>
        <p:nvSpPr>
          <p:cNvPr id="6" name="TextBox 5"/>
          <p:cNvSpPr txBox="1"/>
          <p:nvPr/>
        </p:nvSpPr>
        <p:spPr>
          <a:xfrm>
            <a:off x="933450" y="990600"/>
            <a:ext cx="7277100" cy="707886"/>
          </a:xfrm>
          <a:prstGeom prst="rect">
            <a:avLst/>
          </a:prstGeom>
          <a:noFill/>
        </p:spPr>
        <p:txBody>
          <a:bodyPr wrap="square" rtlCol="0">
            <a:spAutoFit/>
          </a:bodyPr>
          <a:lstStyle/>
          <a:p>
            <a:pPr algn="ctr"/>
            <a:r>
              <a:rPr lang="en-US" sz="2000" dirty="0">
                <a:solidFill>
                  <a:srgbClr val="008000"/>
                </a:solidFill>
              </a:rPr>
              <a:t>This course (</a:t>
            </a:r>
            <a:r>
              <a:rPr lang="en-US" sz="2000" dirty="0" err="1">
                <a:solidFill>
                  <a:srgbClr val="008000"/>
                </a:solidFill>
              </a:rPr>
              <a:t>SysEn</a:t>
            </a:r>
            <a:r>
              <a:rPr lang="en-US" sz="2000" dirty="0">
                <a:solidFill>
                  <a:srgbClr val="008000"/>
                </a:solidFill>
              </a:rPr>
              <a:t> 6800) covers much wider spectrum of topics and more applications – </a:t>
            </a:r>
            <a:r>
              <a:rPr lang="en-US" sz="2000" b="1" i="1" dirty="0">
                <a:solidFill>
                  <a:srgbClr val="008000"/>
                </a:solidFill>
              </a:rPr>
              <a:t>breath </a:t>
            </a:r>
            <a:r>
              <a:rPr lang="en-US" sz="2000" b="1" i="1" dirty="0" err="1">
                <a:solidFill>
                  <a:srgbClr val="008000"/>
                </a:solidFill>
              </a:rPr>
              <a:t>v.s</a:t>
            </a:r>
            <a:r>
              <a:rPr lang="en-US" sz="2000" b="1" i="1" dirty="0">
                <a:solidFill>
                  <a:srgbClr val="008000"/>
                </a:solidFill>
              </a:rPr>
              <a:t>. depth</a:t>
            </a:r>
          </a:p>
        </p:txBody>
      </p:sp>
      <p:sp>
        <p:nvSpPr>
          <p:cNvPr id="4" name="Slide Number Placeholder 3">
            <a:extLst>
              <a:ext uri="{FF2B5EF4-FFF2-40B4-BE49-F238E27FC236}">
                <a16:creationId xmlns:a16="http://schemas.microsoft.com/office/drawing/2014/main" id="{B8282FCB-9723-4218-90F8-BEC3D350B7A7}"/>
              </a:ext>
            </a:extLst>
          </p:cNvPr>
          <p:cNvSpPr>
            <a:spLocks noGrp="1"/>
          </p:cNvSpPr>
          <p:nvPr>
            <p:ph type="sldNum" sz="quarter" idx="4"/>
          </p:nvPr>
        </p:nvSpPr>
        <p:spPr/>
        <p:txBody>
          <a:bodyPr/>
          <a:lstStyle/>
          <a:p>
            <a:fld id="{798D22C8-B87E-4B3F-80DE-4E1777DA98C0}" type="slidenum">
              <a:rPr lang="en-US" smtClean="0"/>
              <a:pPr/>
              <a:t>15</a:t>
            </a:fld>
            <a:endParaRPr lang="en-US" dirty="0"/>
          </a:p>
        </p:txBody>
      </p:sp>
    </p:spTree>
    <p:extLst>
      <p:ext uri="{BB962C8B-B14F-4D97-AF65-F5344CB8AC3E}">
        <p14:creationId xmlns:p14="http://schemas.microsoft.com/office/powerpoint/2010/main" val="3410603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6F7891F-E541-A7CE-2496-1A29FB8C8EE0}"/>
              </a:ext>
            </a:extLst>
          </p:cNvPr>
          <p:cNvSpPr>
            <a:spLocks noGrp="1"/>
          </p:cNvSpPr>
          <p:nvPr>
            <p:ph idx="1"/>
          </p:nvPr>
        </p:nvSpPr>
        <p:spPr/>
        <p:txBody>
          <a:bodyPr/>
          <a:lstStyle/>
          <a:p>
            <a:r>
              <a:rPr lang="en-US" b="1" dirty="0"/>
              <a:t>Where they help</a:t>
            </a:r>
          </a:p>
          <a:p>
            <a:pPr lvl="1"/>
            <a:r>
              <a:rPr lang="en-US" dirty="0"/>
              <a:t>Writing and debugging </a:t>
            </a:r>
            <a:r>
              <a:rPr lang="en-US" dirty="0" err="1"/>
              <a:t>Pyomo</a:t>
            </a:r>
            <a:r>
              <a:rPr lang="en-US" dirty="0"/>
              <a:t>/GAMS code</a:t>
            </a:r>
          </a:p>
          <a:p>
            <a:pPr lvl="1"/>
            <a:r>
              <a:rPr lang="en-US" dirty="0"/>
              <a:t>Explaining theory; looking up solvers and options</a:t>
            </a:r>
          </a:p>
          <a:p>
            <a:pPr lvl="4"/>
            <a:endParaRPr lang="en-US" dirty="0"/>
          </a:p>
          <a:p>
            <a:r>
              <a:rPr lang="en-US" b="1" dirty="0"/>
              <a:t>Where they fail — </a:t>
            </a:r>
            <a:r>
              <a:rPr lang="en-US" b="1" dirty="0">
                <a:solidFill>
                  <a:srgbClr val="C00000"/>
                </a:solidFill>
              </a:rPr>
              <a:t>often, and confidently</a:t>
            </a:r>
          </a:p>
          <a:p>
            <a:pPr lvl="1"/>
            <a:r>
              <a:rPr lang="en-US" dirty="0"/>
              <a:t>Dropped or mis-signed constraints; false convexity claims; incomplete KKT / duality</a:t>
            </a:r>
          </a:p>
          <a:p>
            <a:pPr lvl="1"/>
            <a:r>
              <a:rPr lang="en-US" dirty="0"/>
              <a:t>Invalid “convexifications”; hallucinated solver options; a “global optimum” that isn’t</a:t>
            </a:r>
          </a:p>
          <a:p>
            <a:pPr lvl="4"/>
            <a:endParaRPr lang="en-US" dirty="0"/>
          </a:p>
          <a:p>
            <a:r>
              <a:rPr lang="en-US" b="1" dirty="0"/>
              <a:t>What this course builds</a:t>
            </a:r>
          </a:p>
          <a:p>
            <a:pPr lvl="1"/>
            <a:r>
              <a:rPr lang="en-US" dirty="0"/>
              <a:t>Knowing enough theory to tell a correct optimization model from a confident wrong one</a:t>
            </a:r>
          </a:p>
          <a:p>
            <a:endParaRPr lang="en-US" dirty="0"/>
          </a:p>
        </p:txBody>
      </p:sp>
      <p:sp>
        <p:nvSpPr>
          <p:cNvPr id="3" name="Title 2">
            <a:extLst>
              <a:ext uri="{FF2B5EF4-FFF2-40B4-BE49-F238E27FC236}">
                <a16:creationId xmlns:a16="http://schemas.microsoft.com/office/drawing/2014/main" id="{8ABA07DB-7EE7-C8B4-6F5D-0D46A1CB03B0}"/>
              </a:ext>
            </a:extLst>
          </p:cNvPr>
          <p:cNvSpPr>
            <a:spLocks noGrp="1"/>
          </p:cNvSpPr>
          <p:nvPr>
            <p:ph type="title"/>
          </p:nvPr>
        </p:nvSpPr>
        <p:spPr/>
        <p:txBody>
          <a:bodyPr/>
          <a:lstStyle/>
          <a:p>
            <a:r>
              <a:rPr lang="en-US" dirty="0"/>
              <a:t>Using AI Assistants</a:t>
            </a:r>
          </a:p>
        </p:txBody>
      </p:sp>
      <p:sp>
        <p:nvSpPr>
          <p:cNvPr id="4" name="Slide Number Placeholder 3">
            <a:extLst>
              <a:ext uri="{FF2B5EF4-FFF2-40B4-BE49-F238E27FC236}">
                <a16:creationId xmlns:a16="http://schemas.microsoft.com/office/drawing/2014/main" id="{653DF59F-5967-8B1F-33B7-702B60E4490D}"/>
              </a:ext>
            </a:extLst>
          </p:cNvPr>
          <p:cNvSpPr>
            <a:spLocks noGrp="1"/>
          </p:cNvSpPr>
          <p:nvPr>
            <p:ph type="sldNum" sz="quarter" idx="4"/>
          </p:nvPr>
        </p:nvSpPr>
        <p:spPr/>
        <p:txBody>
          <a:bodyPr/>
          <a:lstStyle/>
          <a:p>
            <a:fld id="{798D22C8-B87E-4B3F-80DE-4E1777DA98C0}" type="slidenum">
              <a:rPr lang="en-US" smtClean="0"/>
              <a:pPr/>
              <a:t>16</a:t>
            </a:fld>
            <a:endParaRPr lang="en-US" dirty="0"/>
          </a:p>
        </p:txBody>
      </p:sp>
    </p:spTree>
    <p:extLst>
      <p:ext uri="{BB962C8B-B14F-4D97-AF65-F5344CB8AC3E}">
        <p14:creationId xmlns:p14="http://schemas.microsoft.com/office/powerpoint/2010/main" val="10738034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E1478D0-EBCA-CFE8-362F-50588547006A}"/>
              </a:ext>
            </a:extLst>
          </p:cNvPr>
          <p:cNvSpPr>
            <a:spLocks noGrp="1"/>
          </p:cNvSpPr>
          <p:nvPr>
            <p:ph idx="1"/>
          </p:nvPr>
        </p:nvSpPr>
        <p:spPr>
          <a:xfrm>
            <a:off x="685800" y="1143000"/>
            <a:ext cx="7772400" cy="5257800"/>
          </a:xfrm>
        </p:spPr>
        <p:txBody>
          <a:bodyPr/>
          <a:lstStyle/>
          <a:p>
            <a:r>
              <a:rPr lang="en-US" b="1" dirty="0"/>
              <a:t>Course policy</a:t>
            </a:r>
          </a:p>
          <a:p>
            <a:pPr lvl="1"/>
            <a:r>
              <a:rPr lang="en-US" dirty="0"/>
              <a:t>Generative AI is not allowed on graded problems, except where a problem explicitly says so</a:t>
            </a:r>
          </a:p>
          <a:p>
            <a:pPr lvl="4"/>
            <a:endParaRPr lang="en-US" dirty="0"/>
          </a:p>
          <a:p>
            <a:r>
              <a:rPr lang="en-US" b="1" dirty="0"/>
              <a:t>Each homework ends with one required AI exercise (graded for completion)</a:t>
            </a:r>
          </a:p>
          <a:p>
            <a:pPr lvl="1"/>
            <a:r>
              <a:rPr lang="en-US" dirty="0"/>
              <a:t>Solve it yourself  →  have an AI reproduce it  →  validate against your own answer</a:t>
            </a:r>
          </a:p>
          <a:p>
            <a:pPr lvl="1"/>
            <a:r>
              <a:rPr lang="en-US" dirty="0"/>
              <a:t>Critique one “trap” problem, then reflect on what it got wrong</a:t>
            </a:r>
          </a:p>
          <a:p>
            <a:pPr lvl="1"/>
            <a:r>
              <a:rPr lang="en-US" dirty="0"/>
              <a:t>Submit your prompts, the AI’s output, and your critique</a:t>
            </a:r>
          </a:p>
          <a:p>
            <a:pPr lvl="4"/>
            <a:endParaRPr lang="en-US" dirty="0"/>
          </a:p>
          <a:p>
            <a:r>
              <a:rPr lang="en-US" b="1" dirty="0"/>
              <a:t>The points</a:t>
            </a:r>
          </a:p>
          <a:p>
            <a:pPr lvl="1"/>
            <a:r>
              <a:rPr lang="en-US" dirty="0"/>
              <a:t>Not the answer</a:t>
            </a:r>
          </a:p>
          <a:p>
            <a:pPr lvl="1"/>
            <a:r>
              <a:rPr lang="en-US" dirty="0"/>
              <a:t>Learning where these tools break on optimization problems</a:t>
            </a:r>
          </a:p>
          <a:p>
            <a:endParaRPr lang="en-US" dirty="0"/>
          </a:p>
        </p:txBody>
      </p:sp>
      <p:sp>
        <p:nvSpPr>
          <p:cNvPr id="3" name="Title 2">
            <a:extLst>
              <a:ext uri="{FF2B5EF4-FFF2-40B4-BE49-F238E27FC236}">
                <a16:creationId xmlns:a16="http://schemas.microsoft.com/office/drawing/2014/main" id="{5F00F026-32CE-81B8-5002-B4293E53BA65}"/>
              </a:ext>
            </a:extLst>
          </p:cNvPr>
          <p:cNvSpPr>
            <a:spLocks noGrp="1"/>
          </p:cNvSpPr>
          <p:nvPr>
            <p:ph type="title"/>
          </p:nvPr>
        </p:nvSpPr>
        <p:spPr/>
        <p:txBody>
          <a:bodyPr/>
          <a:lstStyle/>
          <a:p>
            <a:r>
              <a:rPr lang="en-US" dirty="0"/>
              <a:t>AI on Homework: Use It, Then Check It</a:t>
            </a:r>
          </a:p>
        </p:txBody>
      </p:sp>
      <p:sp>
        <p:nvSpPr>
          <p:cNvPr id="4" name="Slide Number Placeholder 3">
            <a:extLst>
              <a:ext uri="{FF2B5EF4-FFF2-40B4-BE49-F238E27FC236}">
                <a16:creationId xmlns:a16="http://schemas.microsoft.com/office/drawing/2014/main" id="{04F851A1-A729-8D25-F0F8-D30DA169A46D}"/>
              </a:ext>
            </a:extLst>
          </p:cNvPr>
          <p:cNvSpPr>
            <a:spLocks noGrp="1"/>
          </p:cNvSpPr>
          <p:nvPr>
            <p:ph type="sldNum" sz="quarter" idx="4"/>
          </p:nvPr>
        </p:nvSpPr>
        <p:spPr/>
        <p:txBody>
          <a:bodyPr/>
          <a:lstStyle/>
          <a:p>
            <a:fld id="{798D22C8-B87E-4B3F-80DE-4E1777DA98C0}" type="slidenum">
              <a:rPr lang="en-US" smtClean="0"/>
              <a:pPr/>
              <a:t>17</a:t>
            </a:fld>
            <a:endParaRPr lang="en-US" dirty="0"/>
          </a:p>
        </p:txBody>
      </p:sp>
    </p:spTree>
    <p:extLst>
      <p:ext uri="{BB962C8B-B14F-4D97-AF65-F5344CB8AC3E}">
        <p14:creationId xmlns:p14="http://schemas.microsoft.com/office/powerpoint/2010/main" val="20623455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5183BA7-CEF6-1A20-619B-61E7FBD7698E}"/>
              </a:ext>
            </a:extLst>
          </p:cNvPr>
          <p:cNvPicPr>
            <a:picLocks noGrp="1" noChangeAspect="1"/>
          </p:cNvPicPr>
          <p:nvPr>
            <p:ph idx="1"/>
          </p:nvPr>
        </p:nvPicPr>
        <p:blipFill>
          <a:blip r:embed="rId2"/>
          <a:stretch>
            <a:fillRect/>
          </a:stretch>
        </p:blipFill>
        <p:spPr>
          <a:xfrm>
            <a:off x="720454" y="990600"/>
            <a:ext cx="7813946" cy="5669622"/>
          </a:xfrm>
          <a:prstGeom prst="rect">
            <a:avLst/>
          </a:prstGeom>
        </p:spPr>
      </p:pic>
      <p:sp>
        <p:nvSpPr>
          <p:cNvPr id="3" name="Title 2">
            <a:extLst>
              <a:ext uri="{FF2B5EF4-FFF2-40B4-BE49-F238E27FC236}">
                <a16:creationId xmlns:a16="http://schemas.microsoft.com/office/drawing/2014/main" id="{53A0D0A0-EB5A-472E-F732-6E4C0659C548}"/>
              </a:ext>
            </a:extLst>
          </p:cNvPr>
          <p:cNvSpPr>
            <a:spLocks noGrp="1"/>
          </p:cNvSpPr>
          <p:nvPr>
            <p:ph type="title"/>
          </p:nvPr>
        </p:nvSpPr>
        <p:spPr/>
        <p:txBody>
          <a:bodyPr/>
          <a:lstStyle/>
          <a:p>
            <a:r>
              <a:rPr lang="en-US" dirty="0"/>
              <a:t>Example Problem in HW</a:t>
            </a:r>
          </a:p>
        </p:txBody>
      </p:sp>
      <p:sp>
        <p:nvSpPr>
          <p:cNvPr id="4" name="Slide Number Placeholder 3">
            <a:extLst>
              <a:ext uri="{FF2B5EF4-FFF2-40B4-BE49-F238E27FC236}">
                <a16:creationId xmlns:a16="http://schemas.microsoft.com/office/drawing/2014/main" id="{3662BBBC-0F05-B54F-57D5-29F9632AC133}"/>
              </a:ext>
            </a:extLst>
          </p:cNvPr>
          <p:cNvSpPr>
            <a:spLocks noGrp="1"/>
          </p:cNvSpPr>
          <p:nvPr>
            <p:ph type="sldNum" sz="quarter" idx="4"/>
          </p:nvPr>
        </p:nvSpPr>
        <p:spPr/>
        <p:txBody>
          <a:bodyPr/>
          <a:lstStyle/>
          <a:p>
            <a:fld id="{798D22C8-B87E-4B3F-80DE-4E1777DA98C0}" type="slidenum">
              <a:rPr lang="en-US" smtClean="0"/>
              <a:pPr/>
              <a:t>18</a:t>
            </a:fld>
            <a:endParaRPr lang="en-US" dirty="0"/>
          </a:p>
        </p:txBody>
      </p:sp>
    </p:spTree>
    <p:extLst>
      <p:ext uri="{BB962C8B-B14F-4D97-AF65-F5344CB8AC3E}">
        <p14:creationId xmlns:p14="http://schemas.microsoft.com/office/powerpoint/2010/main" val="18036664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FD5D5CC-78EC-1C41-12EB-13EF43574B6B}"/>
              </a:ext>
            </a:extLst>
          </p:cNvPr>
          <p:cNvSpPr>
            <a:spLocks noGrp="1"/>
          </p:cNvSpPr>
          <p:nvPr>
            <p:ph idx="1"/>
          </p:nvPr>
        </p:nvSpPr>
        <p:spPr>
          <a:xfrm>
            <a:off x="685800" y="990600"/>
            <a:ext cx="7924800" cy="5638800"/>
          </a:xfrm>
        </p:spPr>
        <p:txBody>
          <a:bodyPr/>
          <a:lstStyle/>
          <a:p>
            <a:pPr>
              <a:spcAft>
                <a:spcPts val="600"/>
              </a:spcAft>
            </a:pPr>
            <a:r>
              <a:rPr lang="en-US" b="1" dirty="0"/>
              <a:t>Canvas</a:t>
            </a:r>
          </a:p>
          <a:p>
            <a:pPr lvl="1">
              <a:spcAft>
                <a:spcPts val="600"/>
              </a:spcAft>
            </a:pPr>
            <a:r>
              <a:rPr lang="en-US" dirty="0"/>
              <a:t>Canvas site opens on </a:t>
            </a:r>
            <a:r>
              <a:rPr lang="en-US" b="1" u="sng" dirty="0"/>
              <a:t>Sept. 9</a:t>
            </a:r>
            <a:endParaRPr lang="en-US" dirty="0"/>
          </a:p>
          <a:p>
            <a:pPr lvl="1">
              <a:spcAft>
                <a:spcPts val="600"/>
              </a:spcAft>
            </a:pPr>
            <a:r>
              <a:rPr lang="en-US" dirty="0">
                <a:solidFill>
                  <a:srgbClr val="008000"/>
                </a:solidFill>
              </a:rPr>
              <a:t>HW 1 due </a:t>
            </a:r>
            <a:r>
              <a:rPr lang="en-US" b="1" u="sng" dirty="0">
                <a:solidFill>
                  <a:srgbClr val="008000"/>
                </a:solidFill>
              </a:rPr>
              <a:t>Sept. 23</a:t>
            </a:r>
            <a:r>
              <a:rPr lang="en-US" b="1" dirty="0">
                <a:solidFill>
                  <a:srgbClr val="008000"/>
                </a:solidFill>
              </a:rPr>
              <a:t> </a:t>
            </a:r>
            <a:endParaRPr lang="en-US" sz="600" dirty="0"/>
          </a:p>
          <a:p>
            <a:pPr lvl="4">
              <a:spcAft>
                <a:spcPts val="600"/>
              </a:spcAft>
            </a:pPr>
            <a:endParaRPr lang="en-US" sz="1200" b="1" dirty="0">
              <a:solidFill>
                <a:srgbClr val="0070C0"/>
              </a:solidFill>
            </a:endParaRPr>
          </a:p>
          <a:p>
            <a:pPr>
              <a:spcAft>
                <a:spcPts val="600"/>
              </a:spcAft>
            </a:pPr>
            <a:r>
              <a:rPr lang="en-US" b="1" dirty="0">
                <a:solidFill>
                  <a:srgbClr val="0070C0"/>
                </a:solidFill>
              </a:rPr>
              <a:t>Ed Discussion</a:t>
            </a:r>
            <a:r>
              <a:rPr lang="en-US" dirty="0">
                <a:solidFill>
                  <a:srgbClr val="0070C0"/>
                </a:solidFill>
              </a:rPr>
              <a:t>: </a:t>
            </a:r>
            <a:r>
              <a:rPr lang="en-US" sz="2000" dirty="0">
                <a:solidFill>
                  <a:srgbClr val="0070C0"/>
                </a:solidFill>
              </a:rPr>
              <a:t>https://edstem.org/us/courses/100322</a:t>
            </a:r>
            <a:endParaRPr lang="en-US" dirty="0">
              <a:solidFill>
                <a:srgbClr val="0070C0"/>
              </a:solidFill>
            </a:endParaRPr>
          </a:p>
          <a:p>
            <a:pPr lvl="1">
              <a:spcAft>
                <a:spcPts val="600"/>
              </a:spcAft>
            </a:pPr>
            <a:r>
              <a:rPr lang="en-US" dirty="0">
                <a:solidFill>
                  <a:srgbClr val="C00000"/>
                </a:solidFill>
              </a:rPr>
              <a:t>Most</a:t>
            </a:r>
            <a:r>
              <a:rPr lang="en-US" b="1" i="1" dirty="0">
                <a:solidFill>
                  <a:srgbClr val="C00000"/>
                </a:solidFill>
              </a:rPr>
              <a:t> </a:t>
            </a:r>
            <a:r>
              <a:rPr lang="en-US" sz="2400" b="1" i="1" dirty="0">
                <a:solidFill>
                  <a:srgbClr val="C00000"/>
                </a:solidFill>
              </a:rPr>
              <a:t>effective</a:t>
            </a:r>
            <a:r>
              <a:rPr lang="en-US" b="1" i="1" dirty="0">
                <a:solidFill>
                  <a:srgbClr val="C00000"/>
                </a:solidFill>
              </a:rPr>
              <a:t> </a:t>
            </a:r>
            <a:r>
              <a:rPr lang="en-US" dirty="0">
                <a:solidFill>
                  <a:srgbClr val="C00000"/>
                </a:solidFill>
              </a:rPr>
              <a:t>&amp;</a:t>
            </a:r>
            <a:r>
              <a:rPr lang="en-US" b="1" i="1" dirty="0">
                <a:solidFill>
                  <a:srgbClr val="C00000"/>
                </a:solidFill>
              </a:rPr>
              <a:t> </a:t>
            </a:r>
            <a:r>
              <a:rPr lang="en-US" sz="2400" b="1" i="1" dirty="0">
                <a:solidFill>
                  <a:srgbClr val="C00000"/>
                </a:solidFill>
              </a:rPr>
              <a:t>responsive</a:t>
            </a:r>
            <a:r>
              <a:rPr lang="en-US" b="1" i="1" dirty="0">
                <a:solidFill>
                  <a:srgbClr val="C00000"/>
                </a:solidFill>
              </a:rPr>
              <a:t> </a:t>
            </a:r>
            <a:r>
              <a:rPr lang="en-US" dirty="0">
                <a:solidFill>
                  <a:srgbClr val="C00000"/>
                </a:solidFill>
              </a:rPr>
              <a:t>communication</a:t>
            </a:r>
            <a:r>
              <a:rPr lang="en-US" b="1" i="1" dirty="0">
                <a:solidFill>
                  <a:srgbClr val="C00000"/>
                </a:solidFill>
              </a:rPr>
              <a:t> </a:t>
            </a:r>
            <a:br>
              <a:rPr lang="en-US" b="1" i="1" dirty="0">
                <a:solidFill>
                  <a:srgbClr val="C00000"/>
                </a:solidFill>
              </a:rPr>
            </a:br>
            <a:r>
              <a:rPr lang="en-US" dirty="0">
                <a:solidFill>
                  <a:srgbClr val="C00000"/>
                </a:solidFill>
              </a:rPr>
              <a:t>platform for addressing student queries</a:t>
            </a:r>
            <a:endParaRPr lang="en-US" dirty="0"/>
          </a:p>
          <a:p>
            <a:pPr lvl="1">
              <a:spcAft>
                <a:spcPts val="600"/>
              </a:spcAft>
            </a:pPr>
            <a:r>
              <a:rPr lang="en-US" dirty="0">
                <a:solidFill>
                  <a:srgbClr val="0070C0"/>
                </a:solidFill>
              </a:rPr>
              <a:t>Join link: </a:t>
            </a:r>
            <a:r>
              <a:rPr lang="en-US" dirty="0">
                <a:solidFill>
                  <a:srgbClr val="0563C1"/>
                </a:solidFill>
                <a:hlinkClick r:id="rId2"/>
              </a:rPr>
              <a:t>https://edstem.org/us/join/mvKpFx</a:t>
            </a:r>
            <a:r>
              <a:rPr lang="en-US" dirty="0">
                <a:solidFill>
                  <a:srgbClr val="0563C1"/>
                </a:solidFill>
              </a:rPr>
              <a:t> </a:t>
            </a:r>
            <a:br>
              <a:rPr lang="en-US" dirty="0">
                <a:solidFill>
                  <a:srgbClr val="0563C1"/>
                </a:solidFill>
              </a:rPr>
            </a:br>
            <a:r>
              <a:rPr lang="en-US" dirty="0">
                <a:solidFill>
                  <a:srgbClr val="0563C1"/>
                </a:solidFill>
              </a:rPr>
              <a:t>                                                                 </a:t>
            </a:r>
            <a:r>
              <a:rPr lang="en-US" b="1" dirty="0">
                <a:solidFill>
                  <a:srgbClr val="0070C0"/>
                </a:solidFill>
              </a:rPr>
              <a:t>→</a:t>
            </a:r>
            <a:r>
              <a:rPr lang="en-US" dirty="0">
                <a:solidFill>
                  <a:srgbClr val="0070C0"/>
                </a:solidFill>
              </a:rPr>
              <a:t> </a:t>
            </a:r>
          </a:p>
          <a:p>
            <a:pPr lvl="4">
              <a:spcAft>
                <a:spcPts val="600"/>
              </a:spcAft>
            </a:pPr>
            <a:endParaRPr lang="en-US" sz="600" dirty="0"/>
          </a:p>
          <a:p>
            <a:pPr>
              <a:spcAft>
                <a:spcPts val="600"/>
              </a:spcAft>
            </a:pPr>
            <a:r>
              <a:rPr lang="en-US" sz="2200" dirty="0">
                <a:solidFill>
                  <a:srgbClr val="008000"/>
                </a:solidFill>
              </a:rPr>
              <a:t>Email: </a:t>
            </a:r>
            <a:r>
              <a:rPr lang="en-US" sz="2000" dirty="0">
                <a:solidFill>
                  <a:srgbClr val="008000"/>
                </a:solidFill>
              </a:rPr>
              <a:t>CDS-teach@cornell.edu</a:t>
            </a:r>
          </a:p>
          <a:p>
            <a:pPr lvl="1">
              <a:spcBef>
                <a:spcPts val="0"/>
              </a:spcBef>
              <a:spcAft>
                <a:spcPts val="600"/>
              </a:spcAft>
            </a:pPr>
            <a:r>
              <a:rPr lang="en-US" dirty="0">
                <a:solidFill>
                  <a:srgbClr val="008000"/>
                </a:solidFill>
              </a:rPr>
              <a:t>For </a:t>
            </a:r>
            <a:r>
              <a:rPr lang="en-US" b="1" i="1" dirty="0">
                <a:solidFill>
                  <a:srgbClr val="008000"/>
                </a:solidFill>
              </a:rPr>
              <a:t>individual</a:t>
            </a:r>
            <a:r>
              <a:rPr lang="en-US" dirty="0">
                <a:solidFill>
                  <a:srgbClr val="008000"/>
                </a:solidFill>
              </a:rPr>
              <a:t> &amp; </a:t>
            </a:r>
            <a:r>
              <a:rPr lang="en-US" b="1" i="1" dirty="0">
                <a:solidFill>
                  <a:srgbClr val="008000"/>
                </a:solidFill>
              </a:rPr>
              <a:t>non-technical</a:t>
            </a:r>
            <a:r>
              <a:rPr lang="en-US" dirty="0">
                <a:solidFill>
                  <a:srgbClr val="008000"/>
                </a:solidFill>
              </a:rPr>
              <a:t> inquiries only</a:t>
            </a:r>
          </a:p>
        </p:txBody>
      </p:sp>
      <p:sp>
        <p:nvSpPr>
          <p:cNvPr id="3" name="Title 2">
            <a:extLst>
              <a:ext uri="{FF2B5EF4-FFF2-40B4-BE49-F238E27FC236}">
                <a16:creationId xmlns:a16="http://schemas.microsoft.com/office/drawing/2014/main" id="{A5CDE254-FEFD-F098-8BED-0ECA3143C3D4}"/>
              </a:ext>
            </a:extLst>
          </p:cNvPr>
          <p:cNvSpPr>
            <a:spLocks noGrp="1"/>
          </p:cNvSpPr>
          <p:nvPr>
            <p:ph type="title"/>
          </p:nvPr>
        </p:nvSpPr>
        <p:spPr/>
        <p:txBody>
          <a:bodyPr>
            <a:normAutofit/>
          </a:bodyPr>
          <a:lstStyle/>
          <a:p>
            <a:r>
              <a:rPr lang="en-US" dirty="0"/>
              <a:t>Canvas and Ed Discussion</a:t>
            </a:r>
          </a:p>
        </p:txBody>
      </p:sp>
      <p:sp>
        <p:nvSpPr>
          <p:cNvPr id="4" name="Slide Number Placeholder 3">
            <a:extLst>
              <a:ext uri="{FF2B5EF4-FFF2-40B4-BE49-F238E27FC236}">
                <a16:creationId xmlns:a16="http://schemas.microsoft.com/office/drawing/2014/main" id="{DE02937E-8B18-295B-6FA8-192310099B5A}"/>
              </a:ext>
            </a:extLst>
          </p:cNvPr>
          <p:cNvSpPr>
            <a:spLocks noGrp="1"/>
          </p:cNvSpPr>
          <p:nvPr>
            <p:ph type="sldNum" sz="quarter" idx="4"/>
          </p:nvPr>
        </p:nvSpPr>
        <p:spPr/>
        <p:txBody>
          <a:bodyPr/>
          <a:lstStyle/>
          <a:p>
            <a:fld id="{798D22C8-B87E-4B3F-80DE-4E1777DA98C0}" type="slidenum">
              <a:rPr lang="en-US" smtClean="0"/>
              <a:pPr/>
              <a:t>19</a:t>
            </a:fld>
            <a:endParaRPr lang="en-US" dirty="0"/>
          </a:p>
        </p:txBody>
      </p:sp>
      <p:pic>
        <p:nvPicPr>
          <p:cNvPr id="5" name="Picture 4" descr="QR Code Image">
            <a:extLst>
              <a:ext uri="{FF2B5EF4-FFF2-40B4-BE49-F238E27FC236}">
                <a16:creationId xmlns:a16="http://schemas.microsoft.com/office/drawing/2014/main" id="{8F29D3E7-0BF0-2BBB-789F-E29B59185996}"/>
              </a:ext>
            </a:extLst>
          </p:cNvPr>
          <p:cNvPicPr>
            <a:picLocks noChangeAspect="1"/>
          </p:cNvPicPr>
          <p:nvPr/>
        </p:nvPicPr>
        <p:blipFill>
          <a:blip r:embed="rId3"/>
          <a:stretch>
            <a:fillRect/>
          </a:stretch>
        </p:blipFill>
        <p:spPr>
          <a:xfrm>
            <a:off x="6248400" y="3962400"/>
            <a:ext cx="2895600" cy="2895600"/>
          </a:xfrm>
          <a:prstGeom prst="rect">
            <a:avLst/>
          </a:prstGeom>
        </p:spPr>
      </p:pic>
    </p:spTree>
    <p:extLst>
      <p:ext uri="{BB962C8B-B14F-4D97-AF65-F5344CB8AC3E}">
        <p14:creationId xmlns:p14="http://schemas.microsoft.com/office/powerpoint/2010/main" val="1156843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About Me – Fengqi You</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88481" y="914400"/>
            <a:ext cx="1555519" cy="155448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67646" y="912070"/>
            <a:ext cx="1576353" cy="2364530"/>
          </a:xfrm>
          <a:prstGeom prst="rect">
            <a:avLst/>
          </a:prstGeom>
        </p:spPr>
      </p:pic>
      <p:sp>
        <p:nvSpPr>
          <p:cNvPr id="4" name="Slide Number Placeholder 3">
            <a:extLst>
              <a:ext uri="{FF2B5EF4-FFF2-40B4-BE49-F238E27FC236}">
                <a16:creationId xmlns:a16="http://schemas.microsoft.com/office/drawing/2014/main" id="{B8B2292D-9894-4422-B611-9C290D68DA86}"/>
              </a:ext>
            </a:extLst>
          </p:cNvPr>
          <p:cNvSpPr>
            <a:spLocks noGrp="1"/>
          </p:cNvSpPr>
          <p:nvPr>
            <p:ph type="sldNum" sz="quarter" idx="4"/>
          </p:nvPr>
        </p:nvSpPr>
        <p:spPr/>
        <p:txBody>
          <a:bodyPr/>
          <a:lstStyle/>
          <a:p>
            <a:fld id="{798D22C8-B87E-4B3F-80DE-4E1777DA98C0}" type="slidenum">
              <a:rPr lang="en-US" smtClean="0"/>
              <a:pPr/>
              <a:t>2</a:t>
            </a:fld>
            <a:endParaRPr lang="en-US" dirty="0"/>
          </a:p>
        </p:txBody>
      </p:sp>
      <p:sp>
        <p:nvSpPr>
          <p:cNvPr id="8" name="Content Placeholder 1">
            <a:extLst>
              <a:ext uri="{FF2B5EF4-FFF2-40B4-BE49-F238E27FC236}">
                <a16:creationId xmlns:a16="http://schemas.microsoft.com/office/drawing/2014/main" id="{F8C97CDA-34FC-B291-3D9D-2A5E57E4B88F}"/>
              </a:ext>
            </a:extLst>
          </p:cNvPr>
          <p:cNvSpPr>
            <a:spLocks noGrp="1"/>
          </p:cNvSpPr>
          <p:nvPr>
            <p:ph idx="1"/>
          </p:nvPr>
        </p:nvSpPr>
        <p:spPr>
          <a:xfrm>
            <a:off x="685800" y="1143000"/>
            <a:ext cx="8305800" cy="5486400"/>
          </a:xfrm>
        </p:spPr>
        <p:txBody>
          <a:bodyPr/>
          <a:lstStyle/>
          <a:p>
            <a:r>
              <a:rPr lang="en-US" sz="1800" dirty="0"/>
              <a:t>Roxanne E. and Michael J. Zak Professor, Cornell University</a:t>
            </a:r>
          </a:p>
          <a:p>
            <a:pPr lvl="1"/>
            <a:r>
              <a:rPr lang="en-US" sz="1500" dirty="0">
                <a:solidFill>
                  <a:srgbClr val="008000"/>
                </a:solidFill>
              </a:rPr>
              <a:t>Computer Science</a:t>
            </a:r>
          </a:p>
          <a:p>
            <a:pPr lvl="1"/>
            <a:r>
              <a:rPr lang="en-US" sz="1500" dirty="0">
                <a:solidFill>
                  <a:srgbClr val="008000"/>
                </a:solidFill>
              </a:rPr>
              <a:t>Systems Engineering </a:t>
            </a:r>
          </a:p>
          <a:p>
            <a:pPr lvl="1"/>
            <a:r>
              <a:rPr lang="en-US" sz="1500" dirty="0">
                <a:solidFill>
                  <a:srgbClr val="008000"/>
                </a:solidFill>
              </a:rPr>
              <a:t>Applied Mathematics</a:t>
            </a:r>
          </a:p>
          <a:p>
            <a:pPr lvl="1"/>
            <a:r>
              <a:rPr lang="en-US" sz="1500" dirty="0">
                <a:solidFill>
                  <a:srgbClr val="008000"/>
                </a:solidFill>
              </a:rPr>
              <a:t>Mechanical Engineering </a:t>
            </a:r>
          </a:p>
          <a:p>
            <a:pPr lvl="1"/>
            <a:r>
              <a:rPr lang="en-US" sz="1500" dirty="0">
                <a:solidFill>
                  <a:srgbClr val="008000"/>
                </a:solidFill>
              </a:rPr>
              <a:t>Applied Information Science</a:t>
            </a:r>
          </a:p>
          <a:p>
            <a:pPr lvl="1"/>
            <a:r>
              <a:rPr lang="en-US" sz="1500" dirty="0">
                <a:solidFill>
                  <a:srgbClr val="008000"/>
                </a:solidFill>
              </a:rPr>
              <a:t>Electrical and Computer Engineering</a:t>
            </a:r>
          </a:p>
          <a:p>
            <a:pPr lvl="1"/>
            <a:r>
              <a:rPr lang="en-US" sz="1500" dirty="0">
                <a:solidFill>
                  <a:srgbClr val="008000"/>
                </a:solidFill>
              </a:rPr>
              <a:t>Civil and Environmental Engineering</a:t>
            </a:r>
          </a:p>
          <a:p>
            <a:pPr lvl="1"/>
            <a:r>
              <a:rPr lang="en-US" sz="1500" dirty="0">
                <a:solidFill>
                  <a:srgbClr val="008000"/>
                </a:solidFill>
              </a:rPr>
              <a:t>Chemical and Biomolecular Engineering</a:t>
            </a:r>
          </a:p>
          <a:p>
            <a:pPr lvl="1"/>
            <a:r>
              <a:rPr lang="en-US" sz="1500" dirty="0">
                <a:solidFill>
                  <a:srgbClr val="008000"/>
                </a:solidFill>
              </a:rPr>
              <a:t>Operations Research and Information Engineering</a:t>
            </a:r>
          </a:p>
          <a:p>
            <a:pPr lvl="1"/>
            <a:r>
              <a:rPr lang="en-US" sz="1500" dirty="0">
                <a:solidFill>
                  <a:srgbClr val="0070C0"/>
                </a:solidFill>
              </a:rPr>
              <a:t>Co-Director, Cornell University AI for Science Institute (</a:t>
            </a:r>
            <a:r>
              <a:rPr lang="en-US" sz="1500" dirty="0" err="1">
                <a:solidFill>
                  <a:srgbClr val="0070C0"/>
                </a:solidFill>
              </a:rPr>
              <a:t>CUAISci</a:t>
            </a:r>
            <a:r>
              <a:rPr lang="en-US" sz="1500" dirty="0">
                <a:solidFill>
                  <a:srgbClr val="0070C0"/>
                </a:solidFill>
              </a:rPr>
              <a:t>)</a:t>
            </a:r>
          </a:p>
          <a:p>
            <a:pPr lvl="1"/>
            <a:r>
              <a:rPr lang="en-US" sz="1500" dirty="0">
                <a:solidFill>
                  <a:srgbClr val="0070C0"/>
                </a:solidFill>
              </a:rPr>
              <a:t>Co-Director, Cornell Institute for Digital Agriculture (CIDA)</a:t>
            </a:r>
          </a:p>
          <a:p>
            <a:pPr lvl="1"/>
            <a:r>
              <a:rPr lang="en-US" sz="1500" dirty="0">
                <a:solidFill>
                  <a:srgbClr val="0070C0"/>
                </a:solidFill>
              </a:rPr>
              <a:t>Director, Cornell AI for Sustainability Initiative (CAISI)</a:t>
            </a:r>
          </a:p>
          <a:p>
            <a:r>
              <a:rPr lang="en-US" sz="1800" dirty="0"/>
              <a:t>Assistant Professor, Northwestern University, 2011-2016</a:t>
            </a:r>
          </a:p>
          <a:p>
            <a:r>
              <a:rPr lang="en-US" sz="1800" dirty="0"/>
              <a:t>Argonne Scholar, Argonne National Laboratory, 2009-2011</a:t>
            </a:r>
          </a:p>
          <a:p>
            <a:pPr lvl="1"/>
            <a:r>
              <a:rPr lang="en-US" sz="1500" dirty="0">
                <a:solidFill>
                  <a:srgbClr val="0070C0"/>
                </a:solidFill>
              </a:rPr>
              <a:t>Mathematics and Computer Science Division</a:t>
            </a:r>
          </a:p>
          <a:p>
            <a:pPr lvl="1"/>
            <a:r>
              <a:rPr lang="en-US" sz="1500" dirty="0">
                <a:solidFill>
                  <a:srgbClr val="0070C0"/>
                </a:solidFill>
              </a:rPr>
              <a:t>Decision and Information Science Division</a:t>
            </a:r>
          </a:p>
          <a:p>
            <a:pPr lvl="1"/>
            <a:r>
              <a:rPr lang="en-US" sz="1500" dirty="0">
                <a:solidFill>
                  <a:srgbClr val="0070C0"/>
                </a:solidFill>
              </a:rPr>
              <a:t>Energy Systems Division</a:t>
            </a:r>
          </a:p>
          <a:p>
            <a:r>
              <a:rPr lang="en-US" sz="1800" dirty="0"/>
              <a:t>Ph.D., Carnegie Mellon University, 2009</a:t>
            </a:r>
            <a:endParaRPr lang="en-US" sz="1800" dirty="0">
              <a:solidFill>
                <a:schemeClr val="tx1">
                  <a:lumMod val="50000"/>
                </a:schemeClr>
              </a:solidFill>
            </a:endParaRPr>
          </a:p>
        </p:txBody>
      </p:sp>
      <p:pic>
        <p:nvPicPr>
          <p:cNvPr id="9" name="Picture 2">
            <a:extLst>
              <a:ext uri="{FF2B5EF4-FFF2-40B4-BE49-F238E27FC236}">
                <a16:creationId xmlns:a16="http://schemas.microsoft.com/office/drawing/2014/main" id="{F1A2D59F-7FDE-24BC-DA12-6FBA5985EF83}"/>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7304326" y="3429000"/>
            <a:ext cx="1164748" cy="81532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a:extLst>
              <a:ext uri="{FF2B5EF4-FFF2-40B4-BE49-F238E27FC236}">
                <a16:creationId xmlns:a16="http://schemas.microsoft.com/office/drawing/2014/main" id="{00772B4F-6FD8-FA3E-3584-716016F975BD}"/>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239000" y="4364365"/>
            <a:ext cx="1295400" cy="130848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a:extLst>
              <a:ext uri="{FF2B5EF4-FFF2-40B4-BE49-F238E27FC236}">
                <a16:creationId xmlns:a16="http://schemas.microsoft.com/office/drawing/2014/main" id="{1A54E33D-EF8B-CE47-72D0-DA179E1E5907}"/>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7024688" y="5616294"/>
            <a:ext cx="1724025" cy="971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7367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9"/>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11"/>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1143000"/>
            <a:ext cx="7772400" cy="5334000"/>
          </a:xfrm>
        </p:spPr>
        <p:txBody>
          <a:bodyPr/>
          <a:lstStyle/>
          <a:p>
            <a:r>
              <a:rPr lang="en-US" b="1" dirty="0" err="1"/>
              <a:t>SysEn</a:t>
            </a:r>
            <a:r>
              <a:rPr lang="en-US" b="1" dirty="0"/>
              <a:t> 5800/6800: Computational Optimization</a:t>
            </a:r>
          </a:p>
          <a:p>
            <a:pPr lvl="4"/>
            <a:endParaRPr lang="en-US" sz="1200" dirty="0"/>
          </a:p>
          <a:p>
            <a:r>
              <a:rPr lang="en-US" b="1" dirty="0" err="1"/>
              <a:t>SysEn</a:t>
            </a:r>
            <a:r>
              <a:rPr lang="en-US" b="1" dirty="0"/>
              <a:t> 5888/6888: Deep Learning</a:t>
            </a:r>
          </a:p>
          <a:p>
            <a:endParaRPr lang="en-US" b="1" dirty="0"/>
          </a:p>
          <a:p>
            <a:endParaRPr lang="en-US" b="1" dirty="0"/>
          </a:p>
          <a:p>
            <a:pPr marL="0" indent="0">
              <a:buNone/>
            </a:pPr>
            <a:r>
              <a:rPr lang="en-US" dirty="0">
                <a:solidFill>
                  <a:srgbClr val="0070C0"/>
                </a:solidFill>
              </a:rPr>
              <a:t>Other courses that I taught before</a:t>
            </a:r>
          </a:p>
          <a:p>
            <a:pPr lvl="1"/>
            <a:endParaRPr lang="en-US" sz="1800" dirty="0">
              <a:solidFill>
                <a:srgbClr val="0070C0"/>
              </a:solidFill>
            </a:endParaRPr>
          </a:p>
          <a:p>
            <a:r>
              <a:rPr lang="en-US" sz="2200" dirty="0" err="1">
                <a:solidFill>
                  <a:srgbClr val="0070C0"/>
                </a:solidFill>
              </a:rPr>
              <a:t>SysEn</a:t>
            </a:r>
            <a:r>
              <a:rPr lang="en-US" sz="2200" dirty="0">
                <a:solidFill>
                  <a:srgbClr val="0070C0"/>
                </a:solidFill>
              </a:rPr>
              <a:t> 5880/6880: Industrial Big Data </a:t>
            </a:r>
            <a:br>
              <a:rPr lang="en-US" sz="2200" dirty="0">
                <a:solidFill>
                  <a:srgbClr val="0070C0"/>
                </a:solidFill>
              </a:rPr>
            </a:br>
            <a:r>
              <a:rPr lang="en-US" sz="2200" dirty="0">
                <a:solidFill>
                  <a:srgbClr val="0070C0"/>
                </a:solidFill>
              </a:rPr>
              <a:t>Analytics &amp; Machine Learning</a:t>
            </a:r>
          </a:p>
          <a:p>
            <a:pPr lvl="1"/>
            <a:endParaRPr lang="en-US" sz="1800" dirty="0">
              <a:solidFill>
                <a:srgbClr val="0070C0"/>
              </a:solidFill>
            </a:endParaRPr>
          </a:p>
          <a:p>
            <a:r>
              <a:rPr lang="en-US" sz="2200" dirty="0">
                <a:solidFill>
                  <a:srgbClr val="0070C0"/>
                </a:solidFill>
              </a:rPr>
              <a:t>ORIE 3310/5310: Optimization II</a:t>
            </a:r>
          </a:p>
          <a:p>
            <a:pPr lvl="1"/>
            <a:endParaRPr lang="en-US" sz="1800" dirty="0">
              <a:solidFill>
                <a:srgbClr val="0070C0"/>
              </a:solidFill>
            </a:endParaRPr>
          </a:p>
          <a:p>
            <a:r>
              <a:rPr lang="en-US" sz="2200" dirty="0" err="1">
                <a:solidFill>
                  <a:srgbClr val="0070C0"/>
                </a:solidFill>
              </a:rPr>
              <a:t>SysEn</a:t>
            </a:r>
            <a:r>
              <a:rPr lang="en-US" sz="2200" dirty="0">
                <a:solidFill>
                  <a:srgbClr val="0070C0"/>
                </a:solidFill>
              </a:rPr>
              <a:t> 5860: Quantum Computing and Artificial Intelligence</a:t>
            </a:r>
          </a:p>
          <a:p>
            <a:pPr lvl="4"/>
            <a:endParaRPr lang="en-US" dirty="0"/>
          </a:p>
        </p:txBody>
      </p:sp>
      <p:sp>
        <p:nvSpPr>
          <p:cNvPr id="3" name="Title 2"/>
          <p:cNvSpPr>
            <a:spLocks noGrp="1"/>
          </p:cNvSpPr>
          <p:nvPr>
            <p:ph type="title"/>
          </p:nvPr>
        </p:nvSpPr>
        <p:spPr/>
        <p:txBody>
          <a:bodyPr/>
          <a:lstStyle/>
          <a:p>
            <a:r>
              <a:rPr lang="en-US" dirty="0"/>
              <a:t>Computational and Data Science Curriculum</a:t>
            </a:r>
          </a:p>
        </p:txBody>
      </p:sp>
      <p:sp>
        <p:nvSpPr>
          <p:cNvPr id="4" name="Slide Number Placeholder 3">
            <a:extLst>
              <a:ext uri="{FF2B5EF4-FFF2-40B4-BE49-F238E27FC236}">
                <a16:creationId xmlns:a16="http://schemas.microsoft.com/office/drawing/2014/main" id="{80EAB181-6ADA-4A53-A962-5B9739998B39}"/>
              </a:ext>
            </a:extLst>
          </p:cNvPr>
          <p:cNvSpPr>
            <a:spLocks noGrp="1"/>
          </p:cNvSpPr>
          <p:nvPr>
            <p:ph type="sldNum" sz="quarter" idx="4"/>
          </p:nvPr>
        </p:nvSpPr>
        <p:spPr/>
        <p:txBody>
          <a:bodyPr/>
          <a:lstStyle/>
          <a:p>
            <a:fld id="{798D22C8-B87E-4B3F-80DE-4E1777DA98C0}" type="slidenum">
              <a:rPr lang="en-US" smtClean="0"/>
              <a:pPr/>
              <a:t>20</a:t>
            </a:fld>
            <a:endParaRPr lang="en-US" dirty="0"/>
          </a:p>
        </p:txBody>
      </p:sp>
      <p:pic>
        <p:nvPicPr>
          <p:cNvPr id="6" name="Picture 5">
            <a:extLst>
              <a:ext uri="{FF2B5EF4-FFF2-40B4-BE49-F238E27FC236}">
                <a16:creationId xmlns:a16="http://schemas.microsoft.com/office/drawing/2014/main" id="{8D7D8FA9-E5AF-FC0A-59A0-AA9E143C9440}"/>
              </a:ext>
            </a:extLst>
          </p:cNvPr>
          <p:cNvPicPr>
            <a:picLocks noChangeAspect="1"/>
          </p:cNvPicPr>
          <p:nvPr/>
        </p:nvPicPr>
        <p:blipFill>
          <a:blip r:embed="rId2"/>
          <a:stretch>
            <a:fillRect/>
          </a:stretch>
        </p:blipFill>
        <p:spPr>
          <a:xfrm>
            <a:off x="5486400" y="2438400"/>
            <a:ext cx="3588917" cy="2743200"/>
          </a:xfrm>
          <a:prstGeom prst="rect">
            <a:avLst/>
          </a:prstGeom>
        </p:spPr>
      </p:pic>
    </p:spTree>
    <p:extLst>
      <p:ext uri="{BB962C8B-B14F-4D97-AF65-F5344CB8AC3E}">
        <p14:creationId xmlns:p14="http://schemas.microsoft.com/office/powerpoint/2010/main" val="875685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F6B23E9-6246-4C76-9C75-D95008495621}"/>
              </a:ext>
            </a:extLst>
          </p:cNvPr>
          <p:cNvSpPr>
            <a:spLocks noGrp="1"/>
          </p:cNvSpPr>
          <p:nvPr>
            <p:ph type="title"/>
          </p:nvPr>
        </p:nvSpPr>
        <p:spPr>
          <a:xfrm>
            <a:off x="152400" y="45378"/>
            <a:ext cx="9144000" cy="838200"/>
          </a:xfrm>
        </p:spPr>
        <p:txBody>
          <a:bodyPr>
            <a:normAutofit/>
          </a:bodyPr>
          <a:lstStyle/>
          <a:p>
            <a:r>
              <a:rPr lang="en-US" dirty="0" err="1"/>
              <a:t>SysEn</a:t>
            </a:r>
            <a:r>
              <a:rPr lang="en-US" dirty="0"/>
              <a:t> 5800/6800: Computational Optimization </a:t>
            </a:r>
            <a:r>
              <a:rPr lang="en-US" b="0" dirty="0"/>
              <a:t>(now)</a:t>
            </a:r>
          </a:p>
        </p:txBody>
      </p:sp>
      <p:sp>
        <p:nvSpPr>
          <p:cNvPr id="6" name="TextBox 5">
            <a:extLst>
              <a:ext uri="{FF2B5EF4-FFF2-40B4-BE49-F238E27FC236}">
                <a16:creationId xmlns:a16="http://schemas.microsoft.com/office/drawing/2014/main" id="{6BF95D51-32C7-453D-8F62-BD60A1D1BD18}"/>
              </a:ext>
            </a:extLst>
          </p:cNvPr>
          <p:cNvSpPr txBox="1"/>
          <p:nvPr/>
        </p:nvSpPr>
        <p:spPr>
          <a:xfrm>
            <a:off x="0" y="5393156"/>
            <a:ext cx="9144000" cy="1077218"/>
          </a:xfrm>
          <a:prstGeom prst="rect">
            <a:avLst/>
          </a:prstGeom>
          <a:noFill/>
        </p:spPr>
        <p:txBody>
          <a:bodyPr wrap="square" rtlCol="0">
            <a:spAutoFit/>
          </a:bodyPr>
          <a:lstStyle/>
          <a:p>
            <a:pPr algn="ctr"/>
            <a:r>
              <a:rPr lang="en-US" sz="3200" b="1" u="sng" dirty="0">
                <a:solidFill>
                  <a:srgbClr val="C00000"/>
                </a:solidFill>
              </a:rPr>
              <a:t>NO PRIOR PROGRAMMING EXPERIENCE NECESSARY!</a:t>
            </a:r>
          </a:p>
        </p:txBody>
      </p:sp>
      <p:pic>
        <p:nvPicPr>
          <p:cNvPr id="8" name="Content Placeholder 7">
            <a:extLst>
              <a:ext uri="{FF2B5EF4-FFF2-40B4-BE49-F238E27FC236}">
                <a16:creationId xmlns:a16="http://schemas.microsoft.com/office/drawing/2014/main" id="{DB30107D-20DD-4753-BE8E-81E2515F9E1D}"/>
              </a:ext>
            </a:extLst>
          </p:cNvPr>
          <p:cNvPicPr>
            <a:picLocks noGrp="1" noChangeAspect="1"/>
          </p:cNvPicPr>
          <p:nvPr>
            <p:ph idx="1"/>
          </p:nvPr>
        </p:nvPicPr>
        <p:blipFill>
          <a:blip r:embed="rId2"/>
          <a:stretch>
            <a:fillRect/>
          </a:stretch>
        </p:blipFill>
        <p:spPr>
          <a:xfrm>
            <a:off x="0" y="990600"/>
            <a:ext cx="9144000" cy="4267200"/>
          </a:xfrm>
          <a:prstGeom prst="rect">
            <a:avLst/>
          </a:prstGeom>
        </p:spPr>
      </p:pic>
      <p:sp>
        <p:nvSpPr>
          <p:cNvPr id="2" name="Slide Number Placeholder 1">
            <a:extLst>
              <a:ext uri="{FF2B5EF4-FFF2-40B4-BE49-F238E27FC236}">
                <a16:creationId xmlns:a16="http://schemas.microsoft.com/office/drawing/2014/main" id="{12F1F50E-9D4D-48BC-9442-7DC422332D33}"/>
              </a:ext>
            </a:extLst>
          </p:cNvPr>
          <p:cNvSpPr>
            <a:spLocks noGrp="1"/>
          </p:cNvSpPr>
          <p:nvPr>
            <p:ph type="sldNum" sz="quarter" idx="4"/>
          </p:nvPr>
        </p:nvSpPr>
        <p:spPr/>
        <p:txBody>
          <a:bodyPr/>
          <a:lstStyle/>
          <a:p>
            <a:fld id="{798D22C8-B87E-4B3F-80DE-4E1777DA98C0}" type="slidenum">
              <a:rPr lang="en-US" smtClean="0"/>
              <a:pPr/>
              <a:t>21</a:t>
            </a:fld>
            <a:endParaRPr lang="en-US" dirty="0"/>
          </a:p>
        </p:txBody>
      </p:sp>
    </p:spTree>
    <p:extLst>
      <p:ext uri="{BB962C8B-B14F-4D97-AF65-F5344CB8AC3E}">
        <p14:creationId xmlns:p14="http://schemas.microsoft.com/office/powerpoint/2010/main" val="2055497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err="1"/>
              <a:t>SysEn</a:t>
            </a:r>
            <a:r>
              <a:rPr lang="en-US" dirty="0"/>
              <a:t> 5888/6888: Deep Learning </a:t>
            </a:r>
            <a:r>
              <a:rPr lang="en-US" b="0" dirty="0"/>
              <a:t>(spring)</a:t>
            </a:r>
          </a:p>
        </p:txBody>
      </p:sp>
      <p:sp>
        <p:nvSpPr>
          <p:cNvPr id="4" name="Slide Number Placeholder 3"/>
          <p:cNvSpPr>
            <a:spLocks noGrp="1"/>
          </p:cNvSpPr>
          <p:nvPr>
            <p:ph type="sldNum" sz="quarter" idx="4"/>
          </p:nvPr>
        </p:nvSpPr>
        <p:spPr/>
        <p:txBody>
          <a:bodyPr/>
          <a:lstStyle/>
          <a:p>
            <a:fld id="{798D22C8-B87E-4B3F-80DE-4E1777DA98C0}" type="slidenum">
              <a:rPr lang="en-US" smtClean="0"/>
              <a:pPr/>
              <a:t>22</a:t>
            </a:fld>
            <a:endParaRPr lang="en-US" dirty="0"/>
          </a:p>
        </p:txBody>
      </p:sp>
      <p:pic>
        <p:nvPicPr>
          <p:cNvPr id="14" name="Content Placeholder 9">
            <a:extLst>
              <a:ext uri="{FF2B5EF4-FFF2-40B4-BE49-F238E27FC236}">
                <a16:creationId xmlns:a16="http://schemas.microsoft.com/office/drawing/2014/main" id="{A631FB61-C68C-7270-800A-27352D858F81}"/>
              </a:ext>
            </a:extLst>
          </p:cNvPr>
          <p:cNvPicPr>
            <a:picLocks noGrp="1" noChangeAspect="1"/>
          </p:cNvPicPr>
          <p:nvPr>
            <p:ph idx="1"/>
          </p:nvPr>
        </p:nvPicPr>
        <p:blipFill>
          <a:blip r:embed="rId2"/>
          <a:stretch>
            <a:fillRect/>
          </a:stretch>
        </p:blipFill>
        <p:spPr>
          <a:xfrm>
            <a:off x="1574182" y="969203"/>
            <a:ext cx="5995637" cy="5888797"/>
          </a:xfrm>
          <a:prstGeom prst="rect">
            <a:avLst/>
          </a:prstGeom>
        </p:spPr>
      </p:pic>
      <p:pic>
        <p:nvPicPr>
          <p:cNvPr id="15" name="Picture 14">
            <a:extLst>
              <a:ext uri="{FF2B5EF4-FFF2-40B4-BE49-F238E27FC236}">
                <a16:creationId xmlns:a16="http://schemas.microsoft.com/office/drawing/2014/main" id="{BC589C92-DCF8-6F77-8DBB-167C822ADA7C}"/>
              </a:ext>
            </a:extLst>
          </p:cNvPr>
          <p:cNvPicPr>
            <a:picLocks noChangeAspect="1"/>
          </p:cNvPicPr>
          <p:nvPr/>
        </p:nvPicPr>
        <p:blipFill>
          <a:blip r:embed="rId3"/>
          <a:stretch>
            <a:fillRect/>
          </a:stretch>
        </p:blipFill>
        <p:spPr>
          <a:xfrm>
            <a:off x="58696" y="2014049"/>
            <a:ext cx="1711408" cy="1120140"/>
          </a:xfrm>
          <a:prstGeom prst="rect">
            <a:avLst/>
          </a:prstGeom>
        </p:spPr>
      </p:pic>
      <p:pic>
        <p:nvPicPr>
          <p:cNvPr id="16" name="Picture 15">
            <a:extLst>
              <a:ext uri="{FF2B5EF4-FFF2-40B4-BE49-F238E27FC236}">
                <a16:creationId xmlns:a16="http://schemas.microsoft.com/office/drawing/2014/main" id="{71569F57-D1AF-640D-8C67-4D58EFF75065}"/>
              </a:ext>
            </a:extLst>
          </p:cNvPr>
          <p:cNvPicPr>
            <a:picLocks noChangeAspect="1"/>
          </p:cNvPicPr>
          <p:nvPr/>
        </p:nvPicPr>
        <p:blipFill>
          <a:blip r:embed="rId4"/>
          <a:stretch>
            <a:fillRect/>
          </a:stretch>
        </p:blipFill>
        <p:spPr>
          <a:xfrm>
            <a:off x="7771410" y="4924858"/>
            <a:ext cx="977341" cy="553212"/>
          </a:xfrm>
          <a:prstGeom prst="rect">
            <a:avLst/>
          </a:prstGeom>
        </p:spPr>
      </p:pic>
      <p:sp>
        <p:nvSpPr>
          <p:cNvPr id="17" name="TextBox 16">
            <a:extLst>
              <a:ext uri="{FF2B5EF4-FFF2-40B4-BE49-F238E27FC236}">
                <a16:creationId xmlns:a16="http://schemas.microsoft.com/office/drawing/2014/main" id="{60EFA028-65B4-1F33-03B6-F455736FAB41}"/>
              </a:ext>
            </a:extLst>
          </p:cNvPr>
          <p:cNvSpPr txBox="1"/>
          <p:nvPr/>
        </p:nvSpPr>
        <p:spPr>
          <a:xfrm>
            <a:off x="7656738" y="5482266"/>
            <a:ext cx="1206684" cy="276999"/>
          </a:xfrm>
          <a:prstGeom prst="rect">
            <a:avLst/>
          </a:prstGeom>
          <a:noFill/>
        </p:spPr>
        <p:txBody>
          <a:bodyPr wrap="square" rtlCol="0">
            <a:spAutoFit/>
          </a:bodyPr>
          <a:lstStyle/>
          <a:p>
            <a:pPr algn="ctr"/>
            <a:r>
              <a:rPr lang="en-US" sz="1200" dirty="0" err="1">
                <a:solidFill>
                  <a:srgbClr val="0070C0"/>
                </a:solidFill>
                <a:latin typeface="+mn-lt"/>
              </a:rPr>
              <a:t>AlphaFold</a:t>
            </a:r>
            <a:endParaRPr lang="en-US" sz="1200" dirty="0">
              <a:solidFill>
                <a:srgbClr val="0070C0"/>
              </a:solidFill>
              <a:latin typeface="+mn-lt"/>
            </a:endParaRPr>
          </a:p>
        </p:txBody>
      </p:sp>
      <p:pic>
        <p:nvPicPr>
          <p:cNvPr id="18" name="Content Placeholder 5">
            <a:extLst>
              <a:ext uri="{FF2B5EF4-FFF2-40B4-BE49-F238E27FC236}">
                <a16:creationId xmlns:a16="http://schemas.microsoft.com/office/drawing/2014/main" id="{AA5C1897-3592-E6A3-B2FF-9921B495408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8167" y="4419600"/>
            <a:ext cx="1532467" cy="1225242"/>
          </a:xfrm>
          <a:prstGeom prst="rect">
            <a:avLst/>
          </a:prstGeom>
          <a:noFill/>
          <a:ln w="9525">
            <a:noFill/>
            <a:miter lim="800000"/>
            <a:headEnd/>
            <a:tailEnd/>
          </a:ln>
        </p:spPr>
      </p:pic>
      <p:pic>
        <p:nvPicPr>
          <p:cNvPr id="19" name="Picture 18">
            <a:extLst>
              <a:ext uri="{FF2B5EF4-FFF2-40B4-BE49-F238E27FC236}">
                <a16:creationId xmlns:a16="http://schemas.microsoft.com/office/drawing/2014/main" id="{3F6404CB-2066-008A-428E-3B1BC4D5C9AF}"/>
              </a:ext>
            </a:extLst>
          </p:cNvPr>
          <p:cNvPicPr>
            <a:picLocks noChangeAspect="1"/>
          </p:cNvPicPr>
          <p:nvPr/>
        </p:nvPicPr>
        <p:blipFill>
          <a:blip r:embed="rId6"/>
          <a:stretch>
            <a:fillRect/>
          </a:stretch>
        </p:blipFill>
        <p:spPr>
          <a:xfrm>
            <a:off x="7473700" y="1007534"/>
            <a:ext cx="1572760" cy="1008888"/>
          </a:xfrm>
          <a:prstGeom prst="rect">
            <a:avLst/>
          </a:prstGeom>
        </p:spPr>
      </p:pic>
      <p:pic>
        <p:nvPicPr>
          <p:cNvPr id="20" name="Picture 19">
            <a:extLst>
              <a:ext uri="{FF2B5EF4-FFF2-40B4-BE49-F238E27FC236}">
                <a16:creationId xmlns:a16="http://schemas.microsoft.com/office/drawing/2014/main" id="{94A36128-BEAE-3167-34FF-DE879E06398A}"/>
              </a:ext>
            </a:extLst>
          </p:cNvPr>
          <p:cNvPicPr>
            <a:picLocks noChangeAspect="1"/>
          </p:cNvPicPr>
          <p:nvPr/>
        </p:nvPicPr>
        <p:blipFill>
          <a:blip r:embed="rId7"/>
          <a:stretch>
            <a:fillRect/>
          </a:stretch>
        </p:blipFill>
        <p:spPr>
          <a:xfrm>
            <a:off x="7480359" y="2941396"/>
            <a:ext cx="1559442" cy="838200"/>
          </a:xfrm>
          <a:prstGeom prst="rect">
            <a:avLst/>
          </a:prstGeom>
        </p:spPr>
      </p:pic>
      <p:sp>
        <p:nvSpPr>
          <p:cNvPr id="21" name="TextBox 20">
            <a:extLst>
              <a:ext uri="{FF2B5EF4-FFF2-40B4-BE49-F238E27FC236}">
                <a16:creationId xmlns:a16="http://schemas.microsoft.com/office/drawing/2014/main" id="{3503DB20-4705-F1B8-4C00-6250FF3E9C30}"/>
              </a:ext>
            </a:extLst>
          </p:cNvPr>
          <p:cNvSpPr txBox="1"/>
          <p:nvPr/>
        </p:nvSpPr>
        <p:spPr>
          <a:xfrm>
            <a:off x="7391400" y="3832535"/>
            <a:ext cx="1737360" cy="646331"/>
          </a:xfrm>
          <a:prstGeom prst="rect">
            <a:avLst/>
          </a:prstGeom>
          <a:noFill/>
        </p:spPr>
        <p:txBody>
          <a:bodyPr wrap="square" rtlCol="0">
            <a:spAutoFit/>
          </a:bodyPr>
          <a:lstStyle/>
          <a:p>
            <a:pPr algn="ctr"/>
            <a:r>
              <a:rPr lang="en-US" sz="1200" dirty="0">
                <a:solidFill>
                  <a:srgbClr val="0070C0"/>
                </a:solidFill>
                <a:latin typeface="+mn-lt"/>
              </a:rPr>
              <a:t>Materials/polymer design and optimization with QSPR </a:t>
            </a:r>
          </a:p>
        </p:txBody>
      </p:sp>
      <p:sp>
        <p:nvSpPr>
          <p:cNvPr id="22" name="TextBox 21">
            <a:extLst>
              <a:ext uri="{FF2B5EF4-FFF2-40B4-BE49-F238E27FC236}">
                <a16:creationId xmlns:a16="http://schemas.microsoft.com/office/drawing/2014/main" id="{C66652DF-B686-2F32-A940-2646A3448BC7}"/>
              </a:ext>
            </a:extLst>
          </p:cNvPr>
          <p:cNvSpPr txBox="1"/>
          <p:nvPr/>
        </p:nvSpPr>
        <p:spPr>
          <a:xfrm>
            <a:off x="7437776" y="2033124"/>
            <a:ext cx="1644609" cy="646331"/>
          </a:xfrm>
          <a:prstGeom prst="rect">
            <a:avLst/>
          </a:prstGeom>
          <a:noFill/>
        </p:spPr>
        <p:txBody>
          <a:bodyPr wrap="square" rtlCol="0">
            <a:spAutoFit/>
          </a:bodyPr>
          <a:lstStyle/>
          <a:p>
            <a:pPr algn="ctr"/>
            <a:r>
              <a:rPr lang="en-US" sz="1200" dirty="0">
                <a:solidFill>
                  <a:srgbClr val="0070C0"/>
                </a:solidFill>
                <a:latin typeface="+mn-lt"/>
              </a:rPr>
              <a:t>Soft sensors based on liquid crystal optical response </a:t>
            </a:r>
          </a:p>
        </p:txBody>
      </p:sp>
      <p:sp>
        <p:nvSpPr>
          <p:cNvPr id="23" name="TextBox 22">
            <a:extLst>
              <a:ext uri="{FF2B5EF4-FFF2-40B4-BE49-F238E27FC236}">
                <a16:creationId xmlns:a16="http://schemas.microsoft.com/office/drawing/2014/main" id="{065AAB7C-807B-72D4-D018-1165AAD12215}"/>
              </a:ext>
            </a:extLst>
          </p:cNvPr>
          <p:cNvSpPr txBox="1"/>
          <p:nvPr/>
        </p:nvSpPr>
        <p:spPr>
          <a:xfrm>
            <a:off x="0" y="3140408"/>
            <a:ext cx="1828800" cy="646331"/>
          </a:xfrm>
          <a:prstGeom prst="rect">
            <a:avLst/>
          </a:prstGeom>
          <a:noFill/>
        </p:spPr>
        <p:txBody>
          <a:bodyPr wrap="square" rtlCol="0">
            <a:spAutoFit/>
          </a:bodyPr>
          <a:lstStyle/>
          <a:p>
            <a:pPr algn="ctr"/>
            <a:r>
              <a:rPr lang="en-US" sz="1200" dirty="0">
                <a:solidFill>
                  <a:srgbClr val="0070C0"/>
                </a:solidFill>
                <a:latin typeface="+mn-lt"/>
              </a:rPr>
              <a:t>Rapid in-silico screening of metal organic frameworks (MOFs)</a:t>
            </a:r>
          </a:p>
        </p:txBody>
      </p:sp>
      <p:sp>
        <p:nvSpPr>
          <p:cNvPr id="24" name="TextBox 23">
            <a:extLst>
              <a:ext uri="{FF2B5EF4-FFF2-40B4-BE49-F238E27FC236}">
                <a16:creationId xmlns:a16="http://schemas.microsoft.com/office/drawing/2014/main" id="{447A742E-2463-64CD-2903-69C458DF5404}"/>
              </a:ext>
            </a:extLst>
          </p:cNvPr>
          <p:cNvSpPr txBox="1"/>
          <p:nvPr/>
        </p:nvSpPr>
        <p:spPr>
          <a:xfrm>
            <a:off x="0" y="5634778"/>
            <a:ext cx="1828800" cy="646331"/>
          </a:xfrm>
          <a:prstGeom prst="rect">
            <a:avLst/>
          </a:prstGeom>
          <a:noFill/>
        </p:spPr>
        <p:txBody>
          <a:bodyPr wrap="square" rtlCol="0">
            <a:spAutoFit/>
          </a:bodyPr>
          <a:lstStyle/>
          <a:p>
            <a:pPr algn="ctr"/>
            <a:r>
              <a:rPr lang="en-US" sz="1200" dirty="0">
                <a:solidFill>
                  <a:srgbClr val="0070C0"/>
                </a:solidFill>
                <a:latin typeface="+mn-lt"/>
              </a:rPr>
              <a:t>Chemical language models for on-the-fly molecular generation </a:t>
            </a:r>
          </a:p>
        </p:txBody>
      </p:sp>
    </p:spTree>
    <p:extLst>
      <p:ext uri="{BB962C8B-B14F-4D97-AF65-F5344CB8AC3E}">
        <p14:creationId xmlns:p14="http://schemas.microsoft.com/office/powerpoint/2010/main" val="3100430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1" grpId="0"/>
      <p:bldP spid="22" grpId="0"/>
      <p:bldP spid="23" grpId="0"/>
      <p:bldP spid="2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A7213A3-006C-4A12-AEA0-17622DB29822}"/>
              </a:ext>
            </a:extLst>
          </p:cNvPr>
          <p:cNvPicPr>
            <a:picLocks noGrp="1" noChangeAspect="1"/>
          </p:cNvPicPr>
          <p:nvPr>
            <p:ph idx="1"/>
          </p:nvPr>
        </p:nvPicPr>
        <p:blipFill>
          <a:blip r:embed="rId2"/>
          <a:stretch>
            <a:fillRect/>
          </a:stretch>
        </p:blipFill>
        <p:spPr>
          <a:xfrm>
            <a:off x="0" y="1660478"/>
            <a:ext cx="9144000" cy="4054522"/>
          </a:xfrm>
          <a:prstGeom prst="rect">
            <a:avLst/>
          </a:prstGeom>
        </p:spPr>
      </p:pic>
      <p:sp>
        <p:nvSpPr>
          <p:cNvPr id="3" name="Title 2">
            <a:extLst>
              <a:ext uri="{FF2B5EF4-FFF2-40B4-BE49-F238E27FC236}">
                <a16:creationId xmlns:a16="http://schemas.microsoft.com/office/drawing/2014/main" id="{75566312-C914-4F95-9C7F-B50E0D5B640C}"/>
              </a:ext>
            </a:extLst>
          </p:cNvPr>
          <p:cNvSpPr>
            <a:spLocks noGrp="1"/>
          </p:cNvSpPr>
          <p:nvPr>
            <p:ph type="title"/>
          </p:nvPr>
        </p:nvSpPr>
        <p:spPr/>
        <p:txBody>
          <a:bodyPr>
            <a:normAutofit fontScale="90000"/>
          </a:bodyPr>
          <a:lstStyle/>
          <a:p>
            <a:r>
              <a:rPr lang="en-US" dirty="0" err="1"/>
              <a:t>SysEn</a:t>
            </a:r>
            <a:r>
              <a:rPr lang="en-US" dirty="0"/>
              <a:t> 5880/6880: Data Analytics &amp; Machine Learning</a:t>
            </a:r>
          </a:p>
        </p:txBody>
      </p:sp>
      <p:sp>
        <p:nvSpPr>
          <p:cNvPr id="2" name="Slide Number Placeholder 1">
            <a:extLst>
              <a:ext uri="{FF2B5EF4-FFF2-40B4-BE49-F238E27FC236}">
                <a16:creationId xmlns:a16="http://schemas.microsoft.com/office/drawing/2014/main" id="{07774519-7046-49FC-A1F1-3BAAAEF0BE72}"/>
              </a:ext>
            </a:extLst>
          </p:cNvPr>
          <p:cNvSpPr>
            <a:spLocks noGrp="1"/>
          </p:cNvSpPr>
          <p:nvPr>
            <p:ph type="sldNum" sz="quarter" idx="4"/>
          </p:nvPr>
        </p:nvSpPr>
        <p:spPr/>
        <p:txBody>
          <a:bodyPr/>
          <a:lstStyle/>
          <a:p>
            <a:fld id="{798D22C8-B87E-4B3F-80DE-4E1777DA98C0}" type="slidenum">
              <a:rPr lang="en-US" smtClean="0"/>
              <a:pPr/>
              <a:t>23</a:t>
            </a:fld>
            <a:endParaRPr lang="en-US" dirty="0"/>
          </a:p>
        </p:txBody>
      </p:sp>
    </p:spTree>
    <p:extLst>
      <p:ext uri="{BB962C8B-B14F-4D97-AF65-F5344CB8AC3E}">
        <p14:creationId xmlns:p14="http://schemas.microsoft.com/office/powerpoint/2010/main" val="24508260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81000" y="4876800"/>
            <a:ext cx="8610600" cy="1600200"/>
          </a:xfrm>
        </p:spPr>
        <p:txBody>
          <a:bodyPr/>
          <a:lstStyle/>
          <a:p>
            <a:pPr marL="0" indent="0">
              <a:buNone/>
            </a:pPr>
            <a:r>
              <a:rPr lang="en-US" b="1" dirty="0">
                <a:solidFill>
                  <a:srgbClr val="008000"/>
                </a:solidFill>
              </a:rPr>
              <a:t>Computational Optimization</a:t>
            </a:r>
          </a:p>
          <a:p>
            <a:r>
              <a:rPr lang="en-US" sz="2000" b="1" dirty="0"/>
              <a:t>Science: </a:t>
            </a:r>
            <a:r>
              <a:rPr lang="en-US" sz="2000" dirty="0"/>
              <a:t>Computational and data-enabled tools for knowledge discovery </a:t>
            </a:r>
          </a:p>
          <a:p>
            <a:r>
              <a:rPr lang="en-US" sz="2000" b="1" dirty="0"/>
              <a:t>Engineering: </a:t>
            </a:r>
            <a:r>
              <a:rPr lang="en-US" sz="2000" dirty="0"/>
              <a:t>Decision support and better/best design, operation &amp; control</a:t>
            </a:r>
          </a:p>
          <a:p>
            <a:r>
              <a:rPr lang="en-US" sz="2000" b="1" dirty="0"/>
              <a:t>Big Data Analytics &amp; Machine Learning: </a:t>
            </a:r>
            <a:r>
              <a:rPr lang="en-US" sz="2000" dirty="0"/>
              <a:t>Core of the theory and algorithms</a:t>
            </a:r>
          </a:p>
        </p:txBody>
      </p:sp>
      <p:sp>
        <p:nvSpPr>
          <p:cNvPr id="4" name="Title 3"/>
          <p:cNvSpPr>
            <a:spLocks noGrp="1"/>
          </p:cNvSpPr>
          <p:nvPr>
            <p:ph type="title"/>
          </p:nvPr>
        </p:nvSpPr>
        <p:spPr/>
        <p:txBody>
          <a:bodyPr/>
          <a:lstStyle/>
          <a:p>
            <a:r>
              <a:rPr lang="en-US" dirty="0"/>
              <a:t>Optimization - </a:t>
            </a:r>
            <a:r>
              <a:rPr lang="en-US" altLang="zh-CN" dirty="0"/>
              <a:t>Science of the Better </a:t>
            </a:r>
            <a:endParaRPr lang="en-US" dirty="0"/>
          </a:p>
        </p:txBody>
      </p:sp>
      <p:sp>
        <p:nvSpPr>
          <p:cNvPr id="32" name="Oval 29"/>
          <p:cNvSpPr>
            <a:spLocks noChangeArrowheads="1"/>
          </p:cNvSpPr>
          <p:nvPr/>
        </p:nvSpPr>
        <p:spPr bwMode="auto">
          <a:xfrm>
            <a:off x="3048000" y="1295400"/>
            <a:ext cx="2895600" cy="1817688"/>
          </a:xfrm>
          <a:prstGeom prst="ellipse">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12700">
                <a:solidFill>
                  <a:schemeClr val="tx1"/>
                </a:solidFill>
                <a:round/>
                <a:headEnd/>
                <a:tailEnd/>
              </a14:hiddenLine>
            </a:ext>
          </a:extLst>
        </p:spPr>
        <p:txBody>
          <a:bodyPr wrap="none" anchor="ctr"/>
          <a:lstStyle/>
          <a:p>
            <a:endParaRPr lang="en-US"/>
          </a:p>
        </p:txBody>
      </p:sp>
      <p:sp>
        <p:nvSpPr>
          <p:cNvPr id="33" name="AutoShape 58"/>
          <p:cNvSpPr>
            <a:spLocks noChangeArrowheads="1"/>
          </p:cNvSpPr>
          <p:nvPr/>
        </p:nvSpPr>
        <p:spPr bwMode="auto">
          <a:xfrm rot="540325">
            <a:off x="2384425" y="1600200"/>
            <a:ext cx="609600" cy="22860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gradFill rotWithShape="1">
            <a:gsLst>
              <a:gs pos="0">
                <a:srgbClr val="0000FF"/>
              </a:gs>
              <a:gs pos="100000">
                <a:srgbClr val="CCECFF"/>
              </a:gs>
            </a:gsLst>
            <a:lin ang="0" scaled="1"/>
          </a:gra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 name="AutoShape 66"/>
          <p:cNvSpPr>
            <a:spLocks noChangeArrowheads="1"/>
          </p:cNvSpPr>
          <p:nvPr/>
        </p:nvSpPr>
        <p:spPr bwMode="auto">
          <a:xfrm rot="-1797843">
            <a:off x="2384425" y="2590800"/>
            <a:ext cx="609600" cy="22860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gradFill rotWithShape="1">
            <a:gsLst>
              <a:gs pos="0">
                <a:srgbClr val="0000FF"/>
              </a:gs>
              <a:gs pos="100000">
                <a:srgbClr val="CCECFF"/>
              </a:gs>
            </a:gsLst>
            <a:lin ang="0" scaled="1"/>
          </a:gra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1600">
              <a:latin typeface="+mn-lt"/>
            </a:endParaRPr>
          </a:p>
        </p:txBody>
      </p:sp>
      <p:sp>
        <p:nvSpPr>
          <p:cNvPr id="35" name="AutoShape 67"/>
          <p:cNvSpPr>
            <a:spLocks noChangeArrowheads="1"/>
          </p:cNvSpPr>
          <p:nvPr/>
        </p:nvSpPr>
        <p:spPr bwMode="auto">
          <a:xfrm rot="-24303424">
            <a:off x="3162300" y="3162300"/>
            <a:ext cx="609600" cy="22860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gradFill rotWithShape="1">
            <a:gsLst>
              <a:gs pos="0">
                <a:srgbClr val="0000FF"/>
              </a:gs>
              <a:gs pos="100000">
                <a:srgbClr val="CCECFF"/>
              </a:gs>
            </a:gsLst>
            <a:lin ang="0" scaled="1"/>
          </a:gra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1600">
              <a:latin typeface="+mn-lt"/>
            </a:endParaRPr>
          </a:p>
        </p:txBody>
      </p:sp>
      <p:sp>
        <p:nvSpPr>
          <p:cNvPr id="36" name="AutoShape 68"/>
          <p:cNvSpPr>
            <a:spLocks noChangeArrowheads="1"/>
          </p:cNvSpPr>
          <p:nvPr/>
        </p:nvSpPr>
        <p:spPr bwMode="auto">
          <a:xfrm rot="16200000">
            <a:off x="4420394" y="3309144"/>
            <a:ext cx="390525" cy="239713"/>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gradFill rotWithShape="1">
            <a:gsLst>
              <a:gs pos="0">
                <a:srgbClr val="0000FF"/>
              </a:gs>
              <a:gs pos="100000">
                <a:srgbClr val="CCECFF"/>
              </a:gs>
            </a:gsLst>
            <a:lin ang="0" scaled="1"/>
          </a:gra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1600">
              <a:latin typeface="+mn-lt"/>
            </a:endParaRPr>
          </a:p>
        </p:txBody>
      </p:sp>
      <p:sp>
        <p:nvSpPr>
          <p:cNvPr id="37" name="AutoShape 70"/>
          <p:cNvSpPr>
            <a:spLocks noChangeArrowheads="1"/>
          </p:cNvSpPr>
          <p:nvPr/>
        </p:nvSpPr>
        <p:spPr bwMode="auto">
          <a:xfrm rot="12084006">
            <a:off x="6019800" y="2514600"/>
            <a:ext cx="609600" cy="22860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gradFill rotWithShape="1">
            <a:gsLst>
              <a:gs pos="0">
                <a:srgbClr val="0000FF"/>
              </a:gs>
              <a:gs pos="100000">
                <a:srgbClr val="CCECFF"/>
              </a:gs>
            </a:gsLst>
            <a:lin ang="0" scaled="1"/>
          </a:gra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1600">
              <a:latin typeface="+mn-lt"/>
            </a:endParaRPr>
          </a:p>
        </p:txBody>
      </p:sp>
      <p:sp>
        <p:nvSpPr>
          <p:cNvPr id="38" name="AutoShape 71"/>
          <p:cNvSpPr>
            <a:spLocks noChangeArrowheads="1"/>
          </p:cNvSpPr>
          <p:nvPr/>
        </p:nvSpPr>
        <p:spPr bwMode="auto">
          <a:xfrm rot="10542784">
            <a:off x="6172200" y="1676400"/>
            <a:ext cx="609600" cy="22860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gradFill rotWithShape="1">
            <a:gsLst>
              <a:gs pos="0">
                <a:srgbClr val="0000FF"/>
              </a:gs>
              <a:gs pos="100000">
                <a:srgbClr val="CCECFF"/>
              </a:gs>
            </a:gsLst>
            <a:lin ang="0" scaled="1"/>
          </a:gra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39"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t="18338"/>
          <a:stretch>
            <a:fillRect/>
          </a:stretch>
        </p:blipFill>
        <p:spPr bwMode="auto">
          <a:xfrm>
            <a:off x="5867400" y="3344863"/>
            <a:ext cx="1219200" cy="1060450"/>
          </a:xfrm>
          <a:prstGeom prst="rect">
            <a:avLst/>
          </a:prstGeom>
          <a:noFill/>
          <a:ln>
            <a:noFill/>
          </a:ln>
          <a:effectLst/>
          <a:extLst>
            <a:ext uri="{909E8E84-426E-40DD-AFC4-6F175D3DCCD1}">
              <a14:hiddenFill xmlns:a14="http://schemas.microsoft.com/office/drawing/2010/main">
                <a:solidFill>
                  <a:srgbClr val="DE3139"/>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 name="Text Box 27"/>
          <p:cNvSpPr txBox="1">
            <a:spLocks noChangeArrowheads="1"/>
          </p:cNvSpPr>
          <p:nvPr/>
        </p:nvSpPr>
        <p:spPr bwMode="auto">
          <a:xfrm>
            <a:off x="5562600" y="4335463"/>
            <a:ext cx="2068513" cy="338554"/>
          </a:xfrm>
          <a:prstGeom prst="rect">
            <a:avLst/>
          </a:prstGeom>
          <a:noFill/>
          <a:ln>
            <a:noFill/>
          </a:ln>
          <a:effectLst/>
          <a:extLst>
            <a:ext uri="{909E8E84-426E-40DD-AFC4-6F175D3DCCD1}">
              <a14:hiddenFill xmlns:a14="http://schemas.microsoft.com/office/drawing/2010/main">
                <a:solidFill>
                  <a:srgbClr val="DE3139"/>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zh-CN" sz="1600" b="1" dirty="0">
                <a:solidFill>
                  <a:srgbClr val="0070C0"/>
                </a:solidFill>
                <a:latin typeface="+mn-lt"/>
                <a:ea typeface="宋体" panose="02010600030101010101" pitchFamily="2" charset="-122"/>
              </a:rPr>
              <a:t>Network Systems</a:t>
            </a:r>
          </a:p>
        </p:txBody>
      </p:sp>
      <p:sp>
        <p:nvSpPr>
          <p:cNvPr id="41" name="Text Box 31"/>
          <p:cNvSpPr txBox="1">
            <a:spLocks noChangeArrowheads="1"/>
          </p:cNvSpPr>
          <p:nvPr/>
        </p:nvSpPr>
        <p:spPr bwMode="auto">
          <a:xfrm>
            <a:off x="7185025" y="2046288"/>
            <a:ext cx="1752600" cy="338554"/>
          </a:xfrm>
          <a:prstGeom prst="rect">
            <a:avLst/>
          </a:prstGeom>
          <a:noFill/>
          <a:ln>
            <a:noFill/>
          </a:ln>
          <a:effectLst/>
          <a:extLst>
            <a:ext uri="{909E8E84-426E-40DD-AFC4-6F175D3DCCD1}">
              <a14:hiddenFill xmlns:a14="http://schemas.microsoft.com/office/drawing/2010/main">
                <a:solidFill>
                  <a:srgbClr val="DE3139"/>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zh-CN" sz="1600" b="1" dirty="0">
                <a:solidFill>
                  <a:srgbClr val="0070C0"/>
                </a:solidFill>
                <a:latin typeface="+mn-lt"/>
                <a:ea typeface="宋体" panose="02010600030101010101" pitchFamily="2" charset="-122"/>
              </a:rPr>
              <a:t>Dynamic Systems</a:t>
            </a:r>
          </a:p>
        </p:txBody>
      </p:sp>
      <p:sp>
        <p:nvSpPr>
          <p:cNvPr id="42" name="Text Box 33"/>
          <p:cNvSpPr txBox="1">
            <a:spLocks noChangeArrowheads="1"/>
          </p:cNvSpPr>
          <p:nvPr/>
        </p:nvSpPr>
        <p:spPr bwMode="auto">
          <a:xfrm>
            <a:off x="1600200" y="4343400"/>
            <a:ext cx="2057400" cy="338554"/>
          </a:xfrm>
          <a:prstGeom prst="rect">
            <a:avLst/>
          </a:prstGeom>
          <a:noFill/>
          <a:ln>
            <a:noFill/>
          </a:ln>
          <a:effectLst/>
          <a:extLst>
            <a:ext uri="{909E8E84-426E-40DD-AFC4-6F175D3DCCD1}">
              <a14:hiddenFill xmlns:a14="http://schemas.microsoft.com/office/drawing/2010/main">
                <a:solidFill>
                  <a:srgbClr val="DE3139"/>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zh-CN" sz="1600" b="1" dirty="0">
                <a:solidFill>
                  <a:srgbClr val="0070C0"/>
                </a:solidFill>
                <a:latin typeface="+mn-lt"/>
                <a:ea typeface="宋体" panose="02010600030101010101" pitchFamily="2" charset="-122"/>
              </a:rPr>
              <a:t>Protein Structure</a:t>
            </a:r>
          </a:p>
        </p:txBody>
      </p:sp>
      <p:sp>
        <p:nvSpPr>
          <p:cNvPr id="43" name="Text Box 35"/>
          <p:cNvSpPr txBox="1">
            <a:spLocks noChangeArrowheads="1"/>
          </p:cNvSpPr>
          <p:nvPr/>
        </p:nvSpPr>
        <p:spPr bwMode="auto">
          <a:xfrm>
            <a:off x="126642" y="2286000"/>
            <a:ext cx="1875952" cy="338554"/>
          </a:xfrm>
          <a:prstGeom prst="rect">
            <a:avLst/>
          </a:prstGeom>
          <a:noFill/>
          <a:ln>
            <a:noFill/>
          </a:ln>
          <a:effectLst/>
          <a:extLst>
            <a:ext uri="{909E8E84-426E-40DD-AFC4-6F175D3DCCD1}">
              <a14:hiddenFill xmlns:a14="http://schemas.microsoft.com/office/drawing/2010/main">
                <a:solidFill>
                  <a:srgbClr val="DE3139"/>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zh-CN" sz="1600" b="1" dirty="0">
                <a:solidFill>
                  <a:srgbClr val="0070C0"/>
                </a:solidFill>
                <a:latin typeface="+mn-lt"/>
                <a:ea typeface="宋体" panose="02010600030101010101" pitchFamily="2" charset="-122"/>
              </a:rPr>
              <a:t>Energy Systems</a:t>
            </a:r>
          </a:p>
        </p:txBody>
      </p:sp>
      <p:sp>
        <p:nvSpPr>
          <p:cNvPr id="44" name="Text Box 38"/>
          <p:cNvSpPr txBox="1">
            <a:spLocks noChangeArrowheads="1"/>
          </p:cNvSpPr>
          <p:nvPr/>
        </p:nvSpPr>
        <p:spPr bwMode="auto">
          <a:xfrm>
            <a:off x="838200" y="3671888"/>
            <a:ext cx="1371600" cy="338554"/>
          </a:xfrm>
          <a:prstGeom prst="rect">
            <a:avLst/>
          </a:prstGeom>
          <a:noFill/>
          <a:ln>
            <a:noFill/>
          </a:ln>
          <a:effectLst/>
          <a:extLst>
            <a:ext uri="{909E8E84-426E-40DD-AFC4-6F175D3DCCD1}">
              <a14:hiddenFill xmlns:a14="http://schemas.microsoft.com/office/drawing/2010/main">
                <a:solidFill>
                  <a:srgbClr val="DE3139"/>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zh-CN" sz="1600" b="1" dirty="0">
                <a:solidFill>
                  <a:srgbClr val="0070C0"/>
                </a:solidFill>
                <a:latin typeface="+mn-lt"/>
                <a:ea typeface="宋体" panose="02010600030101010101" pitchFamily="2" charset="-122"/>
              </a:rPr>
              <a:t>Battery</a:t>
            </a:r>
          </a:p>
        </p:txBody>
      </p:sp>
      <p:sp>
        <p:nvSpPr>
          <p:cNvPr id="45" name="Text Box 39"/>
          <p:cNvSpPr txBox="1">
            <a:spLocks noChangeArrowheads="1"/>
          </p:cNvSpPr>
          <p:nvPr/>
        </p:nvSpPr>
        <p:spPr bwMode="auto">
          <a:xfrm>
            <a:off x="3733800" y="4495800"/>
            <a:ext cx="1752600" cy="338554"/>
          </a:xfrm>
          <a:prstGeom prst="rect">
            <a:avLst/>
          </a:prstGeom>
          <a:noFill/>
          <a:ln>
            <a:noFill/>
          </a:ln>
          <a:effectLst/>
          <a:extLst>
            <a:ext uri="{909E8E84-426E-40DD-AFC4-6F175D3DCCD1}">
              <a14:hiddenFill xmlns:a14="http://schemas.microsoft.com/office/drawing/2010/main">
                <a:solidFill>
                  <a:srgbClr val="DE3139"/>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zh-CN" sz="1600" b="1" dirty="0">
                <a:solidFill>
                  <a:srgbClr val="0070C0"/>
                </a:solidFill>
                <a:latin typeface="+mn-lt"/>
                <a:ea typeface="宋体" panose="02010600030101010101" pitchFamily="2" charset="-122"/>
              </a:rPr>
              <a:t>Product Design</a:t>
            </a:r>
          </a:p>
        </p:txBody>
      </p:sp>
      <p:sp>
        <p:nvSpPr>
          <p:cNvPr id="46" name="Text Box 41"/>
          <p:cNvSpPr txBox="1">
            <a:spLocks noChangeArrowheads="1"/>
          </p:cNvSpPr>
          <p:nvPr/>
        </p:nvSpPr>
        <p:spPr bwMode="auto">
          <a:xfrm>
            <a:off x="7391400" y="3276600"/>
            <a:ext cx="1427108" cy="338554"/>
          </a:xfrm>
          <a:prstGeom prst="rect">
            <a:avLst/>
          </a:prstGeom>
          <a:noFill/>
          <a:ln>
            <a:noFill/>
          </a:ln>
          <a:effectLst/>
          <a:extLst>
            <a:ext uri="{909E8E84-426E-40DD-AFC4-6F175D3DCCD1}">
              <a14:hiddenFill xmlns:a14="http://schemas.microsoft.com/office/drawing/2010/main">
                <a:solidFill>
                  <a:srgbClr val="DE3139"/>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zh-CN" sz="1600" b="1" dirty="0">
                <a:solidFill>
                  <a:srgbClr val="0070C0"/>
                </a:solidFill>
                <a:latin typeface="+mn-lt"/>
                <a:ea typeface="宋体" panose="02010600030101010101" pitchFamily="2" charset="-122"/>
              </a:rPr>
              <a:t>Microfluidics</a:t>
            </a:r>
          </a:p>
        </p:txBody>
      </p:sp>
      <p:pic>
        <p:nvPicPr>
          <p:cNvPr id="47" name="Picture 44"/>
          <p:cNvPicPr>
            <a:picLocks noChangeAspect="1" noChangeArrowheads="1"/>
          </p:cNvPicPr>
          <p:nvPr/>
        </p:nvPicPr>
        <p:blipFill>
          <a:blip r:embed="rId5" cstate="print">
            <a:clrChange>
              <a:clrFrom>
                <a:srgbClr val="FFFFFD"/>
              </a:clrFrom>
              <a:clrTo>
                <a:srgbClr val="FFFFFD">
                  <a:alpha val="0"/>
                </a:srgbClr>
              </a:clrTo>
            </a:clrChange>
            <a:extLst>
              <a:ext uri="{28A0092B-C50C-407E-A947-70E740481C1C}">
                <a14:useLocalDpi xmlns:a14="http://schemas.microsoft.com/office/drawing/2010/main" val="0"/>
              </a:ext>
            </a:extLst>
          </a:blip>
          <a:srcRect/>
          <a:stretch>
            <a:fillRect/>
          </a:stretch>
        </p:blipFill>
        <p:spPr bwMode="auto">
          <a:xfrm>
            <a:off x="6934200" y="2514600"/>
            <a:ext cx="1600200" cy="857250"/>
          </a:xfrm>
          <a:prstGeom prst="rect">
            <a:avLst/>
          </a:prstGeom>
          <a:noFill/>
          <a:ln>
            <a:noFill/>
          </a:ln>
          <a:effectLst/>
          <a:extLst>
            <a:ext uri="{909E8E84-426E-40DD-AFC4-6F175D3DCCD1}">
              <a14:hiddenFill xmlns:a14="http://schemas.microsoft.com/office/drawing/2010/main">
                <a:solidFill>
                  <a:srgbClr val="DE3139"/>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 name="Picture 47"/>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12500" b="21024"/>
          <a:stretch>
            <a:fillRect/>
          </a:stretch>
        </p:blipFill>
        <p:spPr bwMode="auto">
          <a:xfrm>
            <a:off x="990600" y="2681288"/>
            <a:ext cx="1143000" cy="996950"/>
          </a:xfrm>
          <a:prstGeom prst="rect">
            <a:avLst/>
          </a:prstGeom>
          <a:noFill/>
          <a:ln>
            <a:noFill/>
          </a:ln>
          <a:effectLst/>
          <a:extLst>
            <a:ext uri="{909E8E84-426E-40DD-AFC4-6F175D3DCCD1}">
              <a14:hiddenFill xmlns:a14="http://schemas.microsoft.com/office/drawing/2010/main">
                <a:solidFill>
                  <a:srgbClr val="DE3139"/>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 name="Picture 4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1000" y="1295400"/>
            <a:ext cx="1371600" cy="998538"/>
          </a:xfrm>
          <a:prstGeom prst="rect">
            <a:avLst/>
          </a:prstGeom>
          <a:noFill/>
          <a:ln>
            <a:noFill/>
          </a:ln>
          <a:effectLst/>
          <a:extLst>
            <a:ext uri="{909E8E84-426E-40DD-AFC4-6F175D3DCCD1}">
              <a14:hiddenFill xmlns:a14="http://schemas.microsoft.com/office/drawing/2010/main">
                <a:solidFill>
                  <a:srgbClr val="DE3139"/>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0" name="Picture 50"/>
          <p:cNvPicPr>
            <a:picLocks noChangeAspect="1" noChangeArrowheads="1"/>
          </p:cNvPicPr>
          <p:nvPr/>
        </p:nvPicPr>
        <p:blipFill>
          <a:blip r:embed="rId8" cstate="print">
            <a:clrChange>
              <a:clrFrom>
                <a:srgbClr val="00FFFF"/>
              </a:clrFrom>
              <a:clrTo>
                <a:srgbClr val="00FFFF">
                  <a:alpha val="0"/>
                </a:srgbClr>
              </a:clrTo>
            </a:clrChange>
            <a:extLst>
              <a:ext uri="{28A0092B-C50C-407E-A947-70E740481C1C}">
                <a14:useLocalDpi xmlns:a14="http://schemas.microsoft.com/office/drawing/2010/main" val="0"/>
              </a:ext>
            </a:extLst>
          </a:blip>
          <a:srcRect l="7408" r="3703"/>
          <a:stretch>
            <a:fillRect/>
          </a:stretch>
        </p:blipFill>
        <p:spPr bwMode="auto">
          <a:xfrm>
            <a:off x="3810000" y="3671888"/>
            <a:ext cx="1600200" cy="831850"/>
          </a:xfrm>
          <a:prstGeom prst="rect">
            <a:avLst/>
          </a:prstGeom>
          <a:noFill/>
          <a:ln w="9525">
            <a:solidFill>
              <a:srgbClr val="009900"/>
            </a:solidFill>
            <a:miter lim="800000"/>
            <a:headEnd/>
            <a:tailEn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 name="Picture 51"/>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33600" y="3352800"/>
            <a:ext cx="1219200" cy="1066800"/>
          </a:xfrm>
          <a:prstGeom prst="rect">
            <a:avLst/>
          </a:prstGeom>
          <a:noFill/>
          <a:ln>
            <a:noFill/>
          </a:ln>
          <a:effectLst/>
          <a:extLst>
            <a:ext uri="{909E8E84-426E-40DD-AFC4-6F175D3DCCD1}">
              <a14:hiddenFill xmlns:a14="http://schemas.microsoft.com/office/drawing/2010/main">
                <a:solidFill>
                  <a:srgbClr val="DE3139"/>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2" name="Group 78"/>
          <p:cNvGrpSpPr>
            <a:grpSpLocks/>
          </p:cNvGrpSpPr>
          <p:nvPr/>
        </p:nvGrpSpPr>
        <p:grpSpPr bwMode="auto">
          <a:xfrm>
            <a:off x="7185025" y="1143000"/>
            <a:ext cx="1554163" cy="914400"/>
            <a:chOff x="1392" y="2448"/>
            <a:chExt cx="2106" cy="1074"/>
          </a:xfrm>
        </p:grpSpPr>
        <p:pic>
          <p:nvPicPr>
            <p:cNvPr id="53" name="Picture 79" descr="untitled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92" y="2448"/>
              <a:ext cx="2106" cy="1074"/>
            </a:xfrm>
            <a:prstGeom prst="rect">
              <a:avLst/>
            </a:prstGeom>
            <a:noFill/>
            <a:extLst>
              <a:ext uri="{909E8E84-426E-40DD-AFC4-6F175D3DCCD1}">
                <a14:hiddenFill xmlns:a14="http://schemas.microsoft.com/office/drawing/2010/main">
                  <a:solidFill>
                    <a:srgbClr val="FFFFFF"/>
                  </a:solidFill>
                </a14:hiddenFill>
              </a:ext>
            </a:extLst>
          </p:spPr>
        </p:pic>
        <p:sp>
          <p:nvSpPr>
            <p:cNvPr id="54" name="Line 80"/>
            <p:cNvSpPr>
              <a:spLocks noChangeShapeType="1"/>
            </p:cNvSpPr>
            <p:nvPr/>
          </p:nvSpPr>
          <p:spPr bwMode="auto">
            <a:xfrm>
              <a:off x="3497" y="2462"/>
              <a:ext cx="0" cy="1056"/>
            </a:xfrm>
            <a:prstGeom prst="line">
              <a:avLst/>
            </a:prstGeom>
            <a:noFill/>
            <a:ln w="12700">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55" name="AutoShape 69"/>
          <p:cNvSpPr>
            <a:spLocks noChangeArrowheads="1"/>
          </p:cNvSpPr>
          <p:nvPr/>
        </p:nvSpPr>
        <p:spPr bwMode="auto">
          <a:xfrm rot="-8084974">
            <a:off x="5524500" y="3086100"/>
            <a:ext cx="609600" cy="22860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gradFill rotWithShape="1">
            <a:gsLst>
              <a:gs pos="0">
                <a:srgbClr val="0000FF"/>
              </a:gs>
              <a:gs pos="100000">
                <a:srgbClr val="CCECFF"/>
              </a:gs>
            </a:gsLst>
            <a:lin ang="0" scaled="1"/>
          </a:gra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1600">
              <a:latin typeface="+mn-lt"/>
            </a:endParaRPr>
          </a:p>
        </p:txBody>
      </p:sp>
      <p:pic>
        <p:nvPicPr>
          <p:cNvPr id="56" name="Picture 91" descr="txp_fig"/>
          <p:cNvPicPr>
            <a:picLocks noChangeAspect="1" noChangeArrowheads="1"/>
          </p:cNvPicPr>
          <p:nvPr>
            <p:custDataLst>
              <p:tags r:id="rId1"/>
            </p:custDataLst>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43338" y="1965325"/>
            <a:ext cx="1836737" cy="842963"/>
          </a:xfrm>
          <a:prstGeom prst="rect">
            <a:avLst/>
          </a:prstGeom>
          <a:noFill/>
          <a:ln>
            <a:noFill/>
          </a:ln>
          <a:effectLst/>
          <a:extLst>
            <a:ext uri="{909E8E84-426E-40DD-AFC4-6F175D3DCCD1}">
              <a14:hiddenFill xmlns:a14="http://schemas.microsoft.com/office/drawing/2010/main">
                <a:solidFill>
                  <a:srgbClr val="DE3139"/>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7" name="Picture 92" descr="txp_fig"/>
          <p:cNvPicPr>
            <a:picLocks noChangeAspect="1" noChangeArrowheads="1"/>
          </p:cNvPicPr>
          <p:nvPr>
            <p:custDataLst>
              <p:tags r:id="rId2"/>
            </p:custDataLst>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06775" y="1603375"/>
            <a:ext cx="1752600" cy="534988"/>
          </a:xfrm>
          <a:prstGeom prst="rect">
            <a:avLst/>
          </a:prstGeom>
          <a:noFill/>
          <a:ln>
            <a:noFill/>
          </a:ln>
          <a:effectLst/>
          <a:extLst>
            <a:ext uri="{909E8E84-426E-40DD-AFC4-6F175D3DCCD1}">
              <a14:hiddenFill xmlns:a14="http://schemas.microsoft.com/office/drawing/2010/main">
                <a:solidFill>
                  <a:srgbClr val="DE3139"/>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ide Number Placeholder 2">
            <a:extLst>
              <a:ext uri="{FF2B5EF4-FFF2-40B4-BE49-F238E27FC236}">
                <a16:creationId xmlns:a16="http://schemas.microsoft.com/office/drawing/2014/main" id="{9B901B0E-4EC3-45AC-A851-6988D4C7D6B8}"/>
              </a:ext>
            </a:extLst>
          </p:cNvPr>
          <p:cNvSpPr>
            <a:spLocks noGrp="1"/>
          </p:cNvSpPr>
          <p:nvPr>
            <p:ph type="sldNum" sz="quarter" idx="4"/>
          </p:nvPr>
        </p:nvSpPr>
        <p:spPr/>
        <p:txBody>
          <a:bodyPr/>
          <a:lstStyle/>
          <a:p>
            <a:fld id="{798D22C8-B87E-4B3F-80DE-4E1777DA98C0}" type="slidenum">
              <a:rPr lang="en-US" smtClean="0"/>
              <a:pPr/>
              <a:t>3</a:t>
            </a:fld>
            <a:endParaRPr lang="en-US" dirty="0"/>
          </a:p>
        </p:txBody>
      </p:sp>
    </p:spTree>
    <p:extLst>
      <p:ext uri="{BB962C8B-B14F-4D97-AF65-F5344CB8AC3E}">
        <p14:creationId xmlns:p14="http://schemas.microsoft.com/office/powerpoint/2010/main" val="1093881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strips(downRight)">
                                      <p:cBhvr>
                                        <p:cTn id="7" dur="500"/>
                                        <p:tgtEl>
                                          <p:spTgt spid="33"/>
                                        </p:tgtEl>
                                      </p:cBhvr>
                                    </p:animEffect>
                                  </p:childTnLst>
                                </p:cTn>
                              </p:par>
                              <p:par>
                                <p:cTn id="8" presetID="18" presetClass="entr" presetSubtype="3" fill="hold" grpId="0"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strips(upRight)">
                                      <p:cBhvr>
                                        <p:cTn id="10" dur="500"/>
                                        <p:tgtEl>
                                          <p:spTgt spid="3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wipe(down)">
                                      <p:cBhvr>
                                        <p:cTn id="13" dur="500"/>
                                        <p:tgtEl>
                                          <p:spTgt spid="3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6"/>
                                        </p:tgtEl>
                                        <p:attrNameLst>
                                          <p:attrName>style.visibility</p:attrName>
                                        </p:attrNameLst>
                                      </p:cBhvr>
                                      <p:to>
                                        <p:strVal val="visible"/>
                                      </p:to>
                                    </p:set>
                                    <p:animEffect transition="in" filter="wipe(down)">
                                      <p:cBhvr>
                                        <p:cTn id="16" dur="500"/>
                                        <p:tgtEl>
                                          <p:spTgt spid="36"/>
                                        </p:tgtEl>
                                      </p:cBhvr>
                                    </p:animEffect>
                                  </p:childTnLst>
                                </p:cTn>
                              </p:par>
                              <p:par>
                                <p:cTn id="17" presetID="18" presetClass="entr" presetSubtype="9" fill="hold" grpId="0" nodeType="withEffect">
                                  <p:stCondLst>
                                    <p:cond delay="0"/>
                                  </p:stCondLst>
                                  <p:childTnLst>
                                    <p:set>
                                      <p:cBhvr>
                                        <p:cTn id="18" dur="1" fill="hold">
                                          <p:stCondLst>
                                            <p:cond delay="0"/>
                                          </p:stCondLst>
                                        </p:cTn>
                                        <p:tgtEl>
                                          <p:spTgt spid="55"/>
                                        </p:tgtEl>
                                        <p:attrNameLst>
                                          <p:attrName>style.visibility</p:attrName>
                                        </p:attrNameLst>
                                      </p:cBhvr>
                                      <p:to>
                                        <p:strVal val="visible"/>
                                      </p:to>
                                    </p:set>
                                    <p:animEffect transition="in" filter="strips(upLeft)">
                                      <p:cBhvr>
                                        <p:cTn id="19" dur="500"/>
                                        <p:tgtEl>
                                          <p:spTgt spid="55"/>
                                        </p:tgtEl>
                                      </p:cBhvr>
                                    </p:animEffect>
                                  </p:childTnLst>
                                </p:cTn>
                              </p:par>
                              <p:par>
                                <p:cTn id="20" presetID="18" presetClass="entr" presetSubtype="9" fill="hold" grpId="0" nodeType="with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strips(upLeft)">
                                      <p:cBhvr>
                                        <p:cTn id="22" dur="500"/>
                                        <p:tgtEl>
                                          <p:spTgt spid="37"/>
                                        </p:tgtEl>
                                      </p:cBhvr>
                                    </p:animEffect>
                                  </p:childTnLst>
                                </p:cTn>
                              </p:par>
                              <p:par>
                                <p:cTn id="23" presetID="22" presetClass="entr" presetSubtype="2" fill="hold" grpId="0" nodeType="withEffect">
                                  <p:stCondLst>
                                    <p:cond delay="0"/>
                                  </p:stCondLst>
                                  <p:childTnLst>
                                    <p:set>
                                      <p:cBhvr>
                                        <p:cTn id="24" dur="1" fill="hold">
                                          <p:stCondLst>
                                            <p:cond delay="0"/>
                                          </p:stCondLst>
                                        </p:cTn>
                                        <p:tgtEl>
                                          <p:spTgt spid="38"/>
                                        </p:tgtEl>
                                        <p:attrNameLst>
                                          <p:attrName>style.visibility</p:attrName>
                                        </p:attrNameLst>
                                      </p:cBhvr>
                                      <p:to>
                                        <p:strVal val="visible"/>
                                      </p:to>
                                    </p:set>
                                    <p:animEffect transition="in" filter="wipe(right)">
                                      <p:cBhvr>
                                        <p:cTn id="25" dur="500"/>
                                        <p:tgtEl>
                                          <p:spTgt spid="38"/>
                                        </p:tgtEl>
                                      </p:cBhvr>
                                    </p:animEffect>
                                  </p:childTnLst>
                                </p:cTn>
                              </p:par>
                            </p:childTnLst>
                          </p:cTn>
                        </p:par>
                        <p:par>
                          <p:cTn id="26" fill="hold">
                            <p:stCondLst>
                              <p:cond delay="500"/>
                            </p:stCondLst>
                            <p:childTnLst>
                              <p:par>
                                <p:cTn id="27" presetID="1" presetClass="entr" presetSubtype="0" fill="hold" nodeType="afterEffect">
                                  <p:stCondLst>
                                    <p:cond delay="0"/>
                                  </p:stCondLst>
                                  <p:childTnLst>
                                    <p:set>
                                      <p:cBhvr>
                                        <p:cTn id="28" dur="1" fill="hold">
                                          <p:stCondLst>
                                            <p:cond delay="0"/>
                                          </p:stCondLst>
                                        </p:cTn>
                                        <p:tgtEl>
                                          <p:spTgt spid="5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txEl>
                                              <p:pRg st="0" end="0"/>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
                                            <p:txEl>
                                              <p:pRg st="1" end="1"/>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
                                            <p:txEl>
                                              <p:pRg st="2" end="2"/>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32" grpId="0" animBg="1"/>
      <p:bldP spid="33" grpId="0" animBg="1"/>
      <p:bldP spid="34" grpId="0" animBg="1"/>
      <p:bldP spid="35" grpId="0" animBg="1"/>
      <p:bldP spid="36" grpId="0" animBg="1"/>
      <p:bldP spid="37" grpId="0" animBg="1"/>
      <p:bldP spid="38" grpId="0" animBg="1"/>
      <p:bldP spid="5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143000"/>
            <a:ext cx="8077200" cy="5136222"/>
          </a:xfrm>
        </p:spPr>
        <p:txBody>
          <a:bodyPr/>
          <a:lstStyle/>
          <a:p>
            <a:r>
              <a:rPr lang="en-US" dirty="0">
                <a:solidFill>
                  <a:srgbClr val="0070C0"/>
                </a:solidFill>
              </a:rPr>
              <a:t>Manufacturing</a:t>
            </a:r>
          </a:p>
          <a:p>
            <a:pPr lvl="1"/>
            <a:r>
              <a:rPr lang="en-US" dirty="0"/>
              <a:t>Floor shop scheduling</a:t>
            </a:r>
          </a:p>
          <a:p>
            <a:pPr lvl="1"/>
            <a:r>
              <a:rPr lang="en-US" dirty="0"/>
              <a:t>Plan facility layout</a:t>
            </a:r>
          </a:p>
          <a:p>
            <a:pPr lvl="1"/>
            <a:r>
              <a:rPr lang="en-US" dirty="0"/>
              <a:t>Process improvement</a:t>
            </a:r>
          </a:p>
          <a:p>
            <a:pPr lvl="1"/>
            <a:r>
              <a:rPr lang="en-US" dirty="0"/>
              <a:t>Production control</a:t>
            </a:r>
          </a:p>
          <a:p>
            <a:r>
              <a:rPr lang="en-US" dirty="0">
                <a:solidFill>
                  <a:srgbClr val="0070C0"/>
                </a:solidFill>
              </a:rPr>
              <a:t>Business &amp; Economics</a:t>
            </a:r>
          </a:p>
          <a:p>
            <a:pPr lvl="1"/>
            <a:r>
              <a:rPr lang="en-US" dirty="0"/>
              <a:t>Selecting investment portfolio</a:t>
            </a:r>
          </a:p>
          <a:p>
            <a:pPr lvl="1"/>
            <a:r>
              <a:rPr lang="en-US" dirty="0"/>
              <a:t>Determine advertising strategy</a:t>
            </a:r>
          </a:p>
          <a:p>
            <a:pPr lvl="1"/>
            <a:r>
              <a:rPr lang="en-US" dirty="0"/>
              <a:t>Sales and operations planning</a:t>
            </a:r>
          </a:p>
          <a:p>
            <a:pPr lvl="1"/>
            <a:r>
              <a:rPr lang="en-US" dirty="0"/>
              <a:t>Game theory problems</a:t>
            </a:r>
          </a:p>
          <a:p>
            <a:r>
              <a:rPr lang="en-US" dirty="0">
                <a:solidFill>
                  <a:srgbClr val="0070C0"/>
                </a:solidFill>
              </a:rPr>
              <a:t>Physical Sciences</a:t>
            </a:r>
          </a:p>
          <a:p>
            <a:pPr lvl="1"/>
            <a:r>
              <a:rPr lang="en-US" dirty="0"/>
              <a:t>Chemical equilibrium</a:t>
            </a:r>
          </a:p>
          <a:p>
            <a:pPr lvl="1"/>
            <a:r>
              <a:rPr lang="en-US" dirty="0"/>
              <a:t>Molecular structure prediction</a:t>
            </a:r>
          </a:p>
        </p:txBody>
      </p:sp>
      <p:sp>
        <p:nvSpPr>
          <p:cNvPr id="3" name="Title 2"/>
          <p:cNvSpPr>
            <a:spLocks noGrp="1"/>
          </p:cNvSpPr>
          <p:nvPr>
            <p:ph type="title"/>
          </p:nvPr>
        </p:nvSpPr>
        <p:spPr/>
        <p:txBody>
          <a:bodyPr/>
          <a:lstStyle/>
          <a:p>
            <a:r>
              <a:rPr lang="en-US" dirty="0"/>
              <a:t>Optimization </a:t>
            </a:r>
            <a:r>
              <a:rPr lang="en-US" altLang="zh-CN" dirty="0"/>
              <a:t>Applications</a:t>
            </a:r>
            <a:endParaRPr lang="en-US" dirty="0"/>
          </a:p>
        </p:txBody>
      </p:sp>
      <p:sp>
        <p:nvSpPr>
          <p:cNvPr id="4" name="Content Placeholder 1"/>
          <p:cNvSpPr txBox="1">
            <a:spLocks/>
          </p:cNvSpPr>
          <p:nvPr/>
        </p:nvSpPr>
        <p:spPr bwMode="auto">
          <a:xfrm>
            <a:off x="4648200" y="1143000"/>
            <a:ext cx="4495800" cy="50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Times New Roman" pitchFamily="18" charset="0"/>
                <a:ea typeface="+mn-ea"/>
                <a:cs typeface="Times New Roman" pitchFamily="18" charset="0"/>
              </a:defRPr>
            </a:lvl1pPr>
            <a:lvl2pPr marL="742950" indent="-285750" algn="l" rtl="0" eaLnBrk="1" fontAlgn="base" hangingPunct="1">
              <a:spcBef>
                <a:spcPct val="20000"/>
              </a:spcBef>
              <a:spcAft>
                <a:spcPct val="0"/>
              </a:spcAft>
              <a:buFont typeface="Times New Roman" pitchFamily="18" charset="0"/>
              <a:buChar char="▪"/>
              <a:defRPr sz="2000">
                <a:solidFill>
                  <a:schemeClr val="tx1"/>
                </a:solidFill>
                <a:latin typeface="Times New Roman" pitchFamily="18" charset="0"/>
                <a:cs typeface="Times New Roman" pitchFamily="18" charset="0"/>
              </a:defRPr>
            </a:lvl2pPr>
            <a:lvl3pPr marL="1143000" indent="-228600" algn="l" rtl="0" eaLnBrk="1" fontAlgn="base" hangingPunct="1">
              <a:spcBef>
                <a:spcPct val="20000"/>
              </a:spcBef>
              <a:spcAft>
                <a:spcPct val="0"/>
              </a:spcAft>
              <a:buFont typeface="Times New Roman" pitchFamily="18" charset="0"/>
              <a:buChar char="−"/>
              <a:defRPr sz="1800">
                <a:solidFill>
                  <a:schemeClr val="tx1"/>
                </a:solidFill>
                <a:latin typeface="Times New Roman" pitchFamily="18" charset="0"/>
                <a:cs typeface="Times New Roman" pitchFamily="18" charset="0"/>
              </a:defRPr>
            </a:lvl3pPr>
            <a:lvl4pPr marL="1600200" indent="-228600" algn="l" rtl="0" eaLnBrk="1" fontAlgn="base" hangingPunct="1">
              <a:spcBef>
                <a:spcPct val="20000"/>
              </a:spcBef>
              <a:spcAft>
                <a:spcPct val="0"/>
              </a:spcAft>
              <a:buChar char="•"/>
              <a:defRPr sz="1600">
                <a:solidFill>
                  <a:schemeClr val="tx1"/>
                </a:solidFill>
                <a:latin typeface="Times New Roman" pitchFamily="18" charset="0"/>
                <a:cs typeface="Times New Roman" pitchFamily="18" charset="0"/>
              </a:defRPr>
            </a:lvl4pPr>
            <a:lvl5pPr marL="2057400" indent="-228600" algn="l" rtl="0" eaLnBrk="1" fontAlgn="base" hangingPunct="1">
              <a:spcBef>
                <a:spcPct val="20000"/>
              </a:spcBef>
              <a:spcAft>
                <a:spcPct val="0"/>
              </a:spcAft>
              <a:buChar char="•"/>
              <a:defRPr sz="1400" baseline="0">
                <a:solidFill>
                  <a:schemeClr val="tx1"/>
                </a:solidFill>
                <a:latin typeface="Times New Roman" pitchFamily="18" charset="0"/>
                <a:cs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a:lstStyle>
          <a:p>
            <a:r>
              <a:rPr lang="en-US" dirty="0">
                <a:solidFill>
                  <a:srgbClr val="0070C0"/>
                </a:solidFill>
              </a:rPr>
              <a:t>Engineering Design</a:t>
            </a:r>
          </a:p>
          <a:p>
            <a:pPr lvl="1"/>
            <a:r>
              <a:rPr lang="en-US" dirty="0">
                <a:solidFill>
                  <a:schemeClr val="bg1"/>
                </a:solidFill>
              </a:rPr>
              <a:t>Process design/synthesis (</a:t>
            </a:r>
            <a:r>
              <a:rPr lang="en-US" dirty="0" err="1">
                <a:solidFill>
                  <a:schemeClr val="bg1"/>
                </a:solidFill>
              </a:rPr>
              <a:t>ChE</a:t>
            </a:r>
            <a:r>
              <a:rPr lang="en-US" dirty="0">
                <a:solidFill>
                  <a:schemeClr val="bg1"/>
                </a:solidFill>
              </a:rPr>
              <a:t>)</a:t>
            </a:r>
          </a:p>
          <a:p>
            <a:pPr lvl="1"/>
            <a:r>
              <a:rPr lang="en-US" dirty="0">
                <a:solidFill>
                  <a:schemeClr val="bg1"/>
                </a:solidFill>
              </a:rPr>
              <a:t>Shape optimization (ME)</a:t>
            </a:r>
          </a:p>
          <a:p>
            <a:pPr lvl="1"/>
            <a:r>
              <a:rPr lang="en-US" dirty="0">
                <a:solidFill>
                  <a:schemeClr val="bg1"/>
                </a:solidFill>
              </a:rPr>
              <a:t>Structure optimization (CE)</a:t>
            </a:r>
          </a:p>
          <a:p>
            <a:pPr lvl="1"/>
            <a:r>
              <a:rPr lang="en-US" dirty="0">
                <a:solidFill>
                  <a:schemeClr val="bg1"/>
                </a:solidFill>
              </a:rPr>
              <a:t>Fault diagnosis (SE)</a:t>
            </a:r>
          </a:p>
          <a:p>
            <a:pPr lvl="1"/>
            <a:r>
              <a:rPr lang="en-US" dirty="0">
                <a:solidFill>
                  <a:schemeClr val="bg1"/>
                </a:solidFill>
              </a:rPr>
              <a:t>VLSI design (ECE)</a:t>
            </a:r>
          </a:p>
          <a:p>
            <a:r>
              <a:rPr lang="en-US" dirty="0">
                <a:solidFill>
                  <a:srgbClr val="0070C0"/>
                </a:solidFill>
              </a:rPr>
              <a:t>Medicine</a:t>
            </a:r>
          </a:p>
          <a:p>
            <a:pPr lvl="1"/>
            <a:r>
              <a:rPr lang="en-US" dirty="0">
                <a:solidFill>
                  <a:schemeClr val="bg1"/>
                </a:solidFill>
              </a:rPr>
              <a:t>Disease diagnosis</a:t>
            </a:r>
          </a:p>
          <a:p>
            <a:pPr lvl="1"/>
            <a:r>
              <a:rPr lang="en-US" dirty="0">
                <a:solidFill>
                  <a:schemeClr val="bg1"/>
                </a:solidFill>
              </a:rPr>
              <a:t>Drug design</a:t>
            </a:r>
          </a:p>
          <a:p>
            <a:r>
              <a:rPr lang="en-US" i="1" dirty="0">
                <a:solidFill>
                  <a:srgbClr val="0070C0"/>
                </a:solidFill>
              </a:rPr>
              <a:t>……</a:t>
            </a:r>
          </a:p>
          <a:p>
            <a:pPr lvl="1"/>
            <a:r>
              <a:rPr lang="en-US" i="1" dirty="0">
                <a:solidFill>
                  <a:srgbClr val="009900"/>
                </a:solidFill>
              </a:rPr>
              <a:t>You will have a chance to explore an optimization application that you are interested through the </a:t>
            </a:r>
            <a:r>
              <a:rPr lang="en-US" i="1" u="sng" dirty="0">
                <a:solidFill>
                  <a:srgbClr val="009900"/>
                </a:solidFill>
              </a:rPr>
              <a:t>‘Team Project’</a:t>
            </a:r>
            <a:endParaRPr lang="en-US" dirty="0">
              <a:solidFill>
                <a:srgbClr val="009900"/>
              </a:solidFill>
            </a:endParaRPr>
          </a:p>
        </p:txBody>
      </p:sp>
      <p:sp>
        <p:nvSpPr>
          <p:cNvPr id="6" name="Slide Number Placeholder 5">
            <a:extLst>
              <a:ext uri="{FF2B5EF4-FFF2-40B4-BE49-F238E27FC236}">
                <a16:creationId xmlns:a16="http://schemas.microsoft.com/office/drawing/2014/main" id="{CF4378C6-CAA3-4250-B024-F258F7EDFF1A}"/>
              </a:ext>
            </a:extLst>
          </p:cNvPr>
          <p:cNvSpPr>
            <a:spLocks noGrp="1"/>
          </p:cNvSpPr>
          <p:nvPr>
            <p:ph type="sldNum" sz="quarter" idx="4"/>
          </p:nvPr>
        </p:nvSpPr>
        <p:spPr/>
        <p:txBody>
          <a:bodyPr/>
          <a:lstStyle/>
          <a:p>
            <a:fld id="{798D22C8-B87E-4B3F-80DE-4E1777DA98C0}" type="slidenum">
              <a:rPr lang="en-US" smtClean="0"/>
              <a:pPr/>
              <a:t>4</a:t>
            </a:fld>
            <a:endParaRPr lang="en-US" dirty="0"/>
          </a:p>
        </p:txBody>
      </p:sp>
    </p:spTree>
    <p:extLst>
      <p:ext uri="{BB962C8B-B14F-4D97-AF65-F5344CB8AC3E}">
        <p14:creationId xmlns:p14="http://schemas.microsoft.com/office/powerpoint/2010/main" val="1179085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The “Roadmap” of Machine Learning (</a:t>
            </a:r>
            <a:r>
              <a:rPr lang="en-US" b="0" i="1" dirty="0"/>
              <a:t>T. Mitchell</a:t>
            </a:r>
            <a:r>
              <a:rPr lang="en-US" dirty="0"/>
              <a:t>)</a:t>
            </a:r>
          </a:p>
        </p:txBody>
      </p:sp>
      <p:sp>
        <p:nvSpPr>
          <p:cNvPr id="24" name="Content Placeholder 5"/>
          <p:cNvSpPr txBox="1">
            <a:spLocks/>
          </p:cNvSpPr>
          <p:nvPr/>
        </p:nvSpPr>
        <p:spPr>
          <a:xfrm>
            <a:off x="3056995" y="2024801"/>
            <a:ext cx="3194414" cy="572814"/>
          </a:xfrm>
          <a:prstGeom prst="rect">
            <a:avLst/>
          </a:prstGeom>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marL="342900" indent="-342900" algn="l" defTabSz="457200" rtl="0" eaLnBrk="1" latinLnBrk="0" hangingPunct="1">
              <a:spcBef>
                <a:spcPct val="20000"/>
              </a:spcBef>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0" indent="0" algn="ctr">
              <a:buNone/>
            </a:pPr>
            <a:r>
              <a:rPr lang="en-US" sz="2400" b="1" dirty="0"/>
              <a:t>Machine Learning</a:t>
            </a:r>
          </a:p>
        </p:txBody>
      </p:sp>
      <p:sp>
        <p:nvSpPr>
          <p:cNvPr id="25" name="Right Arrow 24"/>
          <p:cNvSpPr/>
          <p:nvPr/>
        </p:nvSpPr>
        <p:spPr>
          <a:xfrm rot="18030417">
            <a:off x="2852415" y="2929607"/>
            <a:ext cx="524574" cy="327467"/>
          </a:xfrm>
          <a:prstGeom prst="rightArrow">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sz="2400" b="1"/>
          </a:p>
        </p:txBody>
      </p:sp>
      <p:sp>
        <p:nvSpPr>
          <p:cNvPr id="26" name="Content Placeholder 5"/>
          <p:cNvSpPr txBox="1">
            <a:spLocks/>
          </p:cNvSpPr>
          <p:nvPr/>
        </p:nvSpPr>
        <p:spPr>
          <a:xfrm>
            <a:off x="952118" y="3653241"/>
            <a:ext cx="2322790" cy="572814"/>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a:bodyPr>
          <a:lstStyle>
            <a:lvl1pPr marL="342900" indent="-342900" algn="l" defTabSz="457200" rtl="0" eaLnBrk="1" latinLnBrk="0" hangingPunct="1">
              <a:spcBef>
                <a:spcPct val="20000"/>
              </a:spcBef>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0" indent="0" algn="ctr">
              <a:buNone/>
            </a:pPr>
            <a:r>
              <a:rPr lang="en-US" sz="2400" b="1" dirty="0"/>
              <a:t>Optimization</a:t>
            </a:r>
          </a:p>
        </p:txBody>
      </p:sp>
      <p:sp>
        <p:nvSpPr>
          <p:cNvPr id="27" name="Content Placeholder 5"/>
          <p:cNvSpPr txBox="1">
            <a:spLocks/>
          </p:cNvSpPr>
          <p:nvPr/>
        </p:nvSpPr>
        <p:spPr>
          <a:xfrm>
            <a:off x="5653218" y="3419733"/>
            <a:ext cx="2322790" cy="572814"/>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a:bodyPr>
          <a:lstStyle>
            <a:lvl1pPr marL="342900" indent="-342900" algn="l" defTabSz="457200" rtl="0" eaLnBrk="1" latinLnBrk="0" hangingPunct="1">
              <a:spcBef>
                <a:spcPct val="20000"/>
              </a:spcBef>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0" indent="0" algn="ctr">
              <a:buNone/>
            </a:pPr>
            <a:r>
              <a:rPr lang="en-US" sz="2400" b="1" dirty="0"/>
              <a:t>Statistics</a:t>
            </a:r>
          </a:p>
        </p:txBody>
      </p:sp>
      <p:sp>
        <p:nvSpPr>
          <p:cNvPr id="28" name="Right Arrow 27"/>
          <p:cNvSpPr/>
          <p:nvPr/>
        </p:nvSpPr>
        <p:spPr>
          <a:xfrm rot="14149395">
            <a:off x="5368974" y="2884982"/>
            <a:ext cx="497270" cy="327467"/>
          </a:xfrm>
          <a:prstGeom prst="rightArrow">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sz="2400" b="1"/>
          </a:p>
        </p:txBody>
      </p:sp>
      <p:sp>
        <p:nvSpPr>
          <p:cNvPr id="29" name="Content Placeholder 5"/>
          <p:cNvSpPr txBox="1">
            <a:spLocks/>
          </p:cNvSpPr>
          <p:nvPr/>
        </p:nvSpPr>
        <p:spPr>
          <a:xfrm>
            <a:off x="5653218" y="4123367"/>
            <a:ext cx="2322790" cy="572814"/>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a:bodyPr>
          <a:lstStyle>
            <a:lvl1pPr marL="342900" indent="-342900" algn="l" defTabSz="457200" rtl="0" eaLnBrk="1" latinLnBrk="0" hangingPunct="1">
              <a:spcBef>
                <a:spcPct val="20000"/>
              </a:spcBef>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0" indent="0" algn="ctr">
              <a:buNone/>
            </a:pPr>
            <a:r>
              <a:rPr lang="en-US" sz="2400" b="1" dirty="0"/>
              <a:t>Probability</a:t>
            </a:r>
          </a:p>
        </p:txBody>
      </p:sp>
      <p:sp>
        <p:nvSpPr>
          <p:cNvPr id="31" name="Content Placeholder 5"/>
          <p:cNvSpPr txBox="1">
            <a:spLocks/>
          </p:cNvSpPr>
          <p:nvPr/>
        </p:nvSpPr>
        <p:spPr>
          <a:xfrm>
            <a:off x="838200" y="5370485"/>
            <a:ext cx="2322790" cy="572814"/>
          </a:xfrm>
          <a:prstGeom prst="rect">
            <a:avLst/>
          </a:prstGeom>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lvl1pPr marL="342900" indent="-342900" algn="l" defTabSz="457200" rtl="0" eaLnBrk="1" latinLnBrk="0" hangingPunct="1">
              <a:spcBef>
                <a:spcPct val="20000"/>
              </a:spcBef>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0" indent="0" algn="ctr">
              <a:buNone/>
            </a:pPr>
            <a:r>
              <a:rPr lang="en-US" sz="2400" b="1" dirty="0"/>
              <a:t>Calculus</a:t>
            </a:r>
          </a:p>
        </p:txBody>
      </p:sp>
      <p:sp>
        <p:nvSpPr>
          <p:cNvPr id="32" name="Right Arrow 31"/>
          <p:cNvSpPr/>
          <p:nvPr/>
        </p:nvSpPr>
        <p:spPr>
          <a:xfrm rot="18030417">
            <a:off x="3038827" y="4848674"/>
            <a:ext cx="524574" cy="327467"/>
          </a:xfrm>
          <a:prstGeom prst="rightArrow">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2400" b="1"/>
          </a:p>
        </p:txBody>
      </p:sp>
      <p:sp>
        <p:nvSpPr>
          <p:cNvPr id="33" name="Right Arrow 32"/>
          <p:cNvSpPr/>
          <p:nvPr/>
        </p:nvSpPr>
        <p:spPr>
          <a:xfrm rot="14149395">
            <a:off x="5926669" y="4887046"/>
            <a:ext cx="497270" cy="327467"/>
          </a:xfrm>
          <a:prstGeom prst="rightArrow">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2400" b="1"/>
          </a:p>
        </p:txBody>
      </p:sp>
      <p:sp>
        <p:nvSpPr>
          <p:cNvPr id="34" name="Content Placeholder 5"/>
          <p:cNvSpPr txBox="1">
            <a:spLocks/>
          </p:cNvSpPr>
          <p:nvPr/>
        </p:nvSpPr>
        <p:spPr>
          <a:xfrm>
            <a:off x="6230630" y="5418767"/>
            <a:ext cx="2322790" cy="572814"/>
          </a:xfrm>
          <a:prstGeom prst="rect">
            <a:avLst/>
          </a:prstGeom>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lvl1pPr marL="342900" indent="-342900" algn="l" defTabSz="457200" rtl="0" eaLnBrk="1" latinLnBrk="0" hangingPunct="1">
              <a:spcBef>
                <a:spcPct val="20000"/>
              </a:spcBef>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0" indent="0" algn="ctr">
              <a:buNone/>
            </a:pPr>
            <a:r>
              <a:rPr lang="en-US" sz="2400" b="1" dirty="0"/>
              <a:t>Linear Algebra</a:t>
            </a:r>
          </a:p>
        </p:txBody>
      </p:sp>
      <p:sp>
        <p:nvSpPr>
          <p:cNvPr id="35" name="Left-Right Arrow 34"/>
          <p:cNvSpPr/>
          <p:nvPr/>
        </p:nvSpPr>
        <p:spPr>
          <a:xfrm>
            <a:off x="3972566" y="3768663"/>
            <a:ext cx="1028063" cy="257330"/>
          </a:xfrm>
          <a:prstGeom prst="leftRightArrow">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sz="2400" b="1"/>
          </a:p>
        </p:txBody>
      </p:sp>
      <p:sp>
        <p:nvSpPr>
          <p:cNvPr id="36" name="Content Placeholder 5"/>
          <p:cNvSpPr txBox="1">
            <a:spLocks/>
          </p:cNvSpPr>
          <p:nvPr/>
        </p:nvSpPr>
        <p:spPr>
          <a:xfrm>
            <a:off x="205732" y="1524000"/>
            <a:ext cx="1907781" cy="859221"/>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a:bodyPr>
          <a:lstStyle>
            <a:lvl1pPr marL="342900" indent="-342900" algn="l" defTabSz="457200" rtl="0" eaLnBrk="1" latinLnBrk="0" hangingPunct="1">
              <a:spcBef>
                <a:spcPct val="20000"/>
              </a:spcBef>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0" indent="0" algn="ctr">
              <a:buNone/>
            </a:pPr>
            <a:r>
              <a:rPr lang="en-US" sz="2400" b="1" dirty="0"/>
              <a:t>Computer Science</a:t>
            </a:r>
          </a:p>
        </p:txBody>
      </p:sp>
      <p:sp>
        <p:nvSpPr>
          <p:cNvPr id="37" name="Right Arrow 36"/>
          <p:cNvSpPr/>
          <p:nvPr/>
        </p:nvSpPr>
        <p:spPr>
          <a:xfrm rot="1197099">
            <a:off x="2242436" y="2099963"/>
            <a:ext cx="667549" cy="257330"/>
          </a:xfrm>
          <a:prstGeom prst="rightArrow">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sz="2400" b="1"/>
          </a:p>
        </p:txBody>
      </p:sp>
      <p:sp>
        <p:nvSpPr>
          <p:cNvPr id="38" name="Content Placeholder 5"/>
          <p:cNvSpPr txBox="1">
            <a:spLocks/>
          </p:cNvSpPr>
          <p:nvPr/>
        </p:nvSpPr>
        <p:spPr>
          <a:xfrm>
            <a:off x="7083819" y="1564181"/>
            <a:ext cx="1907781" cy="859221"/>
          </a:xfrm>
          <a:prstGeom prst="rect">
            <a:avLst/>
          </a:prstGeom>
        </p:spPr>
        <p:style>
          <a:lnRef idx="0">
            <a:schemeClr val="accent4"/>
          </a:lnRef>
          <a:fillRef idx="3">
            <a:schemeClr val="accent4"/>
          </a:fillRef>
          <a:effectRef idx="3">
            <a:schemeClr val="accent4"/>
          </a:effectRef>
          <a:fontRef idx="minor">
            <a:schemeClr val="lt1"/>
          </a:fontRef>
        </p:style>
        <p:txBody>
          <a:bodyPr vert="horz" lIns="91440" tIns="45720" rIns="91440" bIns="45720" rtlCol="0" anchor="ctr">
            <a:normAutofit/>
          </a:bodyPr>
          <a:lstStyle>
            <a:lvl1pPr marL="342900" indent="-342900" algn="l" defTabSz="457200" rtl="0" eaLnBrk="1" latinLnBrk="0" hangingPunct="1">
              <a:spcBef>
                <a:spcPct val="20000"/>
              </a:spcBef>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0" indent="0" algn="ctr">
              <a:buNone/>
            </a:pPr>
            <a:r>
              <a:rPr lang="en-US" sz="2400" b="1" dirty="0"/>
              <a:t>Domain Expertise</a:t>
            </a:r>
          </a:p>
        </p:txBody>
      </p:sp>
      <p:sp>
        <p:nvSpPr>
          <p:cNvPr id="39" name="Right Arrow 38"/>
          <p:cNvSpPr/>
          <p:nvPr/>
        </p:nvSpPr>
        <p:spPr>
          <a:xfrm rot="9568095">
            <a:off x="6341129" y="2031119"/>
            <a:ext cx="632804" cy="257330"/>
          </a:xfrm>
          <a:prstGeom prst="rightArrow">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sz="2400" b="1"/>
          </a:p>
        </p:txBody>
      </p:sp>
      <p:sp>
        <p:nvSpPr>
          <p:cNvPr id="40" name="Content Placeholder 5"/>
          <p:cNvSpPr txBox="1">
            <a:spLocks/>
          </p:cNvSpPr>
          <p:nvPr/>
        </p:nvSpPr>
        <p:spPr>
          <a:xfrm>
            <a:off x="3856659" y="5418767"/>
            <a:ext cx="1680914" cy="572814"/>
          </a:xfrm>
          <a:prstGeom prst="rect">
            <a:avLst/>
          </a:prstGeom>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fontScale="77500" lnSpcReduction="20000"/>
          </a:bodyPr>
          <a:lstStyle>
            <a:lvl1pPr marL="342900" indent="-342900" algn="l" defTabSz="457200" rtl="0" eaLnBrk="1" latinLnBrk="0" hangingPunct="1">
              <a:spcBef>
                <a:spcPct val="20000"/>
              </a:spcBef>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0" indent="0" algn="ctr">
              <a:buNone/>
            </a:pPr>
            <a:r>
              <a:rPr lang="en-US" sz="2400" b="1" dirty="0"/>
              <a:t>Measure</a:t>
            </a:r>
            <a:br>
              <a:rPr lang="en-US" sz="2400" b="1" dirty="0"/>
            </a:br>
            <a:r>
              <a:rPr lang="en-US" sz="2400" b="1" dirty="0"/>
              <a:t>Theory</a:t>
            </a:r>
          </a:p>
        </p:txBody>
      </p:sp>
      <p:sp>
        <p:nvSpPr>
          <p:cNvPr id="41" name="Right Arrow 40"/>
          <p:cNvSpPr/>
          <p:nvPr/>
        </p:nvSpPr>
        <p:spPr>
          <a:xfrm rot="16200000">
            <a:off x="4418900" y="4962347"/>
            <a:ext cx="346641" cy="327465"/>
          </a:xfrm>
          <a:prstGeom prst="rightArrow">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2400" b="1"/>
          </a:p>
        </p:txBody>
      </p:sp>
      <p:sp>
        <p:nvSpPr>
          <p:cNvPr id="4" name="Slide Number Placeholder 3">
            <a:extLst>
              <a:ext uri="{FF2B5EF4-FFF2-40B4-BE49-F238E27FC236}">
                <a16:creationId xmlns:a16="http://schemas.microsoft.com/office/drawing/2014/main" id="{C55C5381-638E-4C70-A83F-D729EDA69316}"/>
              </a:ext>
            </a:extLst>
          </p:cNvPr>
          <p:cNvSpPr>
            <a:spLocks noGrp="1"/>
          </p:cNvSpPr>
          <p:nvPr>
            <p:ph type="sldNum" sz="quarter" idx="4"/>
          </p:nvPr>
        </p:nvSpPr>
        <p:spPr/>
        <p:txBody>
          <a:bodyPr/>
          <a:lstStyle/>
          <a:p>
            <a:fld id="{798D22C8-B87E-4B3F-80DE-4E1777DA98C0}" type="slidenum">
              <a:rPr lang="en-US" smtClean="0"/>
              <a:pPr/>
              <a:t>5</a:t>
            </a:fld>
            <a:endParaRPr lang="en-US" dirty="0"/>
          </a:p>
        </p:txBody>
      </p:sp>
    </p:spTree>
    <p:extLst>
      <p:ext uri="{BB962C8B-B14F-4D97-AF65-F5344CB8AC3E}">
        <p14:creationId xmlns:p14="http://schemas.microsoft.com/office/powerpoint/2010/main" val="33487384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Machine Learning as An Optimization Problem</a:t>
            </a:r>
          </a:p>
        </p:txBody>
      </p:sp>
      <p:pic>
        <p:nvPicPr>
          <p:cNvPr id="7" name="Content Placeholder 6"/>
          <p:cNvPicPr>
            <a:picLocks noGrp="1" noChangeAspect="1"/>
          </p:cNvPicPr>
          <p:nvPr>
            <p:ph idx="1"/>
          </p:nvPr>
        </p:nvPicPr>
        <p:blipFill rotWithShape="1">
          <a:blip r:embed="rId2">
            <a:extLst>
              <a:ext uri="{28A0092B-C50C-407E-A947-70E740481C1C}">
                <a14:useLocalDpi xmlns:a14="http://schemas.microsoft.com/office/drawing/2010/main" val="0"/>
              </a:ext>
            </a:extLst>
          </a:blip>
          <a:srcRect b="3944"/>
          <a:stretch/>
        </p:blipFill>
        <p:spPr>
          <a:xfrm>
            <a:off x="528036" y="985674"/>
            <a:ext cx="8087929" cy="5567526"/>
          </a:xfrm>
        </p:spPr>
      </p:pic>
      <p:sp>
        <p:nvSpPr>
          <p:cNvPr id="2" name="TextBox 1"/>
          <p:cNvSpPr txBox="1"/>
          <p:nvPr/>
        </p:nvSpPr>
        <p:spPr>
          <a:xfrm>
            <a:off x="6590071" y="5749242"/>
            <a:ext cx="1905000" cy="830997"/>
          </a:xfrm>
          <a:prstGeom prst="rect">
            <a:avLst/>
          </a:prstGeom>
          <a:noFill/>
        </p:spPr>
        <p:txBody>
          <a:bodyPr wrap="square" rtlCol="0">
            <a:spAutoFit/>
          </a:bodyPr>
          <a:lstStyle/>
          <a:p>
            <a:r>
              <a:rPr lang="en-US" sz="2400" i="1" dirty="0">
                <a:solidFill>
                  <a:srgbClr val="008000"/>
                </a:solidFill>
                <a:latin typeface="+mn-lt"/>
              </a:rPr>
              <a:t>Material from Andrew Ng</a:t>
            </a:r>
          </a:p>
        </p:txBody>
      </p:sp>
      <p:sp>
        <p:nvSpPr>
          <p:cNvPr id="4" name="Slide Number Placeholder 3">
            <a:extLst>
              <a:ext uri="{FF2B5EF4-FFF2-40B4-BE49-F238E27FC236}">
                <a16:creationId xmlns:a16="http://schemas.microsoft.com/office/drawing/2014/main" id="{FF3072FC-13CF-4EB7-ACB0-E2A6629F7CFC}"/>
              </a:ext>
            </a:extLst>
          </p:cNvPr>
          <p:cNvSpPr>
            <a:spLocks noGrp="1"/>
          </p:cNvSpPr>
          <p:nvPr>
            <p:ph type="sldNum" sz="quarter" idx="4"/>
          </p:nvPr>
        </p:nvSpPr>
        <p:spPr/>
        <p:txBody>
          <a:bodyPr/>
          <a:lstStyle/>
          <a:p>
            <a:fld id="{798D22C8-B87E-4B3F-80DE-4E1777DA98C0}" type="slidenum">
              <a:rPr lang="en-US" smtClean="0"/>
              <a:pPr/>
              <a:t>6</a:t>
            </a:fld>
            <a:endParaRPr lang="en-US" dirty="0"/>
          </a:p>
        </p:txBody>
      </p:sp>
    </p:spTree>
    <p:extLst>
      <p:ext uri="{BB962C8B-B14F-4D97-AF65-F5344CB8AC3E}">
        <p14:creationId xmlns:p14="http://schemas.microsoft.com/office/powerpoint/2010/main" val="16281676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1143000"/>
            <a:ext cx="8305800" cy="5334000"/>
          </a:xfrm>
        </p:spPr>
        <p:txBody>
          <a:bodyPr/>
          <a:lstStyle/>
          <a:p>
            <a:r>
              <a:rPr lang="en-US" b="1" dirty="0"/>
              <a:t>A </a:t>
            </a:r>
            <a:r>
              <a:rPr lang="en-US" b="1" dirty="0">
                <a:solidFill>
                  <a:srgbClr val="FF0000"/>
                </a:solidFill>
              </a:rPr>
              <a:t>balance</a:t>
            </a:r>
            <a:r>
              <a:rPr lang="en-US" b="1" dirty="0"/>
              <a:t> between </a:t>
            </a:r>
            <a:r>
              <a:rPr lang="en-US" b="1" dirty="0">
                <a:solidFill>
                  <a:srgbClr val="008000"/>
                </a:solidFill>
              </a:rPr>
              <a:t>theory, computation, and applications</a:t>
            </a:r>
          </a:p>
          <a:p>
            <a:pPr lvl="4"/>
            <a:endParaRPr lang="en-US" sz="1200" b="1" dirty="0">
              <a:solidFill>
                <a:schemeClr val="accent3"/>
              </a:solidFill>
            </a:endParaRPr>
          </a:p>
          <a:p>
            <a:r>
              <a:rPr lang="en-US" b="1" dirty="0">
                <a:solidFill>
                  <a:srgbClr val="0070C0"/>
                </a:solidFill>
              </a:rPr>
              <a:t>Optimization theory (30%)</a:t>
            </a:r>
          </a:p>
          <a:p>
            <a:pPr lvl="1"/>
            <a:r>
              <a:rPr lang="en-US" dirty="0"/>
              <a:t>It’s NOT a math course, but has proofs as a branch of applied math</a:t>
            </a:r>
          </a:p>
          <a:p>
            <a:pPr lvl="1"/>
            <a:r>
              <a:rPr lang="en-US" dirty="0"/>
              <a:t>Linear/ nonlinear/ integer/ global/ dynamic/ stochastic optimization</a:t>
            </a:r>
          </a:p>
          <a:p>
            <a:r>
              <a:rPr lang="en-US" b="1" dirty="0">
                <a:solidFill>
                  <a:srgbClr val="0070C0"/>
                </a:solidFill>
              </a:rPr>
              <a:t>Computational algorithms and software (30%)</a:t>
            </a:r>
          </a:p>
          <a:p>
            <a:pPr lvl="1"/>
            <a:r>
              <a:rPr lang="en-US" dirty="0"/>
              <a:t>It is NOT a programing course, but the focus is on ‘</a:t>
            </a:r>
            <a:r>
              <a:rPr lang="en-US" b="1" u="sng" dirty="0"/>
              <a:t>computational </a:t>
            </a:r>
            <a:r>
              <a:rPr lang="en-US" dirty="0"/>
              <a:t>optimization’, i.e. using computational tools to solve problems</a:t>
            </a:r>
          </a:p>
          <a:p>
            <a:pPr lvl="3"/>
            <a:endParaRPr lang="en-US" dirty="0"/>
          </a:p>
          <a:p>
            <a:pPr lvl="3"/>
            <a:endParaRPr lang="en-US" dirty="0"/>
          </a:p>
          <a:p>
            <a:pPr lvl="3"/>
            <a:endParaRPr lang="en-US" dirty="0"/>
          </a:p>
          <a:p>
            <a:pPr lvl="2"/>
            <a:endParaRPr lang="en-US" dirty="0"/>
          </a:p>
          <a:p>
            <a:pPr lvl="2"/>
            <a:endParaRPr lang="en-US" dirty="0"/>
          </a:p>
          <a:p>
            <a:r>
              <a:rPr lang="en-US" b="1" dirty="0">
                <a:solidFill>
                  <a:srgbClr val="0070C0"/>
                </a:solidFill>
              </a:rPr>
              <a:t>Applications (40%)</a:t>
            </a:r>
          </a:p>
          <a:p>
            <a:pPr lvl="1"/>
            <a:r>
              <a:rPr lang="en-US" i="1" dirty="0">
                <a:solidFill>
                  <a:schemeClr val="tx1">
                    <a:lumMod val="50000"/>
                  </a:schemeClr>
                </a:solidFill>
              </a:rPr>
              <a:t>(details on next page)</a:t>
            </a:r>
          </a:p>
          <a:p>
            <a:pPr lvl="1"/>
            <a:endParaRPr lang="en-US" dirty="0"/>
          </a:p>
        </p:txBody>
      </p:sp>
      <p:sp>
        <p:nvSpPr>
          <p:cNvPr id="3" name="Title 2"/>
          <p:cNvSpPr>
            <a:spLocks noGrp="1"/>
          </p:cNvSpPr>
          <p:nvPr>
            <p:ph type="title"/>
          </p:nvPr>
        </p:nvSpPr>
        <p:spPr/>
        <p:txBody>
          <a:bodyPr/>
          <a:lstStyle/>
          <a:p>
            <a:r>
              <a:rPr lang="en-US" dirty="0"/>
              <a:t>What to expect from this course?</a:t>
            </a:r>
          </a:p>
        </p:txBody>
      </p:sp>
      <p:sp>
        <p:nvSpPr>
          <p:cNvPr id="4" name="Slide Number Placeholder 3">
            <a:extLst>
              <a:ext uri="{FF2B5EF4-FFF2-40B4-BE49-F238E27FC236}">
                <a16:creationId xmlns:a16="http://schemas.microsoft.com/office/drawing/2014/main" id="{3B15DE71-E373-42AE-836F-3F21472F631A}"/>
              </a:ext>
            </a:extLst>
          </p:cNvPr>
          <p:cNvSpPr>
            <a:spLocks noGrp="1"/>
          </p:cNvSpPr>
          <p:nvPr>
            <p:ph type="sldNum" sz="quarter" idx="4"/>
          </p:nvPr>
        </p:nvSpPr>
        <p:spPr/>
        <p:txBody>
          <a:bodyPr/>
          <a:lstStyle/>
          <a:p>
            <a:fld id="{798D22C8-B87E-4B3F-80DE-4E1777DA98C0}" type="slidenum">
              <a:rPr lang="en-US" smtClean="0"/>
              <a:pPr/>
              <a:t>7</a:t>
            </a:fld>
            <a:endParaRPr lang="en-US" dirty="0"/>
          </a:p>
        </p:txBody>
      </p:sp>
      <p:pic>
        <p:nvPicPr>
          <p:cNvPr id="8" name="Picture 7">
            <a:extLst>
              <a:ext uri="{FF2B5EF4-FFF2-40B4-BE49-F238E27FC236}">
                <a16:creationId xmlns:a16="http://schemas.microsoft.com/office/drawing/2014/main" id="{8B411715-49D4-4BA6-9E6F-E663E7398DC6}"/>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7162800" y="4260273"/>
            <a:ext cx="1176338" cy="1188720"/>
          </a:xfrm>
          <a:prstGeom prst="rect">
            <a:avLst/>
          </a:prstGeom>
        </p:spPr>
      </p:pic>
      <p:pic>
        <p:nvPicPr>
          <p:cNvPr id="9" name="Picture 8">
            <a:extLst>
              <a:ext uri="{FF2B5EF4-FFF2-40B4-BE49-F238E27FC236}">
                <a16:creationId xmlns:a16="http://schemas.microsoft.com/office/drawing/2014/main" id="{CA622098-81E6-4435-95D4-1CE498C8B0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39413" y="4351713"/>
            <a:ext cx="3172102" cy="1005840"/>
          </a:xfrm>
          <a:prstGeom prst="rect">
            <a:avLst/>
          </a:prstGeom>
        </p:spPr>
      </p:pic>
      <p:pic>
        <p:nvPicPr>
          <p:cNvPr id="10" name="Picture 9">
            <a:extLst>
              <a:ext uri="{FF2B5EF4-FFF2-40B4-BE49-F238E27FC236}">
                <a16:creationId xmlns:a16="http://schemas.microsoft.com/office/drawing/2014/main" id="{41FA07FC-88CF-46B3-8C04-C414B53B3F7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19262" y="4265948"/>
            <a:ext cx="1168866" cy="1177371"/>
          </a:xfrm>
          <a:prstGeom prst="rect">
            <a:avLst/>
          </a:prstGeom>
        </p:spPr>
      </p:pic>
    </p:spTree>
    <p:extLst>
      <p:ext uri="{BB962C8B-B14F-4D97-AF65-F5344CB8AC3E}">
        <p14:creationId xmlns:p14="http://schemas.microsoft.com/office/powerpoint/2010/main" val="1947513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12" end="1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13" end="1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1143000"/>
            <a:ext cx="7772400" cy="5486400"/>
          </a:xfrm>
        </p:spPr>
        <p:txBody>
          <a:bodyPr/>
          <a:lstStyle/>
          <a:p>
            <a:r>
              <a:rPr lang="en-US" b="1" dirty="0">
                <a:solidFill>
                  <a:srgbClr val="0078D2"/>
                </a:solidFill>
              </a:rPr>
              <a:t>Applications (40%)</a:t>
            </a:r>
          </a:p>
          <a:p>
            <a:pPr lvl="1"/>
            <a:r>
              <a:rPr lang="en-US" sz="1800" dirty="0"/>
              <a:t>Refinery planning; flux balance analysis; multi-period optimization</a:t>
            </a:r>
          </a:p>
          <a:p>
            <a:pPr lvl="1"/>
            <a:r>
              <a:rPr lang="en-US" sz="1800" dirty="0"/>
              <a:t>Synthesis of distillation sequences; reaction and conversion pathway/network analysis; scheduling of batch processes; capacity planning of chemical process networks; protein folding and secondary structure prediction</a:t>
            </a:r>
          </a:p>
          <a:p>
            <a:pPr lvl="1"/>
            <a:r>
              <a:rPr lang="en-US" sz="1800" dirty="0"/>
              <a:t>Optimization of distillation column; gasoline blending optimization; parameter estimation; </a:t>
            </a:r>
          </a:p>
          <a:p>
            <a:pPr lvl="1"/>
            <a:r>
              <a:rPr lang="en-US" sz="1800" dirty="0"/>
              <a:t>Design and synthesis of continuous processes; design of batch plants; supply chain design with inventory</a:t>
            </a:r>
          </a:p>
          <a:p>
            <a:pPr lvl="1"/>
            <a:r>
              <a:rPr lang="en-US" sz="1800" dirty="0"/>
              <a:t>Agricultural production planning; inventory management; multistage portfolio selection; offshore oilfield development planning under uncertainty; stochastic unit commitment for electric power systems</a:t>
            </a:r>
          </a:p>
          <a:p>
            <a:pPr lvl="1"/>
            <a:r>
              <a:rPr lang="en-US" sz="1800" dirty="0"/>
              <a:t>Robust planning of cancer treatment; portfolio optimization; robust planning of process network; robust design of energy systems</a:t>
            </a:r>
          </a:p>
          <a:p>
            <a:pPr lvl="1"/>
            <a:r>
              <a:rPr lang="en-US" sz="1800" dirty="0"/>
              <a:t>Internet of Things enabled </a:t>
            </a:r>
            <a:r>
              <a:rPr lang="en-US" sz="1800" dirty="0" err="1"/>
              <a:t>cybermanufacturing</a:t>
            </a:r>
            <a:r>
              <a:rPr lang="en-US" sz="1800" dirty="0"/>
              <a:t>; quality control of batch manufacturing; process monitoring; in-</a:t>
            </a:r>
            <a:r>
              <a:rPr lang="en-US" sz="1800" dirty="0" err="1"/>
              <a:t>silico</a:t>
            </a:r>
            <a:r>
              <a:rPr lang="en-US" sz="1800" dirty="0"/>
              <a:t> screening of MOFs</a:t>
            </a:r>
          </a:p>
          <a:p>
            <a:pPr lvl="1"/>
            <a:endParaRPr lang="en-US" sz="1600" dirty="0"/>
          </a:p>
          <a:p>
            <a:pPr lvl="1"/>
            <a:endParaRPr lang="en-US" sz="1600" dirty="0"/>
          </a:p>
          <a:p>
            <a:endParaRPr lang="en-US" dirty="0"/>
          </a:p>
        </p:txBody>
      </p:sp>
      <p:sp>
        <p:nvSpPr>
          <p:cNvPr id="3" name="Title 2"/>
          <p:cNvSpPr>
            <a:spLocks noGrp="1"/>
          </p:cNvSpPr>
          <p:nvPr>
            <p:ph type="title"/>
          </p:nvPr>
        </p:nvSpPr>
        <p:spPr/>
        <p:txBody>
          <a:bodyPr/>
          <a:lstStyle/>
          <a:p>
            <a:r>
              <a:rPr lang="en-US" dirty="0"/>
              <a:t>6800: Computational Optimization - Applications</a:t>
            </a:r>
          </a:p>
        </p:txBody>
      </p:sp>
      <p:sp>
        <p:nvSpPr>
          <p:cNvPr id="4" name="Slide Number Placeholder 3">
            <a:extLst>
              <a:ext uri="{FF2B5EF4-FFF2-40B4-BE49-F238E27FC236}">
                <a16:creationId xmlns:a16="http://schemas.microsoft.com/office/drawing/2014/main" id="{1DB4C81F-C34C-4AD2-ABA1-D191B110E4F8}"/>
              </a:ext>
            </a:extLst>
          </p:cNvPr>
          <p:cNvSpPr>
            <a:spLocks noGrp="1"/>
          </p:cNvSpPr>
          <p:nvPr>
            <p:ph type="sldNum" sz="quarter" idx="4"/>
          </p:nvPr>
        </p:nvSpPr>
        <p:spPr/>
        <p:txBody>
          <a:bodyPr/>
          <a:lstStyle/>
          <a:p>
            <a:fld id="{798D22C8-B87E-4B3F-80DE-4E1777DA98C0}" type="slidenum">
              <a:rPr lang="en-US" smtClean="0"/>
              <a:pPr/>
              <a:t>8</a:t>
            </a:fld>
            <a:endParaRPr lang="en-US" dirty="0"/>
          </a:p>
        </p:txBody>
      </p:sp>
    </p:spTree>
    <p:extLst>
      <p:ext uri="{BB962C8B-B14F-4D97-AF65-F5344CB8AC3E}">
        <p14:creationId xmlns:p14="http://schemas.microsoft.com/office/powerpoint/2010/main" val="5346728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533400" y="1981200"/>
            <a:ext cx="8458200" cy="13716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522514" y="3348335"/>
            <a:ext cx="8458200" cy="1833265"/>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533400" y="1143000"/>
            <a:ext cx="8458200" cy="88357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1"/>
          <p:cNvSpPr>
            <a:spLocks noGrp="1"/>
          </p:cNvSpPr>
          <p:nvPr>
            <p:ph idx="1"/>
          </p:nvPr>
        </p:nvSpPr>
        <p:spPr>
          <a:xfrm>
            <a:off x="533400" y="1143000"/>
            <a:ext cx="8610600" cy="5105400"/>
          </a:xfrm>
        </p:spPr>
        <p:txBody>
          <a:bodyPr/>
          <a:lstStyle/>
          <a:p>
            <a:pPr marL="457200" indent="-457200">
              <a:buFont typeface="+mj-lt"/>
              <a:buAutoNum type="arabicPeriod"/>
            </a:pPr>
            <a:r>
              <a:rPr lang="en-US" dirty="0"/>
              <a:t>Linear programming				</a:t>
            </a:r>
            <a:r>
              <a:rPr lang="en-US" dirty="0">
                <a:solidFill>
                  <a:srgbClr val="0070C0"/>
                </a:solidFill>
              </a:rPr>
              <a:t>(HW)</a:t>
            </a:r>
          </a:p>
          <a:p>
            <a:pPr marL="457200" indent="-457200">
              <a:buFont typeface="+mj-lt"/>
              <a:buAutoNum type="arabicPeriod"/>
            </a:pPr>
            <a:r>
              <a:rPr lang="en-US" dirty="0"/>
              <a:t>Mixed-integer linear programming		</a:t>
            </a:r>
            <a:r>
              <a:rPr lang="en-US" dirty="0">
                <a:solidFill>
                  <a:srgbClr val="0070C0"/>
                </a:solidFill>
              </a:rPr>
              <a:t>(HW)</a:t>
            </a:r>
          </a:p>
          <a:p>
            <a:pPr marL="457200" indent="-457200">
              <a:buFont typeface="+mj-lt"/>
              <a:buAutoNum type="arabicPeriod"/>
            </a:pPr>
            <a:r>
              <a:rPr lang="en-US" dirty="0"/>
              <a:t>Nonlinear optimization basics			</a:t>
            </a:r>
            <a:r>
              <a:rPr lang="en-US" dirty="0">
                <a:solidFill>
                  <a:srgbClr val="0070C0"/>
                </a:solidFill>
              </a:rPr>
              <a:t>(HW)</a:t>
            </a:r>
          </a:p>
          <a:p>
            <a:pPr marL="457200" indent="-457200">
              <a:buFont typeface="+mj-lt"/>
              <a:buAutoNum type="arabicPeriod"/>
            </a:pPr>
            <a:r>
              <a:rPr lang="en-US" dirty="0"/>
              <a:t>Nonlinear programming 				</a:t>
            </a:r>
            <a:r>
              <a:rPr lang="en-US" dirty="0">
                <a:solidFill>
                  <a:srgbClr val="0070C0"/>
                </a:solidFill>
              </a:rPr>
              <a:t>(HW)</a:t>
            </a:r>
          </a:p>
          <a:p>
            <a:pPr marL="457200" indent="-457200">
              <a:buFont typeface="+mj-lt"/>
              <a:buAutoNum type="arabicPeriod"/>
            </a:pPr>
            <a:r>
              <a:rPr lang="en-US" dirty="0"/>
              <a:t>MINLP and deterministic global optimization	</a:t>
            </a:r>
            <a:r>
              <a:rPr lang="en-US" dirty="0">
                <a:solidFill>
                  <a:srgbClr val="0070C0"/>
                </a:solidFill>
              </a:rPr>
              <a:t>(HW)</a:t>
            </a:r>
          </a:p>
          <a:p>
            <a:pPr marL="457200" indent="-457200">
              <a:buFont typeface="+mj-lt"/>
              <a:buAutoNum type="arabicPeriod"/>
            </a:pPr>
            <a:r>
              <a:rPr lang="en-US" dirty="0"/>
              <a:t>Stochastic programming				</a:t>
            </a:r>
            <a:endParaRPr lang="en-US" dirty="0">
              <a:solidFill>
                <a:srgbClr val="0070C0"/>
              </a:solidFill>
            </a:endParaRPr>
          </a:p>
          <a:p>
            <a:pPr marL="457200" indent="-457200">
              <a:buFont typeface="+mj-lt"/>
              <a:buAutoNum type="arabicPeriod"/>
            </a:pPr>
            <a:r>
              <a:rPr lang="en-US" dirty="0"/>
              <a:t>Robust optimization		</a:t>
            </a:r>
          </a:p>
          <a:p>
            <a:pPr marL="457200" indent="-457200">
              <a:buFont typeface="+mj-lt"/>
              <a:buAutoNum type="arabicPeriod"/>
            </a:pPr>
            <a:r>
              <a:rPr lang="en-US" dirty="0"/>
              <a:t>Optimization and machine learning </a:t>
            </a:r>
            <a:r>
              <a:rPr lang="en-US" dirty="0">
                <a:solidFill>
                  <a:schemeClr val="tx1">
                    <a:lumMod val="50000"/>
                  </a:schemeClr>
                </a:solidFill>
              </a:rPr>
              <a:t>(last 2-3 weeks)</a:t>
            </a:r>
          </a:p>
          <a:p>
            <a:pPr marL="857250" lvl="1" indent="-457200"/>
            <a:r>
              <a:rPr lang="en-US" sz="2400" b="1" dirty="0">
                <a:solidFill>
                  <a:srgbClr val="0070C0"/>
                </a:solidFill>
              </a:rPr>
              <a:t>A transition to </a:t>
            </a:r>
            <a:r>
              <a:rPr lang="en-US" sz="2400" b="1" i="1" dirty="0">
                <a:solidFill>
                  <a:srgbClr val="0070C0"/>
                </a:solidFill>
              </a:rPr>
              <a:t>SYSEN 5888/6888: Deep Learning </a:t>
            </a:r>
            <a:r>
              <a:rPr lang="en-US" sz="2400" dirty="0">
                <a:solidFill>
                  <a:srgbClr val="0070C0"/>
                </a:solidFill>
              </a:rPr>
              <a:t>(SP27)</a:t>
            </a:r>
          </a:p>
          <a:p>
            <a:pPr lvl="4"/>
            <a:endParaRPr lang="en-US" dirty="0"/>
          </a:p>
          <a:p>
            <a:r>
              <a:rPr lang="en-US" b="1" dirty="0"/>
              <a:t>A </a:t>
            </a:r>
            <a:r>
              <a:rPr lang="en-US" b="1" dirty="0">
                <a:solidFill>
                  <a:srgbClr val="FF0000"/>
                </a:solidFill>
              </a:rPr>
              <a:t>balance</a:t>
            </a:r>
            <a:r>
              <a:rPr lang="en-US" b="1" dirty="0"/>
              <a:t> between </a:t>
            </a:r>
            <a:r>
              <a:rPr lang="en-US" b="1" dirty="0">
                <a:solidFill>
                  <a:srgbClr val="008000"/>
                </a:solidFill>
              </a:rPr>
              <a:t>theory, computation, and applications</a:t>
            </a:r>
          </a:p>
          <a:p>
            <a:pPr lvl="4"/>
            <a:endParaRPr lang="en-US" sz="1200" b="1" dirty="0">
              <a:solidFill>
                <a:schemeClr val="accent3"/>
              </a:solidFill>
            </a:endParaRPr>
          </a:p>
        </p:txBody>
      </p:sp>
      <p:sp>
        <p:nvSpPr>
          <p:cNvPr id="3" name="Title 2"/>
          <p:cNvSpPr>
            <a:spLocks noGrp="1"/>
          </p:cNvSpPr>
          <p:nvPr>
            <p:ph type="title"/>
          </p:nvPr>
        </p:nvSpPr>
        <p:spPr/>
        <p:txBody>
          <a:bodyPr/>
          <a:lstStyle/>
          <a:p>
            <a:r>
              <a:rPr lang="en-US" dirty="0"/>
              <a:t>Course Topics</a:t>
            </a:r>
          </a:p>
        </p:txBody>
      </p:sp>
      <p:sp>
        <p:nvSpPr>
          <p:cNvPr id="8" name="TextBox 7"/>
          <p:cNvSpPr txBox="1"/>
          <p:nvPr/>
        </p:nvSpPr>
        <p:spPr>
          <a:xfrm>
            <a:off x="6934200" y="3505200"/>
            <a:ext cx="1295400" cy="461665"/>
          </a:xfrm>
          <a:prstGeom prst="rect">
            <a:avLst/>
          </a:prstGeom>
          <a:noFill/>
        </p:spPr>
        <p:txBody>
          <a:bodyPr wrap="square" rtlCol="0">
            <a:spAutoFit/>
          </a:bodyPr>
          <a:lstStyle/>
          <a:p>
            <a:r>
              <a:rPr lang="en-US" sz="2400" dirty="0">
                <a:solidFill>
                  <a:srgbClr val="0070C0"/>
                </a:solidFill>
                <a:latin typeface="+mn-lt"/>
              </a:rPr>
              <a:t>(HW)</a:t>
            </a:r>
            <a:endParaRPr lang="en-US" sz="2400" dirty="0">
              <a:solidFill>
                <a:schemeClr val="bg1"/>
              </a:solidFill>
              <a:latin typeface="+mn-lt"/>
            </a:endParaRPr>
          </a:p>
        </p:txBody>
      </p:sp>
      <p:sp>
        <p:nvSpPr>
          <p:cNvPr id="4" name="Slide Number Placeholder 3">
            <a:extLst>
              <a:ext uri="{FF2B5EF4-FFF2-40B4-BE49-F238E27FC236}">
                <a16:creationId xmlns:a16="http://schemas.microsoft.com/office/drawing/2014/main" id="{DB1E40C8-3D40-4C9F-8AD2-FFDFB98E699F}"/>
              </a:ext>
            </a:extLst>
          </p:cNvPr>
          <p:cNvSpPr>
            <a:spLocks noGrp="1"/>
          </p:cNvSpPr>
          <p:nvPr>
            <p:ph type="sldNum" sz="quarter" idx="4"/>
          </p:nvPr>
        </p:nvSpPr>
        <p:spPr/>
        <p:txBody>
          <a:bodyPr/>
          <a:lstStyle/>
          <a:p>
            <a:fld id="{798D22C8-B87E-4B3F-80DE-4E1777DA98C0}" type="slidenum">
              <a:rPr lang="en-US" smtClean="0"/>
              <a:pPr/>
              <a:t>9</a:t>
            </a:fld>
            <a:endParaRPr lang="en-US" dirty="0"/>
          </a:p>
        </p:txBody>
      </p:sp>
    </p:spTree>
    <p:extLst>
      <p:ext uri="{BB962C8B-B14F-4D97-AF65-F5344CB8AC3E}">
        <p14:creationId xmlns:p14="http://schemas.microsoft.com/office/powerpoint/2010/main" val="381852199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OURCE" val="\documentclass{slides}\pagestyle{empty}&#10;\usepackage{graphics,color,amsthm,amsmath,amssymb,eucal}&#10;\newcommand{\dx}{\ensuremath{\dot{x}}}&#10;\newcommand{\dc}{\ensuremath{\dot{c}}}&#10;\newcommand{\dC}{\ensuremath{\dot{C}}}&#10;\renewcommand{\k}[1]{\ensuremath{\alpha k_{#1}^1+(1-\alpha)k_{#1}^2}}&#10;\newcommand{\mi}{\ensuremath{\mathrm{mid} }}&#10;\newcommand{\x}{\ensuremath{\mathbf{x}}}&#10;\newcommand{\y}{\ensuremath{\mathbf{y}}}&#10;\newcommand{\z}{\ensuremath{\mathbf{z}}}&#10;\newcommand{\q}{\ensuremath{\mathbf{q}}}&#10;\newcommand{\p}{\ensuremath{\mathbf{p}}}&#10;\renewcommand{\c}{\ensuremath{\mathbf{c}}}&#10;\newcommand{\C}{\ensuremath{\mathbf{C}}}&#10;\newcommand{\f}{\ensuremath{\mathbf{f}}}&#10;\newcommand{\g}{\ensuremath{\mathbf{g}}}&#10;\newcommand{\h}{\ensuremath{\mathbf{h}}}&#10;\renewcommand{\L}{\ensuremath{\mathcal{L}}}&#10;\newcommand{\U}{\ensuremath{\mathcal{U}}}&#10;\newcommand{\X}{\ensuremath{\mathcal{X}}}&#10;\newcommand{\Xb}{\ensuremath{\overline{\mathcal{X}}}}&#10;\newcommand{\xb}{\ensuremath{\overline{x}}}&#10;\newcommand{\bxb}{\ensuremath{\overline{\mathbf{x}}}}&#10;\newcommand{\T}{\ensuremath{[t_0,t_f]}}&#10;\newcommand{\ut}{\ensuremath{\underline{t}}}&#10;\newcommand{\up}{\ensuremath{\underline{p}}}&#10;\newcommand{\bo}[1]{\ensuremath{\mathbf{#1}}}&#10;\newcommand{\norm}[1]{\lVert#1\rVert}&#10;\newcommand{\stdint}{\ensuremath{\int_{t_0}^{t_f}}}&#10;&#10;&#10;\begin{document}&#10;\begin{eqnarray*}&#10;&amp;&amp;h(x,y) = 0 \\&#10;&amp;&amp;g(x,y) \leq 0\\&#10;&amp;&amp;x \in \mathbb{R}^{n}, y\in \{0, 1\}^{m}&#10;\end{eqnarray*}&#10;\end{document}&#10;"/>
  <p:tag name="EXTERNALNAME" val="txp_fig"/>
  <p:tag name="BLEND" val="False"/>
  <p:tag name="TRANSPARENT" val="True"/>
  <p:tag name="KEEPFILES" val="False"/>
  <p:tag name="DEBUGPAUSE" val="False"/>
  <p:tag name="RESOLUTION" val="1200"/>
  <p:tag name="TIMEOUT" val="(none)"/>
  <p:tag name="BOXWIDTH" val="348"/>
  <p:tag name="BOXHEIGHT" val="200"/>
  <p:tag name="BOXFONT" val="10"/>
  <p:tag name="BOXWRAP" val="False"/>
  <p:tag name="WORKAROUNDTRANSPARENCYBUG" val="False"/>
  <p:tag name="ALLOWFONTSUBSTITUTION" val="False"/>
  <p:tag name="BITMAPFORMAT" val="pngmono"/>
  <p:tag name="ORIGWIDTH" val="181"/>
  <p:tag name="PICTUREFILESIZE" val="22736"/>
</p:tagLst>
</file>

<file path=ppt/tags/tag2.xml><?xml version="1.0" encoding="utf-8"?>
<p:tagLst xmlns:a="http://schemas.openxmlformats.org/drawingml/2006/main" xmlns:r="http://schemas.openxmlformats.org/officeDocument/2006/relationships" xmlns:p="http://schemas.openxmlformats.org/presentationml/2006/main">
  <p:tag name="SOURCE" val="\documentclass{slides}\pagestyle{empty}&#10;\usepackage{graphics,color,amsthm,amsmath,amssymb,eucal}&#10;\newcommand{\dx}{\ensuremath{\dot{x}}}&#10;\newcommand{\dc}{\ensuremath{\dot{c}}}&#10;\newcommand{\dC}{\ensuremath{\dot{C}}}&#10;\renewcommand{\k}[1]{\ensuremath{\alpha k_{#1}^1+(1-\alpha)k_{#1}^2}}&#10;\newcommand{\mi}{\ensuremath{\mathrm{mid} }}&#10;\newcommand{\x}{\ensuremath{\mathbf{x}}}&#10;\newcommand{\y}{\ensuremath{\mathbf{y}}}&#10;\newcommand{\z}{\ensuremath{\mathbf{z}}}&#10;\newcommand{\q}{\ensuremath{\mathbf{q}}}&#10;\newcommand{\p}{\ensuremath{\mathbf{p}}}&#10;\renewcommand{\c}{\ensuremath{\mathbf{c}}}&#10;\newcommand{\C}{\ensuremath{\mathbf{C}}}&#10;\newcommand{\f}{\ensuremath{\mathbf{f}}}&#10;\newcommand{\g}{\ensuremath{\mathbf{g}}}&#10;\newcommand{\h}{\ensuremath{\mathbf{h}}}&#10;\renewcommand{\L}{\ensuremath{\mathcal{L}}}&#10;\newcommand{\U}{\ensuremath{\mathcal{U}}}&#10;\newcommand{\X}{\ensuremath{\mathcal{X}}}&#10;\newcommand{\Xb}{\ensuremath{\overline{\mathcal{X}}}}&#10;\newcommand{\xb}{\ensuremath{\overline{x}}}&#10;\newcommand{\bxb}{\ensuremath{\overline{\mathbf{x}}}}&#10;\newcommand{\T}{\ensuremath{[t_0,t_f]}}&#10;\newcommand{\ut}{\ensuremath{\underline{t}}}&#10;\newcommand{\up}{\ensuremath{\underline{p}}}&#10;\newcommand{\bo}[1]{\ensuremath{\mathbf{#1}}}&#10;\newcommand{\norm}[1]{\lVert#1\rVert}&#10;\newcommand{\stdint}{\ensuremath{\int_{t_0}^{t_f}}}&#10;&#10;\begin{document}&#10;\textcolor[rgb]{1.00,0.00,0.00}{\begin{eqnarray*}&#10;&amp;&amp;\min \ Z = f(x,y) \\&#10;&amp;&amp;\textrm{\emph{s.t.}}\\&#10;\end{eqnarray*}}&#10;\end{document}&#10;"/>
  <p:tag name="EXTERNALNAME" val="txp_fig"/>
  <p:tag name="BLEND" val="False"/>
  <p:tag name="TRANSPARENT" val="True"/>
  <p:tag name="KEEPFILES" val="False"/>
  <p:tag name="DEBUGPAUSE" val="False"/>
  <p:tag name="RESOLUTION" val="1200"/>
  <p:tag name="TIMEOUT" val="(none)"/>
  <p:tag name="BOXWIDTH" val="348"/>
  <p:tag name="BOXHEIGHT" val="200"/>
  <p:tag name="BOXFONT" val="10"/>
  <p:tag name="BOXWRAP" val="False"/>
  <p:tag name="WORKAROUNDTRANSPARENCYBUG" val="False"/>
  <p:tag name="ALLOWFONTSUBSTITUTION" val="False"/>
  <p:tag name="BITMAPFORMAT" val="png256"/>
  <p:tag name="ORIGWIDTH" val="157"/>
  <p:tag name="PICTUREFILESIZE" val="15646"/>
</p:tagLst>
</file>

<file path=ppt/theme/theme1.xml><?xml version="1.0" encoding="utf-8"?>
<a:theme xmlns:a="http://schemas.openxmlformats.org/drawingml/2006/main" name="McCormick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2">
      <a:majorFont>
        <a:latin typeface="Arial"/>
        <a:ea typeface=""/>
        <a:cs typeface="Arial"/>
      </a:majorFont>
      <a:minorFont>
        <a:latin typeface="Times New Roman"/>
        <a:ea typeface=""/>
        <a:cs typeface="Arial"/>
      </a:minorFont>
    </a:fontScheme>
    <a:fmtScheme name="First_roun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400" dirty="0" smtClean="0">
            <a:solidFill>
              <a:schemeClr val="bg1"/>
            </a:solidFil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McCormick Theme</Template>
  <TotalTime>16088</TotalTime>
  <Words>1706</Words>
  <Application>Microsoft Office PowerPoint</Application>
  <PresentationFormat>On-screen Show (4:3)</PresentationFormat>
  <Paragraphs>274</Paragraphs>
  <Slides>23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Arial Black</vt:lpstr>
      <vt:lpstr>Calibri</vt:lpstr>
      <vt:lpstr>Times New Roman</vt:lpstr>
      <vt:lpstr>McCormick Theme</vt:lpstr>
      <vt:lpstr>Introduction</vt:lpstr>
      <vt:lpstr>About Me – Fengqi You</vt:lpstr>
      <vt:lpstr>Optimization - Science of the Better </vt:lpstr>
      <vt:lpstr>Optimization Applications</vt:lpstr>
      <vt:lpstr>The “Roadmap” of Machine Learning (T. Mitchell)</vt:lpstr>
      <vt:lpstr>Machine Learning as An Optimization Problem</vt:lpstr>
      <vt:lpstr>What to expect from this course?</vt:lpstr>
      <vt:lpstr>6800: Computational Optimization - Applications</vt:lpstr>
      <vt:lpstr>Course Topics</vt:lpstr>
      <vt:lpstr>Syllabus</vt:lpstr>
      <vt:lpstr>Diversity Statement</vt:lpstr>
      <vt:lpstr>What to Expect</vt:lpstr>
      <vt:lpstr>Teams</vt:lpstr>
      <vt:lpstr>Team Dynamics</vt:lpstr>
      <vt:lpstr>Relevant Courses at Cornell and Comparison</vt:lpstr>
      <vt:lpstr>Using AI Assistants</vt:lpstr>
      <vt:lpstr>AI on Homework: Use It, Then Check It</vt:lpstr>
      <vt:lpstr>Example Problem in HW</vt:lpstr>
      <vt:lpstr>Canvas and Ed Discussion</vt:lpstr>
      <vt:lpstr>Computational and Data Science Curriculum</vt:lpstr>
      <vt:lpstr>SysEn 5800/6800: Computational Optimization (now)</vt:lpstr>
      <vt:lpstr>SysEn 5888/6888: Deep Learning (spring)</vt:lpstr>
      <vt:lpstr>SysEn 5880/6880: Data Analytics &amp; Machine Learning</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 group PEESE slide template</dc:title>
  <dc:creator>Systems</dc:creator>
  <cp:lastModifiedBy>Fengqi You</cp:lastModifiedBy>
  <cp:revision>1640</cp:revision>
  <cp:lastPrinted>2013-10-09T19:08:33Z</cp:lastPrinted>
  <dcterms:created xsi:type="dcterms:W3CDTF">2012-01-27T21:26:17Z</dcterms:created>
  <dcterms:modified xsi:type="dcterms:W3CDTF">2026-08-22T20:36:28Z</dcterms:modified>
  <cp:contentStatus/>
</cp:coreProperties>
</file>