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7"/>
  </p:notesMasterIdLst>
  <p:handoutMasterIdLst>
    <p:handoutMasterId r:id="rId158"/>
  </p:handoutMasterIdLst>
  <p:sldIdLst>
    <p:sldId id="636" r:id="rId2"/>
    <p:sldId id="929" r:id="rId3"/>
    <p:sldId id="1161" r:id="rId4"/>
    <p:sldId id="930" r:id="rId5"/>
    <p:sldId id="931" r:id="rId6"/>
    <p:sldId id="1143" r:id="rId7"/>
    <p:sldId id="1144" r:id="rId8"/>
    <p:sldId id="1133" r:id="rId9"/>
    <p:sldId id="1135" r:id="rId10"/>
    <p:sldId id="1136" r:id="rId11"/>
    <p:sldId id="1137" r:id="rId12"/>
    <p:sldId id="1138" r:id="rId13"/>
    <p:sldId id="1139" r:id="rId14"/>
    <p:sldId id="1140" r:id="rId15"/>
    <p:sldId id="1147" r:id="rId16"/>
    <p:sldId id="1151" r:id="rId17"/>
    <p:sldId id="1162" r:id="rId18"/>
    <p:sldId id="1130" r:id="rId19"/>
    <p:sldId id="1146" r:id="rId20"/>
    <p:sldId id="934" r:id="rId21"/>
    <p:sldId id="1050" r:id="rId22"/>
    <p:sldId id="935" r:id="rId23"/>
    <p:sldId id="1148" r:id="rId24"/>
    <p:sldId id="939" r:id="rId25"/>
    <p:sldId id="940" r:id="rId26"/>
    <p:sldId id="1168" r:id="rId27"/>
    <p:sldId id="941" r:id="rId28"/>
    <p:sldId id="1145" r:id="rId29"/>
    <p:sldId id="1111" r:id="rId30"/>
    <p:sldId id="1112" r:id="rId31"/>
    <p:sldId id="1113" r:id="rId32"/>
    <p:sldId id="1114" r:id="rId33"/>
    <p:sldId id="1115" r:id="rId34"/>
    <p:sldId id="1116" r:id="rId35"/>
    <p:sldId id="1117" r:id="rId36"/>
    <p:sldId id="1118" r:id="rId37"/>
    <p:sldId id="1119" r:id="rId38"/>
    <p:sldId id="943" r:id="rId39"/>
    <p:sldId id="944" r:id="rId40"/>
    <p:sldId id="945" r:id="rId41"/>
    <p:sldId id="946" r:id="rId42"/>
    <p:sldId id="947" r:id="rId43"/>
    <p:sldId id="948" r:id="rId44"/>
    <p:sldId id="949" r:id="rId45"/>
    <p:sldId id="950" r:id="rId46"/>
    <p:sldId id="951" r:id="rId47"/>
    <p:sldId id="952" r:id="rId48"/>
    <p:sldId id="953" r:id="rId49"/>
    <p:sldId id="954" r:id="rId50"/>
    <p:sldId id="955" r:id="rId51"/>
    <p:sldId id="956" r:id="rId52"/>
    <p:sldId id="1082" r:id="rId53"/>
    <p:sldId id="1083" r:id="rId54"/>
    <p:sldId id="1085" r:id="rId55"/>
    <p:sldId id="1086" r:id="rId56"/>
    <p:sldId id="1084" r:id="rId57"/>
    <p:sldId id="1149" r:id="rId58"/>
    <p:sldId id="1087" r:id="rId59"/>
    <p:sldId id="1063" r:id="rId60"/>
    <p:sldId id="1064" r:id="rId61"/>
    <p:sldId id="1065" r:id="rId62"/>
    <p:sldId id="1163" r:id="rId63"/>
    <p:sldId id="1164" r:id="rId64"/>
    <p:sldId id="1155" r:id="rId65"/>
    <p:sldId id="1156" r:id="rId66"/>
    <p:sldId id="1157" r:id="rId67"/>
    <p:sldId id="1158" r:id="rId68"/>
    <p:sldId id="1159" r:id="rId69"/>
    <p:sldId id="1160" r:id="rId70"/>
    <p:sldId id="974" r:id="rId71"/>
    <p:sldId id="975" r:id="rId72"/>
    <p:sldId id="976" r:id="rId73"/>
    <p:sldId id="977" r:id="rId74"/>
    <p:sldId id="1165" r:id="rId75"/>
    <p:sldId id="979" r:id="rId76"/>
    <p:sldId id="980" r:id="rId77"/>
    <p:sldId id="981" r:id="rId78"/>
    <p:sldId id="1100" r:id="rId79"/>
    <p:sldId id="982" r:id="rId80"/>
    <p:sldId id="983" r:id="rId81"/>
    <p:sldId id="984" r:id="rId82"/>
    <p:sldId id="985" r:id="rId83"/>
    <p:sldId id="986" r:id="rId84"/>
    <p:sldId id="987" r:id="rId85"/>
    <p:sldId id="988" r:id="rId86"/>
    <p:sldId id="989" r:id="rId87"/>
    <p:sldId id="990" r:id="rId88"/>
    <p:sldId id="1066" r:id="rId89"/>
    <p:sldId id="992" r:id="rId90"/>
    <p:sldId id="1067" r:id="rId91"/>
    <p:sldId id="994" r:id="rId92"/>
    <p:sldId id="995" r:id="rId93"/>
    <p:sldId id="996" r:id="rId94"/>
    <p:sldId id="997" r:id="rId95"/>
    <p:sldId id="998" r:id="rId96"/>
    <p:sldId id="999" r:id="rId97"/>
    <p:sldId id="1000" r:id="rId98"/>
    <p:sldId id="1001" r:id="rId99"/>
    <p:sldId id="1002" r:id="rId100"/>
    <p:sldId id="1003" r:id="rId101"/>
    <p:sldId id="1004" r:id="rId102"/>
    <p:sldId id="1105" r:id="rId103"/>
    <p:sldId id="1104" r:id="rId104"/>
    <p:sldId id="1103" r:id="rId105"/>
    <p:sldId id="1102" r:id="rId106"/>
    <p:sldId id="1009" r:id="rId107"/>
    <p:sldId id="1106" r:id="rId108"/>
    <p:sldId id="1166" r:id="rId109"/>
    <p:sldId id="1011" r:id="rId110"/>
    <p:sldId id="1012" r:id="rId111"/>
    <p:sldId id="1013" r:id="rId112"/>
    <p:sldId id="1107" r:id="rId113"/>
    <p:sldId id="1108" r:id="rId114"/>
    <p:sldId id="1016" r:id="rId115"/>
    <p:sldId id="1017" r:id="rId116"/>
    <p:sldId id="1018" r:id="rId117"/>
    <p:sldId id="1019" r:id="rId118"/>
    <p:sldId id="1020" r:id="rId119"/>
    <p:sldId id="1021" r:id="rId120"/>
    <p:sldId id="1022" r:id="rId121"/>
    <p:sldId id="1023" r:id="rId122"/>
    <p:sldId id="1153" r:id="rId123"/>
    <p:sldId id="1152" r:id="rId124"/>
    <p:sldId id="1154" r:id="rId125"/>
    <p:sldId id="1110" r:id="rId126"/>
    <p:sldId id="1068" r:id="rId127"/>
    <p:sldId id="1069" r:id="rId128"/>
    <p:sldId id="1070" r:id="rId129"/>
    <p:sldId id="1071" r:id="rId130"/>
    <p:sldId id="1072" r:id="rId131"/>
    <p:sldId id="1073" r:id="rId132"/>
    <p:sldId id="1074" r:id="rId133"/>
    <p:sldId id="1075" r:id="rId134"/>
    <p:sldId id="1025" r:id="rId135"/>
    <p:sldId id="1026" r:id="rId136"/>
    <p:sldId id="1109" r:id="rId137"/>
    <p:sldId id="1028" r:id="rId138"/>
    <p:sldId id="1029" r:id="rId139"/>
    <p:sldId id="1030" r:id="rId140"/>
    <p:sldId id="1031" r:id="rId141"/>
    <p:sldId id="1032" r:id="rId142"/>
    <p:sldId id="1033" r:id="rId143"/>
    <p:sldId id="1034" r:id="rId144"/>
    <p:sldId id="1035" r:id="rId145"/>
    <p:sldId id="1036" r:id="rId146"/>
    <p:sldId id="1094" r:id="rId147"/>
    <p:sldId id="1095" r:id="rId148"/>
    <p:sldId id="1038" r:id="rId149"/>
    <p:sldId id="1039" r:id="rId150"/>
    <p:sldId id="1040" r:id="rId151"/>
    <p:sldId id="1097" r:id="rId152"/>
    <p:sldId id="1041" r:id="rId153"/>
    <p:sldId id="1042" r:id="rId154"/>
    <p:sldId id="1044" r:id="rId155"/>
    <p:sldId id="1167" r:id="rId156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009900"/>
    <a:srgbClr val="0000FF"/>
    <a:srgbClr val="0078D2"/>
    <a:srgbClr val="FFFFFF"/>
    <a:srgbClr val="66FF66"/>
    <a:srgbClr val="9A0000"/>
    <a:srgbClr val="692E96"/>
    <a:srgbClr val="532476"/>
    <a:srgbClr val="059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80" autoAdjust="0"/>
    <p:restoredTop sz="94343" autoAdjust="0"/>
  </p:normalViewPr>
  <p:slideViewPr>
    <p:cSldViewPr>
      <p:cViewPr varScale="1">
        <p:scale>
          <a:sx n="96" d="100"/>
          <a:sy n="96" d="100"/>
        </p:scale>
        <p:origin x="18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4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449" y="0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3D10086A-0C82-4A75-A397-2C2857BF162D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153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449" y="8830153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EA895196-C7EA-4A73-A2FD-4DE07581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46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449" y="0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525EAA91-193C-40D8-B3F7-781F875A074B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8500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8" tIns="45304" rIns="90608" bIns="4530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871" y="4415078"/>
            <a:ext cx="5506073" cy="4183540"/>
          </a:xfrm>
          <a:prstGeom prst="rect">
            <a:avLst/>
          </a:prstGeom>
        </p:spPr>
        <p:txBody>
          <a:bodyPr vert="horz" lIns="90608" tIns="45304" rIns="90608" bIns="4530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153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449" y="8830153"/>
            <a:ext cx="2981808" cy="464662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6192157F-58B3-49A3-9090-6987A98E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3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9BFDE-48EE-4E1E-8E02-DBF7F68A13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0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9BFDE-48EE-4E1E-8E02-DBF7F68A13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9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In general terms, the problem can be stated as follow: we are given a PSCN, </a:t>
            </a:r>
          </a:p>
          <a:p>
            <a:endParaRPr lang="en-US" altLang="zh-CN"/>
          </a:p>
          <a:p>
            <a:r>
              <a:rPr lang="en-US" altLang="zh-CN"/>
              <a:t>as shown in the screen, it includes the suppliers, customers, plant sites and the transportation links between them. The investment cost and transportation costs are expressed by a fixed charge function.</a:t>
            </a:r>
          </a:p>
          <a:p>
            <a:endParaRPr lang="en-US" altLang="zh-CN"/>
          </a:p>
          <a:p>
            <a:r>
              <a:rPr lang="en-US" altLang="zh-CN"/>
              <a:t>As shown here. The transportation time and the supply and demand constraints are also given.</a:t>
            </a:r>
          </a:p>
          <a:p>
            <a:endParaRPr lang="en-US" altLang="zh-CN"/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3262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In general terms, the problem can be stated as follow: we are given a PSCN, </a:t>
            </a:r>
          </a:p>
          <a:p>
            <a:endParaRPr lang="en-US" altLang="zh-CN"/>
          </a:p>
          <a:p>
            <a:r>
              <a:rPr lang="en-US" altLang="zh-CN"/>
              <a:t>as shown in the screen, it includes the suppliers, customers, plant sites and the transportation links between them. The investment cost and transportation costs are expressed by a fixed charge function.</a:t>
            </a:r>
          </a:p>
          <a:p>
            <a:endParaRPr lang="en-US" altLang="zh-CN"/>
          </a:p>
          <a:p>
            <a:r>
              <a:rPr lang="en-US" altLang="zh-CN"/>
              <a:t>As shown here. The transportation time and the supply and demand constraints are also given.</a:t>
            </a:r>
          </a:p>
          <a:p>
            <a:endParaRPr lang="en-US" altLang="zh-CN"/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1465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In general terms, the problem can be stated as follow: we are given a PSCN, </a:t>
            </a:r>
          </a:p>
          <a:p>
            <a:endParaRPr lang="en-US" altLang="zh-CN"/>
          </a:p>
          <a:p>
            <a:r>
              <a:rPr lang="en-US" altLang="zh-CN"/>
              <a:t>as shown in the screen, it includes the suppliers, customers, plant sites and the transportation links between them. The investment cost and transportation costs are expressed by a fixed charge function.</a:t>
            </a:r>
          </a:p>
          <a:p>
            <a:endParaRPr lang="en-US" altLang="zh-CN"/>
          </a:p>
          <a:p>
            <a:r>
              <a:rPr lang="en-US" altLang="zh-CN"/>
              <a:t>As shown here. The transportation time and the supply and demand constraints are also given.</a:t>
            </a:r>
          </a:p>
          <a:p>
            <a:endParaRPr lang="en-US" altLang="zh-CN"/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110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85800" y="1478723"/>
            <a:ext cx="7772400" cy="1463040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defRPr sz="3200" b="1" baseline="0">
                <a:solidFill>
                  <a:srgbClr val="0070C0"/>
                </a:solidFill>
                <a:latin typeface="+mj-lt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44373" y="3429000"/>
            <a:ext cx="6248400" cy="662158"/>
          </a:xfrm>
        </p:spPr>
        <p:txBody>
          <a:bodyPr/>
          <a:lstStyle>
            <a:lvl1pPr marL="0" indent="0" algn="ctr">
              <a:buNone/>
              <a:defRPr sz="2600" b="1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Author names</a:t>
            </a:r>
          </a:p>
        </p:txBody>
      </p:sp>
      <p:sp>
        <p:nvSpPr>
          <p:cNvPr id="8" name="Isosceles Triangle 7"/>
          <p:cNvSpPr/>
          <p:nvPr userDrawn="1"/>
        </p:nvSpPr>
        <p:spPr>
          <a:xfrm rot="5400000">
            <a:off x="3962400" y="-3965493"/>
            <a:ext cx="1219200" cy="9143999"/>
          </a:xfrm>
          <a:prstGeom prst="triangle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 userDrawn="1"/>
        </p:nvSpPr>
        <p:spPr>
          <a:xfrm rot="5400000" flipV="1">
            <a:off x="4876801" y="-3051094"/>
            <a:ext cx="1219200" cy="7315199"/>
          </a:xfrm>
          <a:prstGeom prst="triangle">
            <a:avLst>
              <a:gd name="adj" fmla="val 0"/>
            </a:avLst>
          </a:prstGeom>
          <a:solidFill>
            <a:srgbClr val="0078D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 userDrawn="1"/>
        </p:nvSpPr>
        <p:spPr>
          <a:xfrm flipV="1">
            <a:off x="4428161" y="-4806"/>
            <a:ext cx="730251" cy="533399"/>
          </a:xfrm>
          <a:prstGeom prst="triangle">
            <a:avLst>
              <a:gd name="adj" fmla="val 91011"/>
            </a:avLst>
          </a:prstGeom>
          <a:solidFill>
            <a:srgbClr val="0D97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8153400" y="6096000"/>
            <a:ext cx="1002587" cy="762000"/>
            <a:chOff x="8153400" y="6096000"/>
            <a:chExt cx="1002587" cy="762000"/>
          </a:xfrm>
        </p:grpSpPr>
        <p:sp>
          <p:nvSpPr>
            <p:cNvPr id="10" name="Isosceles Triangle 9"/>
            <p:cNvSpPr/>
            <p:nvPr userDrawn="1"/>
          </p:nvSpPr>
          <p:spPr>
            <a:xfrm>
              <a:off x="8153400" y="6400800"/>
              <a:ext cx="990600" cy="457200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5400000" flipV="1">
              <a:off x="8546387" y="6248400"/>
              <a:ext cx="762000" cy="457200"/>
            </a:xfrm>
            <a:prstGeom prst="triangle">
              <a:avLst>
                <a:gd name="adj" fmla="val 100000"/>
              </a:avLst>
            </a:pr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 flipH="1" flipV="1">
            <a:off x="-13649" y="5638798"/>
            <a:ext cx="2448073" cy="1245328"/>
            <a:chOff x="5709007" y="-24699"/>
            <a:chExt cx="3446515" cy="1753233"/>
          </a:xfrm>
        </p:grpSpPr>
        <p:sp>
          <p:nvSpPr>
            <p:cNvPr id="6" name="Isosceles Triangle 5"/>
            <p:cNvSpPr/>
            <p:nvPr userDrawn="1"/>
          </p:nvSpPr>
          <p:spPr>
            <a:xfrm rot="16200000">
              <a:off x="7093476" y="-321951"/>
              <a:ext cx="1738810" cy="2362160"/>
            </a:xfrm>
            <a:prstGeom prst="triangle">
              <a:avLst>
                <a:gd name="adj" fmla="val 100000"/>
              </a:avLst>
            </a:prstGeom>
            <a:solidFill>
              <a:srgbClr val="3BA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 userDrawn="1"/>
          </p:nvSpPr>
          <p:spPr>
            <a:xfrm flipH="1" flipV="1">
              <a:off x="5709007" y="-10277"/>
              <a:ext cx="3434993" cy="859536"/>
            </a:xfrm>
            <a:prstGeom prst="rtTriangle">
              <a:avLst/>
            </a:prstGeom>
            <a:solidFill>
              <a:srgbClr val="0078D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 userDrawn="1"/>
          </p:nvSpPr>
          <p:spPr>
            <a:xfrm flipV="1">
              <a:off x="7352532" y="-12671"/>
              <a:ext cx="1791427" cy="414002"/>
            </a:xfrm>
            <a:custGeom>
              <a:avLst/>
              <a:gdLst>
                <a:gd name="connsiteX0" fmla="*/ 0 w 1219160"/>
                <a:gd name="connsiteY0" fmla="*/ 381000 h 381000"/>
                <a:gd name="connsiteX1" fmla="*/ 609580 w 1219160"/>
                <a:gd name="connsiteY1" fmla="*/ 0 h 381000"/>
                <a:gd name="connsiteX2" fmla="*/ 1219160 w 1219160"/>
                <a:gd name="connsiteY2" fmla="*/ 381000 h 381000"/>
                <a:gd name="connsiteX3" fmla="*/ 0 w 1219160"/>
                <a:gd name="connsiteY3" fmla="*/ 381000 h 381000"/>
                <a:gd name="connsiteX0" fmla="*/ 191805 w 1410965"/>
                <a:gd name="connsiteY0" fmla="*/ 514564 h 514564"/>
                <a:gd name="connsiteX1" fmla="*/ 0 w 1410965"/>
                <a:gd name="connsiteY1" fmla="*/ 0 h 514564"/>
                <a:gd name="connsiteX2" fmla="*/ 1410965 w 1410965"/>
                <a:gd name="connsiteY2" fmla="*/ 514564 h 514564"/>
                <a:gd name="connsiteX3" fmla="*/ 191805 w 1410965"/>
                <a:gd name="connsiteY3" fmla="*/ 514564 h 514564"/>
                <a:gd name="connsiteX0" fmla="*/ 0 w 1491876"/>
                <a:gd name="connsiteY0" fmla="*/ 530606 h 530606"/>
                <a:gd name="connsiteX1" fmla="*/ 80911 w 1491876"/>
                <a:gd name="connsiteY1" fmla="*/ 0 h 530606"/>
                <a:gd name="connsiteX2" fmla="*/ 1491876 w 1491876"/>
                <a:gd name="connsiteY2" fmla="*/ 514564 h 530606"/>
                <a:gd name="connsiteX3" fmla="*/ 0 w 1491876"/>
                <a:gd name="connsiteY3" fmla="*/ 530606 h 530606"/>
                <a:gd name="connsiteX0" fmla="*/ 304100 w 1795976"/>
                <a:gd name="connsiteY0" fmla="*/ 450396 h 450396"/>
                <a:gd name="connsiteX1" fmla="*/ 0 w 1795976"/>
                <a:gd name="connsiteY1" fmla="*/ 0 h 450396"/>
                <a:gd name="connsiteX2" fmla="*/ 1795976 w 1795976"/>
                <a:gd name="connsiteY2" fmla="*/ 434354 h 450396"/>
                <a:gd name="connsiteX3" fmla="*/ 304100 w 1795976"/>
                <a:gd name="connsiteY3" fmla="*/ 450396 h 450396"/>
                <a:gd name="connsiteX0" fmla="*/ 299551 w 1791427"/>
                <a:gd name="connsiteY0" fmla="*/ 423101 h 423101"/>
                <a:gd name="connsiteX1" fmla="*/ 0 w 1791427"/>
                <a:gd name="connsiteY1" fmla="*/ 0 h 423101"/>
                <a:gd name="connsiteX2" fmla="*/ 1791427 w 1791427"/>
                <a:gd name="connsiteY2" fmla="*/ 407059 h 423101"/>
                <a:gd name="connsiteX3" fmla="*/ 299551 w 1791427"/>
                <a:gd name="connsiteY3" fmla="*/ 423101 h 423101"/>
                <a:gd name="connsiteX0" fmla="*/ 299551 w 1791427"/>
                <a:gd name="connsiteY0" fmla="*/ 427650 h 427650"/>
                <a:gd name="connsiteX1" fmla="*/ 0 w 1791427"/>
                <a:gd name="connsiteY1" fmla="*/ 0 h 427650"/>
                <a:gd name="connsiteX2" fmla="*/ 1791427 w 1791427"/>
                <a:gd name="connsiteY2" fmla="*/ 411608 h 427650"/>
                <a:gd name="connsiteX3" fmla="*/ 299551 w 1791427"/>
                <a:gd name="connsiteY3" fmla="*/ 427650 h 427650"/>
                <a:gd name="connsiteX0" fmla="*/ 295002 w 1791427"/>
                <a:gd name="connsiteY0" fmla="*/ 414002 h 414002"/>
                <a:gd name="connsiteX1" fmla="*/ 0 w 1791427"/>
                <a:gd name="connsiteY1" fmla="*/ 0 h 414002"/>
                <a:gd name="connsiteX2" fmla="*/ 1791427 w 1791427"/>
                <a:gd name="connsiteY2" fmla="*/ 411608 h 414002"/>
                <a:gd name="connsiteX3" fmla="*/ 295002 w 1791427"/>
                <a:gd name="connsiteY3" fmla="*/ 414002 h 4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1427" h="414002">
                  <a:moveTo>
                    <a:pt x="295002" y="414002"/>
                  </a:moveTo>
                  <a:lnTo>
                    <a:pt x="0" y="0"/>
                  </a:lnTo>
                  <a:lnTo>
                    <a:pt x="1791427" y="411608"/>
                  </a:lnTo>
                  <a:lnTo>
                    <a:pt x="295002" y="414002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 userDrawn="1"/>
          </p:nvSpPr>
          <p:spPr>
            <a:xfrm flipV="1">
              <a:off x="8438476" y="-24699"/>
              <a:ext cx="717046" cy="1243898"/>
            </a:xfrm>
            <a:custGeom>
              <a:avLst/>
              <a:gdLst>
                <a:gd name="connsiteX0" fmla="*/ 0 w 694353"/>
                <a:gd name="connsiteY0" fmla="*/ 1024128 h 1024128"/>
                <a:gd name="connsiteX1" fmla="*/ 347177 w 694353"/>
                <a:gd name="connsiteY1" fmla="*/ 0 h 1024128"/>
                <a:gd name="connsiteX2" fmla="*/ 694353 w 694353"/>
                <a:gd name="connsiteY2" fmla="*/ 1024128 h 1024128"/>
                <a:gd name="connsiteX3" fmla="*/ 0 w 694353"/>
                <a:gd name="connsiteY3" fmla="*/ 1024128 h 1024128"/>
                <a:gd name="connsiteX0" fmla="*/ 22693 w 717046"/>
                <a:gd name="connsiteY0" fmla="*/ 1116596 h 1116596"/>
                <a:gd name="connsiteX1" fmla="*/ 0 w 717046"/>
                <a:gd name="connsiteY1" fmla="*/ 0 h 1116596"/>
                <a:gd name="connsiteX2" fmla="*/ 717046 w 717046"/>
                <a:gd name="connsiteY2" fmla="*/ 1116596 h 1116596"/>
                <a:gd name="connsiteX3" fmla="*/ 22693 w 717046"/>
                <a:gd name="connsiteY3" fmla="*/ 1116596 h 111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046" h="1116596">
                  <a:moveTo>
                    <a:pt x="22693" y="1116596"/>
                  </a:moveTo>
                  <a:lnTo>
                    <a:pt x="0" y="0"/>
                  </a:lnTo>
                  <a:lnTo>
                    <a:pt x="717046" y="1116596"/>
                  </a:lnTo>
                  <a:lnTo>
                    <a:pt x="22693" y="1116596"/>
                  </a:lnTo>
                  <a:close/>
                </a:path>
              </a:pathLst>
            </a:custGeom>
            <a:solidFill>
              <a:srgbClr val="53B5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Isosceles Triangle 17"/>
          <p:cNvSpPr/>
          <p:nvPr userDrawn="1"/>
        </p:nvSpPr>
        <p:spPr>
          <a:xfrm flipV="1">
            <a:off x="-2" y="-185"/>
            <a:ext cx="4428162" cy="948105"/>
          </a:xfrm>
          <a:custGeom>
            <a:avLst/>
            <a:gdLst>
              <a:gd name="connsiteX0" fmla="*/ 0 w 3352801"/>
              <a:gd name="connsiteY0" fmla="*/ 755833 h 755833"/>
              <a:gd name="connsiteX1" fmla="*/ 2148240 w 3352801"/>
              <a:gd name="connsiteY1" fmla="*/ 0 h 755833"/>
              <a:gd name="connsiteX2" fmla="*/ 3352801 w 3352801"/>
              <a:gd name="connsiteY2" fmla="*/ 755833 h 755833"/>
              <a:gd name="connsiteX3" fmla="*/ 0 w 3352801"/>
              <a:gd name="connsiteY3" fmla="*/ 755833 h 755833"/>
              <a:gd name="connsiteX0" fmla="*/ 0 w 3352801"/>
              <a:gd name="connsiteY0" fmla="*/ 1022533 h 1022533"/>
              <a:gd name="connsiteX1" fmla="*/ 1519590 w 3352801"/>
              <a:gd name="connsiteY1" fmla="*/ 0 h 1022533"/>
              <a:gd name="connsiteX2" fmla="*/ 3352801 w 3352801"/>
              <a:gd name="connsiteY2" fmla="*/ 1022533 h 1022533"/>
              <a:gd name="connsiteX3" fmla="*/ 0 w 3352801"/>
              <a:gd name="connsiteY3" fmla="*/ 1022533 h 1022533"/>
              <a:gd name="connsiteX0" fmla="*/ 0 w 3352801"/>
              <a:gd name="connsiteY0" fmla="*/ 948105 h 948105"/>
              <a:gd name="connsiteX1" fmla="*/ 1422984 w 3352801"/>
              <a:gd name="connsiteY1" fmla="*/ 0 h 948105"/>
              <a:gd name="connsiteX2" fmla="*/ 3352801 w 3352801"/>
              <a:gd name="connsiteY2" fmla="*/ 948105 h 948105"/>
              <a:gd name="connsiteX3" fmla="*/ 0 w 3352801"/>
              <a:gd name="connsiteY3" fmla="*/ 948105 h 94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2801" h="948105">
                <a:moveTo>
                  <a:pt x="0" y="948105"/>
                </a:moveTo>
                <a:lnTo>
                  <a:pt x="1422984" y="0"/>
                </a:lnTo>
                <a:lnTo>
                  <a:pt x="3352801" y="948105"/>
                </a:lnTo>
                <a:lnTo>
                  <a:pt x="0" y="948105"/>
                </a:lnTo>
                <a:close/>
              </a:path>
            </a:pathLst>
          </a:custGeom>
          <a:solidFill>
            <a:srgbClr val="0594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8204565" y="95838"/>
            <a:ext cx="825481" cy="825481"/>
            <a:chOff x="4109521" y="967040"/>
            <a:chExt cx="825481" cy="825481"/>
          </a:xfrm>
        </p:grpSpPr>
        <p:sp>
          <p:nvSpPr>
            <p:cNvPr id="4" name="Oval 3"/>
            <p:cNvSpPr/>
            <p:nvPr userDrawn="1"/>
          </p:nvSpPr>
          <p:spPr>
            <a:xfrm>
              <a:off x="4109521" y="967040"/>
              <a:ext cx="825481" cy="82548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2"/>
            <a:srcRect l="36318" t="32795" r="30426" b="39400"/>
            <a:stretch/>
          </p:blipFill>
          <p:spPr>
            <a:xfrm rot="21108129">
              <a:off x="4127159" y="984057"/>
              <a:ext cx="790204" cy="790205"/>
            </a:xfrm>
            <a:custGeom>
              <a:avLst/>
              <a:gdLst>
                <a:gd name="connsiteX0" fmla="*/ 387639 w 1867140"/>
                <a:gd name="connsiteY0" fmla="*/ 1426859 h 1867141"/>
                <a:gd name="connsiteX1" fmla="*/ 411871 w 1867140"/>
                <a:gd name="connsiteY1" fmla="*/ 1430350 h 1867141"/>
                <a:gd name="connsiteX2" fmla="*/ 428900 w 1867140"/>
                <a:gd name="connsiteY2" fmla="*/ 1434018 h 1867141"/>
                <a:gd name="connsiteX3" fmla="*/ 443976 w 1867140"/>
                <a:gd name="connsiteY3" fmla="*/ 1442043 h 1867141"/>
                <a:gd name="connsiteX4" fmla="*/ 454716 w 1867140"/>
                <a:gd name="connsiteY4" fmla="*/ 1457944 h 1867141"/>
                <a:gd name="connsiteX5" fmla="*/ 456417 w 1867140"/>
                <a:gd name="connsiteY5" fmla="*/ 1482925 h 1867141"/>
                <a:gd name="connsiteX6" fmla="*/ 450505 w 1867140"/>
                <a:gd name="connsiteY6" fmla="*/ 1502501 h 1867141"/>
                <a:gd name="connsiteX7" fmla="*/ 439358 w 1867140"/>
                <a:gd name="connsiteY7" fmla="*/ 1517018 h 1867141"/>
                <a:gd name="connsiteX8" fmla="*/ 422841 w 1867140"/>
                <a:gd name="connsiteY8" fmla="*/ 1525129 h 1867141"/>
                <a:gd name="connsiteX9" fmla="*/ 399486 w 1867140"/>
                <a:gd name="connsiteY9" fmla="*/ 1525519 h 1867141"/>
                <a:gd name="connsiteX10" fmla="*/ 373955 w 1867140"/>
                <a:gd name="connsiteY10" fmla="*/ 1521841 h 1867141"/>
                <a:gd name="connsiteX11" fmla="*/ 806469 w 1867140"/>
                <a:gd name="connsiteY11" fmla="*/ 1442365 h 1867141"/>
                <a:gd name="connsiteX12" fmla="*/ 793853 w 1867140"/>
                <a:gd name="connsiteY12" fmla="*/ 1444855 h 1867141"/>
                <a:gd name="connsiteX13" fmla="*/ 787006 w 1867140"/>
                <a:gd name="connsiteY13" fmla="*/ 1457892 h 1867141"/>
                <a:gd name="connsiteX14" fmla="*/ 751847 w 1867140"/>
                <a:gd name="connsiteY14" fmla="*/ 1701943 h 1867141"/>
                <a:gd name="connsiteX15" fmla="*/ 754735 w 1867140"/>
                <a:gd name="connsiteY15" fmla="*/ 1716384 h 1867141"/>
                <a:gd name="connsiteX16" fmla="*/ 766135 w 1867140"/>
                <a:gd name="connsiteY16" fmla="*/ 1722332 h 1867141"/>
                <a:gd name="connsiteX17" fmla="*/ 906768 w 1867140"/>
                <a:gd name="connsiteY17" fmla="*/ 1742592 h 1867141"/>
                <a:gd name="connsiteX18" fmla="*/ 910509 w 1867140"/>
                <a:gd name="connsiteY18" fmla="*/ 1741917 h 1867141"/>
                <a:gd name="connsiteX19" fmla="*/ 913759 w 1867140"/>
                <a:gd name="connsiteY19" fmla="*/ 1738520 h 1867141"/>
                <a:gd name="connsiteX20" fmla="*/ 916364 w 1867140"/>
                <a:gd name="connsiteY20" fmla="*/ 1731939 h 1867141"/>
                <a:gd name="connsiteX21" fmla="*/ 918416 w 1867140"/>
                <a:gd name="connsiteY21" fmla="*/ 1721523 h 1867141"/>
                <a:gd name="connsiteX22" fmla="*/ 919387 w 1867140"/>
                <a:gd name="connsiteY22" fmla="*/ 1710952 h 1867141"/>
                <a:gd name="connsiteX23" fmla="*/ 918746 w 1867140"/>
                <a:gd name="connsiteY23" fmla="*/ 1703903 h 1867141"/>
                <a:gd name="connsiteX24" fmla="*/ 916587 w 1867140"/>
                <a:gd name="connsiteY24" fmla="*/ 1699727 h 1867141"/>
                <a:gd name="connsiteX25" fmla="*/ 913189 w 1867140"/>
                <a:gd name="connsiteY25" fmla="*/ 1698022 h 1867141"/>
                <a:gd name="connsiteX26" fmla="*/ 812366 w 1867140"/>
                <a:gd name="connsiteY26" fmla="*/ 1683497 h 1867141"/>
                <a:gd name="connsiteX27" fmla="*/ 823743 w 1867140"/>
                <a:gd name="connsiteY27" fmla="*/ 1604528 h 1867141"/>
                <a:gd name="connsiteX28" fmla="*/ 908339 w 1867140"/>
                <a:gd name="connsiteY28" fmla="*/ 1616715 h 1867141"/>
                <a:gd name="connsiteX29" fmla="*/ 912064 w 1867140"/>
                <a:gd name="connsiteY29" fmla="*/ 1616147 h 1867141"/>
                <a:gd name="connsiteX30" fmla="*/ 915283 w 1867140"/>
                <a:gd name="connsiteY30" fmla="*/ 1612967 h 1867141"/>
                <a:gd name="connsiteX31" fmla="*/ 917856 w 1867140"/>
                <a:gd name="connsiteY31" fmla="*/ 1606602 h 1867141"/>
                <a:gd name="connsiteX32" fmla="*/ 919894 w 1867140"/>
                <a:gd name="connsiteY32" fmla="*/ 1596294 h 1867141"/>
                <a:gd name="connsiteX33" fmla="*/ 920833 w 1867140"/>
                <a:gd name="connsiteY33" fmla="*/ 1585939 h 1867141"/>
                <a:gd name="connsiteX34" fmla="*/ 920177 w 1867140"/>
                <a:gd name="connsiteY34" fmla="*/ 1578998 h 1867141"/>
                <a:gd name="connsiteX35" fmla="*/ 918002 w 1867140"/>
                <a:gd name="connsiteY35" fmla="*/ 1574931 h 1867141"/>
                <a:gd name="connsiteX36" fmla="*/ 914604 w 1867140"/>
                <a:gd name="connsiteY36" fmla="*/ 1573227 h 1867141"/>
                <a:gd name="connsiteX37" fmla="*/ 830008 w 1867140"/>
                <a:gd name="connsiteY37" fmla="*/ 1561040 h 1867141"/>
                <a:gd name="connsiteX38" fmla="*/ 839858 w 1867140"/>
                <a:gd name="connsiteY38" fmla="*/ 1492670 h 1867141"/>
                <a:gd name="connsiteX39" fmla="*/ 939815 w 1867140"/>
                <a:gd name="connsiteY39" fmla="*/ 1507071 h 1867141"/>
                <a:gd name="connsiteX40" fmla="*/ 943447 w 1867140"/>
                <a:gd name="connsiteY40" fmla="*/ 1506380 h 1867141"/>
                <a:gd name="connsiteX41" fmla="*/ 946589 w 1867140"/>
                <a:gd name="connsiteY41" fmla="*/ 1502967 h 1867141"/>
                <a:gd name="connsiteX42" fmla="*/ 949194 w 1867140"/>
                <a:gd name="connsiteY42" fmla="*/ 1496386 h 1867141"/>
                <a:gd name="connsiteX43" fmla="*/ 951215 w 1867140"/>
                <a:gd name="connsiteY43" fmla="*/ 1486187 h 1867141"/>
                <a:gd name="connsiteX44" fmla="*/ 952218 w 1867140"/>
                <a:gd name="connsiteY44" fmla="*/ 1475398 h 1867141"/>
                <a:gd name="connsiteX45" fmla="*/ 951592 w 1867140"/>
                <a:gd name="connsiteY45" fmla="*/ 1468241 h 1867141"/>
                <a:gd name="connsiteX46" fmla="*/ 949541 w 1867140"/>
                <a:gd name="connsiteY46" fmla="*/ 1464081 h 1867141"/>
                <a:gd name="connsiteX47" fmla="*/ 946236 w 1867140"/>
                <a:gd name="connsiteY47" fmla="*/ 1462501 h 1867141"/>
                <a:gd name="connsiteX48" fmla="*/ 589632 w 1867140"/>
                <a:gd name="connsiteY48" fmla="*/ 1411127 h 1867141"/>
                <a:gd name="connsiteX49" fmla="*/ 577016 w 1867140"/>
                <a:gd name="connsiteY49" fmla="*/ 1413617 h 1867141"/>
                <a:gd name="connsiteX50" fmla="*/ 570169 w 1867140"/>
                <a:gd name="connsiteY50" fmla="*/ 1426653 h 1867141"/>
                <a:gd name="connsiteX51" fmla="*/ 535010 w 1867140"/>
                <a:gd name="connsiteY51" fmla="*/ 1670705 h 1867141"/>
                <a:gd name="connsiteX52" fmla="*/ 537899 w 1867140"/>
                <a:gd name="connsiteY52" fmla="*/ 1685145 h 1867141"/>
                <a:gd name="connsiteX53" fmla="*/ 549299 w 1867140"/>
                <a:gd name="connsiteY53" fmla="*/ 1691094 h 1867141"/>
                <a:gd name="connsiteX54" fmla="*/ 689931 w 1867140"/>
                <a:gd name="connsiteY54" fmla="*/ 1711354 h 1867141"/>
                <a:gd name="connsiteX55" fmla="*/ 693673 w 1867140"/>
                <a:gd name="connsiteY55" fmla="*/ 1710678 h 1867141"/>
                <a:gd name="connsiteX56" fmla="*/ 696922 w 1867140"/>
                <a:gd name="connsiteY56" fmla="*/ 1707282 h 1867141"/>
                <a:gd name="connsiteX57" fmla="*/ 699527 w 1867140"/>
                <a:gd name="connsiteY57" fmla="*/ 1700700 h 1867141"/>
                <a:gd name="connsiteX58" fmla="*/ 701580 w 1867140"/>
                <a:gd name="connsiteY58" fmla="*/ 1690284 h 1867141"/>
                <a:gd name="connsiteX59" fmla="*/ 702551 w 1867140"/>
                <a:gd name="connsiteY59" fmla="*/ 1679714 h 1867141"/>
                <a:gd name="connsiteX60" fmla="*/ 701909 w 1867140"/>
                <a:gd name="connsiteY60" fmla="*/ 1672664 h 1867141"/>
                <a:gd name="connsiteX61" fmla="*/ 699751 w 1867140"/>
                <a:gd name="connsiteY61" fmla="*/ 1668489 h 1867141"/>
                <a:gd name="connsiteX62" fmla="*/ 696352 w 1867140"/>
                <a:gd name="connsiteY62" fmla="*/ 1666784 h 1867141"/>
                <a:gd name="connsiteX63" fmla="*/ 595530 w 1867140"/>
                <a:gd name="connsiteY63" fmla="*/ 1652259 h 1867141"/>
                <a:gd name="connsiteX64" fmla="*/ 606907 w 1867140"/>
                <a:gd name="connsiteY64" fmla="*/ 1573289 h 1867141"/>
                <a:gd name="connsiteX65" fmla="*/ 691502 w 1867140"/>
                <a:gd name="connsiteY65" fmla="*/ 1585477 h 1867141"/>
                <a:gd name="connsiteX66" fmla="*/ 695227 w 1867140"/>
                <a:gd name="connsiteY66" fmla="*/ 1584909 h 1867141"/>
                <a:gd name="connsiteX67" fmla="*/ 698447 w 1867140"/>
                <a:gd name="connsiteY67" fmla="*/ 1581728 h 1867141"/>
                <a:gd name="connsiteX68" fmla="*/ 701020 w 1867140"/>
                <a:gd name="connsiteY68" fmla="*/ 1575363 h 1867141"/>
                <a:gd name="connsiteX69" fmla="*/ 703057 w 1867140"/>
                <a:gd name="connsiteY69" fmla="*/ 1565055 h 1867141"/>
                <a:gd name="connsiteX70" fmla="*/ 703996 w 1867140"/>
                <a:gd name="connsiteY70" fmla="*/ 1554701 h 1867141"/>
                <a:gd name="connsiteX71" fmla="*/ 703340 w 1867140"/>
                <a:gd name="connsiteY71" fmla="*/ 1547760 h 1867141"/>
                <a:gd name="connsiteX72" fmla="*/ 701165 w 1867140"/>
                <a:gd name="connsiteY72" fmla="*/ 1543692 h 1867141"/>
                <a:gd name="connsiteX73" fmla="*/ 697767 w 1867140"/>
                <a:gd name="connsiteY73" fmla="*/ 1541988 h 1867141"/>
                <a:gd name="connsiteX74" fmla="*/ 613172 w 1867140"/>
                <a:gd name="connsiteY74" fmla="*/ 1529801 h 1867141"/>
                <a:gd name="connsiteX75" fmla="*/ 623021 w 1867140"/>
                <a:gd name="connsiteY75" fmla="*/ 1461432 h 1867141"/>
                <a:gd name="connsiteX76" fmla="*/ 722978 w 1867140"/>
                <a:gd name="connsiteY76" fmla="*/ 1475832 h 1867141"/>
                <a:gd name="connsiteX77" fmla="*/ 726611 w 1867140"/>
                <a:gd name="connsiteY77" fmla="*/ 1475141 h 1867141"/>
                <a:gd name="connsiteX78" fmla="*/ 729753 w 1867140"/>
                <a:gd name="connsiteY78" fmla="*/ 1471728 h 1867141"/>
                <a:gd name="connsiteX79" fmla="*/ 732358 w 1867140"/>
                <a:gd name="connsiteY79" fmla="*/ 1465148 h 1867141"/>
                <a:gd name="connsiteX80" fmla="*/ 734379 w 1867140"/>
                <a:gd name="connsiteY80" fmla="*/ 1454948 h 1867141"/>
                <a:gd name="connsiteX81" fmla="*/ 735381 w 1867140"/>
                <a:gd name="connsiteY81" fmla="*/ 1444160 h 1867141"/>
                <a:gd name="connsiteX82" fmla="*/ 734755 w 1867140"/>
                <a:gd name="connsiteY82" fmla="*/ 1437003 h 1867141"/>
                <a:gd name="connsiteX83" fmla="*/ 732705 w 1867140"/>
                <a:gd name="connsiteY83" fmla="*/ 1432843 h 1867141"/>
                <a:gd name="connsiteX84" fmla="*/ 729399 w 1867140"/>
                <a:gd name="connsiteY84" fmla="*/ 1431262 h 1867141"/>
                <a:gd name="connsiteX85" fmla="*/ 1088929 w 1867140"/>
                <a:gd name="connsiteY85" fmla="*/ 1477978 h 1867141"/>
                <a:gd name="connsiteX86" fmla="*/ 1051755 w 1867140"/>
                <a:gd name="connsiteY86" fmla="*/ 1477702 h 1867141"/>
                <a:gd name="connsiteX87" fmla="*/ 1019732 w 1867140"/>
                <a:gd name="connsiteY87" fmla="*/ 1488438 h 1867141"/>
                <a:gd name="connsiteX88" fmla="*/ 995964 w 1867140"/>
                <a:gd name="connsiteY88" fmla="*/ 1510853 h 1867141"/>
                <a:gd name="connsiteX89" fmla="*/ 983403 w 1867140"/>
                <a:gd name="connsiteY89" fmla="*/ 1545152 h 1867141"/>
                <a:gd name="connsiteX90" fmla="*/ 984264 w 1867140"/>
                <a:gd name="connsiteY90" fmla="*/ 1575974 h 1867141"/>
                <a:gd name="connsiteX91" fmla="*/ 994654 w 1867140"/>
                <a:gd name="connsiteY91" fmla="*/ 1599666 h 1867141"/>
                <a:gd name="connsiteX92" fmla="*/ 1011309 w 1867140"/>
                <a:gd name="connsiteY92" fmla="*/ 1618188 h 1867141"/>
                <a:gd name="connsiteX93" fmla="*/ 1031463 w 1867140"/>
                <a:gd name="connsiteY93" fmla="*/ 1633127 h 1867141"/>
                <a:gd name="connsiteX94" fmla="*/ 1051897 w 1867140"/>
                <a:gd name="connsiteY94" fmla="*/ 1646119 h 1867141"/>
                <a:gd name="connsiteX95" fmla="*/ 1069395 w 1867140"/>
                <a:gd name="connsiteY95" fmla="*/ 1658799 h 1867141"/>
                <a:gd name="connsiteX96" fmla="*/ 1081171 w 1867140"/>
                <a:gd name="connsiteY96" fmla="*/ 1672863 h 1867141"/>
                <a:gd name="connsiteX97" fmla="*/ 1084011 w 1867140"/>
                <a:gd name="connsiteY97" fmla="*/ 1689946 h 1867141"/>
                <a:gd name="connsiteX98" fmla="*/ 1078830 w 1867140"/>
                <a:gd name="connsiteY98" fmla="*/ 1704439 h 1867141"/>
                <a:gd name="connsiteX99" fmla="*/ 1068447 w 1867140"/>
                <a:gd name="connsiteY99" fmla="*/ 1714426 h 1867141"/>
                <a:gd name="connsiteX100" fmla="*/ 1053479 w 1867140"/>
                <a:gd name="connsiteY100" fmla="*/ 1719448 h 1867141"/>
                <a:gd name="connsiteX101" fmla="*/ 1034514 w 1867140"/>
                <a:gd name="connsiteY101" fmla="*/ 1719255 h 1867141"/>
                <a:gd name="connsiteX102" fmla="*/ 1007226 w 1867140"/>
                <a:gd name="connsiteY102" fmla="*/ 1711681 h 1867141"/>
                <a:gd name="connsiteX103" fmla="*/ 987702 w 1867140"/>
                <a:gd name="connsiteY103" fmla="*/ 1700807 h 1867141"/>
                <a:gd name="connsiteX104" fmla="*/ 974668 w 1867140"/>
                <a:gd name="connsiteY104" fmla="*/ 1690869 h 1867141"/>
                <a:gd name="connsiteX105" fmla="*/ 966636 w 1867140"/>
                <a:gd name="connsiteY105" fmla="*/ 1686067 h 1867141"/>
                <a:gd name="connsiteX106" fmla="*/ 962679 w 1867140"/>
                <a:gd name="connsiteY106" fmla="*/ 1686712 h 1867141"/>
                <a:gd name="connsiteX107" fmla="*/ 959505 w 1867140"/>
                <a:gd name="connsiteY107" fmla="*/ 1690340 h 1867141"/>
                <a:gd name="connsiteX108" fmla="*/ 957040 w 1867140"/>
                <a:gd name="connsiteY108" fmla="*/ 1697494 h 1867141"/>
                <a:gd name="connsiteX109" fmla="*/ 954986 w 1867140"/>
                <a:gd name="connsiteY109" fmla="*/ 1708682 h 1867141"/>
                <a:gd name="connsiteX110" fmla="*/ 953979 w 1867140"/>
                <a:gd name="connsiteY110" fmla="*/ 1724107 h 1867141"/>
                <a:gd name="connsiteX111" fmla="*/ 956813 w 1867140"/>
                <a:gd name="connsiteY111" fmla="*/ 1732797 h 1867141"/>
                <a:gd name="connsiteX112" fmla="*/ 965073 w 1867140"/>
                <a:gd name="connsiteY112" fmla="*/ 1740612 h 1867141"/>
                <a:gd name="connsiteX113" fmla="*/ 979962 w 1867140"/>
                <a:gd name="connsiteY113" fmla="*/ 1749935 h 1867141"/>
                <a:gd name="connsiteX114" fmla="*/ 1001096 w 1867140"/>
                <a:gd name="connsiteY114" fmla="*/ 1758831 h 1867141"/>
                <a:gd name="connsiteX115" fmla="*/ 1027690 w 1867140"/>
                <a:gd name="connsiteY115" fmla="*/ 1765092 h 1867141"/>
                <a:gd name="connsiteX116" fmla="*/ 1068743 w 1867140"/>
                <a:gd name="connsiteY116" fmla="*/ 1765264 h 1867141"/>
                <a:gd name="connsiteX117" fmla="*/ 1104045 w 1867140"/>
                <a:gd name="connsiteY117" fmla="*/ 1753235 h 1867141"/>
                <a:gd name="connsiteX118" fmla="*/ 1130335 w 1867140"/>
                <a:gd name="connsiteY118" fmla="*/ 1728643 h 1867141"/>
                <a:gd name="connsiteX119" fmla="*/ 1144136 w 1867140"/>
                <a:gd name="connsiteY119" fmla="*/ 1691100 h 1867141"/>
                <a:gd name="connsiteX120" fmla="*/ 1143167 w 1867140"/>
                <a:gd name="connsiteY120" fmla="*/ 1661035 h 1867141"/>
                <a:gd name="connsiteX121" fmla="*/ 1132653 w 1867140"/>
                <a:gd name="connsiteY121" fmla="*/ 1637436 h 1867141"/>
                <a:gd name="connsiteX122" fmla="*/ 1115673 w 1867140"/>
                <a:gd name="connsiteY122" fmla="*/ 1618867 h 1867141"/>
                <a:gd name="connsiteX123" fmla="*/ 1095303 w 1867140"/>
                <a:gd name="connsiteY123" fmla="*/ 1603896 h 1867141"/>
                <a:gd name="connsiteX124" fmla="*/ 1074652 w 1867140"/>
                <a:gd name="connsiteY124" fmla="*/ 1590873 h 1867141"/>
                <a:gd name="connsiteX125" fmla="*/ 1056722 w 1867140"/>
                <a:gd name="connsiteY125" fmla="*/ 1578131 h 1867141"/>
                <a:gd name="connsiteX126" fmla="*/ 1044837 w 1867140"/>
                <a:gd name="connsiteY126" fmla="*/ 1564051 h 1867141"/>
                <a:gd name="connsiteX127" fmla="*/ 1042075 w 1867140"/>
                <a:gd name="connsiteY127" fmla="*/ 1547200 h 1867141"/>
                <a:gd name="connsiteX128" fmla="*/ 1046062 w 1867140"/>
                <a:gd name="connsiteY128" fmla="*/ 1535627 h 1867141"/>
                <a:gd name="connsiteX129" fmla="*/ 1054371 w 1867140"/>
                <a:gd name="connsiteY129" fmla="*/ 1526997 h 1867141"/>
                <a:gd name="connsiteX130" fmla="*/ 1066850 w 1867140"/>
                <a:gd name="connsiteY130" fmla="*/ 1522390 h 1867141"/>
                <a:gd name="connsiteX131" fmla="*/ 1083404 w 1867140"/>
                <a:gd name="connsiteY131" fmla="*/ 1522456 h 1867141"/>
                <a:gd name="connsiteX132" fmla="*/ 1104836 w 1867140"/>
                <a:gd name="connsiteY132" fmla="*/ 1528525 h 1867141"/>
                <a:gd name="connsiteX133" fmla="*/ 1121426 w 1867140"/>
                <a:gd name="connsiteY133" fmla="*/ 1537540 h 1867141"/>
                <a:gd name="connsiteX134" fmla="*/ 1133240 w 1867140"/>
                <a:gd name="connsiteY134" fmla="*/ 1545978 h 1867141"/>
                <a:gd name="connsiteX135" fmla="*/ 1140377 w 1867140"/>
                <a:gd name="connsiteY135" fmla="*/ 1550099 h 1867141"/>
                <a:gd name="connsiteX136" fmla="*/ 1144350 w 1867140"/>
                <a:gd name="connsiteY136" fmla="*/ 1549346 h 1867141"/>
                <a:gd name="connsiteX137" fmla="*/ 1147106 w 1867140"/>
                <a:gd name="connsiteY137" fmla="*/ 1545547 h 1867141"/>
                <a:gd name="connsiteX138" fmla="*/ 1149216 w 1867140"/>
                <a:gd name="connsiteY138" fmla="*/ 1538562 h 1867141"/>
                <a:gd name="connsiteX139" fmla="*/ 1151068 w 1867140"/>
                <a:gd name="connsiteY139" fmla="*/ 1528008 h 1867141"/>
                <a:gd name="connsiteX140" fmla="*/ 1152207 w 1867140"/>
                <a:gd name="connsiteY140" fmla="*/ 1518565 h 1867141"/>
                <a:gd name="connsiteX141" fmla="*/ 1152354 w 1867140"/>
                <a:gd name="connsiteY141" fmla="*/ 1512182 h 1867141"/>
                <a:gd name="connsiteX142" fmla="*/ 1151633 w 1867140"/>
                <a:gd name="connsiteY142" fmla="*/ 1507993 h 1867141"/>
                <a:gd name="connsiteX143" fmla="*/ 1149242 w 1867140"/>
                <a:gd name="connsiteY143" fmla="*/ 1503893 h 1867141"/>
                <a:gd name="connsiteX144" fmla="*/ 1141150 w 1867140"/>
                <a:gd name="connsiteY144" fmla="*/ 1497206 h 1867141"/>
                <a:gd name="connsiteX145" fmla="*/ 1126630 w 1867140"/>
                <a:gd name="connsiteY145" fmla="*/ 1489152 h 1867141"/>
                <a:gd name="connsiteX146" fmla="*/ 1108615 w 1867140"/>
                <a:gd name="connsiteY146" fmla="*/ 1482361 h 1867141"/>
                <a:gd name="connsiteX147" fmla="*/ 1088929 w 1867140"/>
                <a:gd name="connsiteY147" fmla="*/ 1477978 h 1867141"/>
                <a:gd name="connsiteX148" fmla="*/ 1066673 w 1867140"/>
                <a:gd name="connsiteY148" fmla="*/ 9659 h 1867141"/>
                <a:gd name="connsiteX149" fmla="*/ 1490999 w 1867140"/>
                <a:gd name="connsiteY149" fmla="*/ 184616 h 1867141"/>
                <a:gd name="connsiteX150" fmla="*/ 1536421 w 1867140"/>
                <a:gd name="connsiteY150" fmla="*/ 222028 h 1867141"/>
                <a:gd name="connsiteX151" fmla="*/ 1524353 w 1867140"/>
                <a:gd name="connsiteY151" fmla="*/ 222070 h 1867141"/>
                <a:gd name="connsiteX152" fmla="*/ 1484794 w 1867140"/>
                <a:gd name="connsiteY152" fmla="*/ 262082 h 1867141"/>
                <a:gd name="connsiteX153" fmla="*/ 1354562 w 1867140"/>
                <a:gd name="connsiteY153" fmla="*/ 1166071 h 1867141"/>
                <a:gd name="connsiteX154" fmla="*/ 1228434 w 1867140"/>
                <a:gd name="connsiteY154" fmla="*/ 1197193 h 1867141"/>
                <a:gd name="connsiteX155" fmla="*/ 1094673 w 1867140"/>
                <a:gd name="connsiteY155" fmla="*/ 1199567 h 1867141"/>
                <a:gd name="connsiteX156" fmla="*/ 1002656 w 1867140"/>
                <a:gd name="connsiteY156" fmla="*/ 1174277 h 1867141"/>
                <a:gd name="connsiteX157" fmla="*/ 934993 w 1867140"/>
                <a:gd name="connsiteY157" fmla="*/ 1124580 h 1867141"/>
                <a:gd name="connsiteX158" fmla="*/ 896463 w 1867140"/>
                <a:gd name="connsiteY158" fmla="*/ 1044605 h 1867141"/>
                <a:gd name="connsiteX159" fmla="*/ 899226 w 1867140"/>
                <a:gd name="connsiteY159" fmla="*/ 908620 h 1867141"/>
                <a:gd name="connsiteX160" fmla="*/ 1004899 w 1867140"/>
                <a:gd name="connsiteY160" fmla="*/ 175103 h 1867141"/>
                <a:gd name="connsiteX161" fmla="*/ 960889 w 1867140"/>
                <a:gd name="connsiteY161" fmla="*/ 117375 h 1867141"/>
                <a:gd name="connsiteX162" fmla="*/ 929363 w 1867140"/>
                <a:gd name="connsiteY162" fmla="*/ 114983 h 1867141"/>
                <a:gd name="connsiteX163" fmla="*/ 864702 w 1867140"/>
                <a:gd name="connsiteY163" fmla="*/ 111861 h 1867141"/>
                <a:gd name="connsiteX164" fmla="*/ 783185 w 1867140"/>
                <a:gd name="connsiteY164" fmla="*/ 110619 h 1867141"/>
                <a:gd name="connsiteX165" fmla="*/ 664446 w 1867140"/>
                <a:gd name="connsiteY165" fmla="*/ 113686 h 1867141"/>
                <a:gd name="connsiteX166" fmla="*/ 659636 w 1867140"/>
                <a:gd name="connsiteY166" fmla="*/ 203087 h 1867141"/>
                <a:gd name="connsiteX167" fmla="*/ 719648 w 1867140"/>
                <a:gd name="connsiteY167" fmla="*/ 208792 h 1867141"/>
                <a:gd name="connsiteX168" fmla="*/ 743510 w 1867140"/>
                <a:gd name="connsiteY168" fmla="*/ 215155 h 1867141"/>
                <a:gd name="connsiteX169" fmla="*/ 759034 w 1867140"/>
                <a:gd name="connsiteY169" fmla="*/ 226641 h 1867141"/>
                <a:gd name="connsiteX170" fmla="*/ 766907 w 1867140"/>
                <a:gd name="connsiteY170" fmla="*/ 247870 h 1867141"/>
                <a:gd name="connsiteX171" fmla="*/ 765915 w 1867140"/>
                <a:gd name="connsiteY171" fmla="*/ 284720 h 1867141"/>
                <a:gd name="connsiteX172" fmla="*/ 665382 w 1867140"/>
                <a:gd name="connsiteY172" fmla="*/ 982556 h 1867141"/>
                <a:gd name="connsiteX173" fmla="*/ 671636 w 1867140"/>
                <a:gd name="connsiteY173" fmla="*/ 1124931 h 1867141"/>
                <a:gd name="connsiteX174" fmla="*/ 728998 w 1867140"/>
                <a:gd name="connsiteY174" fmla="*/ 1232725 h 1867141"/>
                <a:gd name="connsiteX175" fmla="*/ 825616 w 1867140"/>
                <a:gd name="connsiteY175" fmla="*/ 1304398 h 1867141"/>
                <a:gd name="connsiteX176" fmla="*/ 949868 w 1867140"/>
                <a:gd name="connsiteY176" fmla="*/ 1340846 h 1867141"/>
                <a:gd name="connsiteX177" fmla="*/ 1162277 w 1867140"/>
                <a:gd name="connsiteY177" fmla="*/ 1336674 h 1867141"/>
                <a:gd name="connsiteX178" fmla="*/ 1341043 w 1867140"/>
                <a:gd name="connsiteY178" fmla="*/ 1278034 h 1867141"/>
                <a:gd name="connsiteX179" fmla="*/ 1336236 w 1867140"/>
                <a:gd name="connsiteY179" fmla="*/ 1341256 h 1867141"/>
                <a:gd name="connsiteX180" fmla="*/ 1372850 w 1867140"/>
                <a:gd name="connsiteY180" fmla="*/ 1388771 h 1867141"/>
                <a:gd name="connsiteX181" fmla="*/ 1396357 w 1867140"/>
                <a:gd name="connsiteY181" fmla="*/ 1391633 h 1867141"/>
                <a:gd name="connsiteX182" fmla="*/ 1430662 w 1867140"/>
                <a:gd name="connsiteY182" fmla="*/ 1394503 h 1867141"/>
                <a:gd name="connsiteX183" fmla="*/ 1469614 w 1867140"/>
                <a:gd name="connsiteY183" fmla="*/ 1395987 h 1867141"/>
                <a:gd name="connsiteX184" fmla="*/ 1503573 w 1867140"/>
                <a:gd name="connsiteY184" fmla="*/ 1395827 h 1867141"/>
                <a:gd name="connsiteX185" fmla="*/ 1550523 w 1867140"/>
                <a:gd name="connsiteY185" fmla="*/ 1355097 h 1867141"/>
                <a:gd name="connsiteX186" fmla="*/ 1689739 w 1867140"/>
                <a:gd name="connsiteY186" fmla="*/ 388754 h 1867141"/>
                <a:gd name="connsiteX187" fmla="*/ 1774112 w 1867140"/>
                <a:gd name="connsiteY187" fmla="*/ 527374 h 1867141"/>
                <a:gd name="connsiteX188" fmla="*/ 1857482 w 1867140"/>
                <a:gd name="connsiteY188" fmla="*/ 1066673 h 1867141"/>
                <a:gd name="connsiteX189" fmla="*/ 1492757 w 1867140"/>
                <a:gd name="connsiteY189" fmla="*/ 1680993 h 1867141"/>
                <a:gd name="connsiteX190" fmla="*/ 1343605 w 1867140"/>
                <a:gd name="connsiteY190" fmla="*/ 1771776 h 1867141"/>
                <a:gd name="connsiteX191" fmla="*/ 1342991 w 1867140"/>
                <a:gd name="connsiteY191" fmla="*/ 1765021 h 1867141"/>
                <a:gd name="connsiteX192" fmla="*/ 1340832 w 1867140"/>
                <a:gd name="connsiteY192" fmla="*/ 1760846 h 1867141"/>
                <a:gd name="connsiteX193" fmla="*/ 1337434 w 1867140"/>
                <a:gd name="connsiteY193" fmla="*/ 1759141 h 1867141"/>
                <a:gd name="connsiteX194" fmla="*/ 1236611 w 1867140"/>
                <a:gd name="connsiteY194" fmla="*/ 1744616 h 1867141"/>
                <a:gd name="connsiteX195" fmla="*/ 1247987 w 1867140"/>
                <a:gd name="connsiteY195" fmla="*/ 1665646 h 1867141"/>
                <a:gd name="connsiteX196" fmla="*/ 1332584 w 1867140"/>
                <a:gd name="connsiteY196" fmla="*/ 1677833 h 1867141"/>
                <a:gd name="connsiteX197" fmla="*/ 1336309 w 1867140"/>
                <a:gd name="connsiteY197" fmla="*/ 1677266 h 1867141"/>
                <a:gd name="connsiteX198" fmla="*/ 1339528 w 1867140"/>
                <a:gd name="connsiteY198" fmla="*/ 1674085 h 1867141"/>
                <a:gd name="connsiteX199" fmla="*/ 1342101 w 1867140"/>
                <a:gd name="connsiteY199" fmla="*/ 1667720 h 1867141"/>
                <a:gd name="connsiteX200" fmla="*/ 1344139 w 1867140"/>
                <a:gd name="connsiteY200" fmla="*/ 1657412 h 1867141"/>
                <a:gd name="connsiteX201" fmla="*/ 1345078 w 1867140"/>
                <a:gd name="connsiteY201" fmla="*/ 1647057 h 1867141"/>
                <a:gd name="connsiteX202" fmla="*/ 1344422 w 1867140"/>
                <a:gd name="connsiteY202" fmla="*/ 1640117 h 1867141"/>
                <a:gd name="connsiteX203" fmla="*/ 1342247 w 1867140"/>
                <a:gd name="connsiteY203" fmla="*/ 1636049 h 1867141"/>
                <a:gd name="connsiteX204" fmla="*/ 1338849 w 1867140"/>
                <a:gd name="connsiteY204" fmla="*/ 1634345 h 1867141"/>
                <a:gd name="connsiteX205" fmla="*/ 1254252 w 1867140"/>
                <a:gd name="connsiteY205" fmla="*/ 1622158 h 1867141"/>
                <a:gd name="connsiteX206" fmla="*/ 1264102 w 1867140"/>
                <a:gd name="connsiteY206" fmla="*/ 1553789 h 1867141"/>
                <a:gd name="connsiteX207" fmla="*/ 1364060 w 1867140"/>
                <a:gd name="connsiteY207" fmla="*/ 1568189 h 1867141"/>
                <a:gd name="connsiteX208" fmla="*/ 1367693 w 1867140"/>
                <a:gd name="connsiteY208" fmla="*/ 1567498 h 1867141"/>
                <a:gd name="connsiteX209" fmla="*/ 1370834 w 1867140"/>
                <a:gd name="connsiteY209" fmla="*/ 1564085 h 1867141"/>
                <a:gd name="connsiteX210" fmla="*/ 1373439 w 1867140"/>
                <a:gd name="connsiteY210" fmla="*/ 1557504 h 1867141"/>
                <a:gd name="connsiteX211" fmla="*/ 1375460 w 1867140"/>
                <a:gd name="connsiteY211" fmla="*/ 1547305 h 1867141"/>
                <a:gd name="connsiteX212" fmla="*/ 1376463 w 1867140"/>
                <a:gd name="connsiteY212" fmla="*/ 1536517 h 1867141"/>
                <a:gd name="connsiteX213" fmla="*/ 1375837 w 1867140"/>
                <a:gd name="connsiteY213" fmla="*/ 1529360 h 1867141"/>
                <a:gd name="connsiteX214" fmla="*/ 1373786 w 1867140"/>
                <a:gd name="connsiteY214" fmla="*/ 1525200 h 1867141"/>
                <a:gd name="connsiteX215" fmla="*/ 1370481 w 1867140"/>
                <a:gd name="connsiteY215" fmla="*/ 1523619 h 1867141"/>
                <a:gd name="connsiteX216" fmla="*/ 1230714 w 1867140"/>
                <a:gd name="connsiteY216" fmla="*/ 1503484 h 1867141"/>
                <a:gd name="connsiteX217" fmla="*/ 1218098 w 1867140"/>
                <a:gd name="connsiteY217" fmla="*/ 1505973 h 1867141"/>
                <a:gd name="connsiteX218" fmla="*/ 1211251 w 1867140"/>
                <a:gd name="connsiteY218" fmla="*/ 1519010 h 1867141"/>
                <a:gd name="connsiteX219" fmla="*/ 1176092 w 1867140"/>
                <a:gd name="connsiteY219" fmla="*/ 1763062 h 1867141"/>
                <a:gd name="connsiteX220" fmla="*/ 1178980 w 1867140"/>
                <a:gd name="connsiteY220" fmla="*/ 1777502 h 1867141"/>
                <a:gd name="connsiteX221" fmla="*/ 1190381 w 1867140"/>
                <a:gd name="connsiteY221" fmla="*/ 1783450 h 1867141"/>
                <a:gd name="connsiteX222" fmla="*/ 1285648 w 1867140"/>
                <a:gd name="connsiteY222" fmla="*/ 1797175 h 1867141"/>
                <a:gd name="connsiteX223" fmla="*/ 1256924 w 1867140"/>
                <a:gd name="connsiteY223" fmla="*/ 1809416 h 1867141"/>
                <a:gd name="connsiteX224" fmla="*/ 800468 w 1867140"/>
                <a:gd name="connsiteY224" fmla="*/ 1857483 h 1867141"/>
                <a:gd name="connsiteX225" fmla="*/ 376142 w 1867140"/>
                <a:gd name="connsiteY225" fmla="*/ 1682527 h 1867141"/>
                <a:gd name="connsiteX226" fmla="*/ 349194 w 1867140"/>
                <a:gd name="connsiteY226" fmla="*/ 1660331 h 1867141"/>
                <a:gd name="connsiteX227" fmla="*/ 352788 w 1867140"/>
                <a:gd name="connsiteY227" fmla="*/ 1658809 h 1867141"/>
                <a:gd name="connsiteX228" fmla="*/ 354755 w 1867140"/>
                <a:gd name="connsiteY228" fmla="*/ 1655117 h 1867141"/>
                <a:gd name="connsiteX229" fmla="*/ 367628 w 1867140"/>
                <a:gd name="connsiteY229" fmla="*/ 1565761 h 1867141"/>
                <a:gd name="connsiteX230" fmla="*/ 390995 w 1867140"/>
                <a:gd name="connsiteY230" fmla="*/ 1569128 h 1867141"/>
                <a:gd name="connsiteX231" fmla="*/ 440070 w 1867140"/>
                <a:gd name="connsiteY231" fmla="*/ 1569572 h 1867141"/>
                <a:gd name="connsiteX232" fmla="*/ 477306 w 1867140"/>
                <a:gd name="connsiteY232" fmla="*/ 1555612 h 1867141"/>
                <a:gd name="connsiteX233" fmla="*/ 503135 w 1867140"/>
                <a:gd name="connsiteY233" fmla="*/ 1528083 h 1867141"/>
                <a:gd name="connsiteX234" fmla="*/ 516508 w 1867140"/>
                <a:gd name="connsiteY234" fmla="*/ 1487385 h 1867141"/>
                <a:gd name="connsiteX235" fmla="*/ 516190 w 1867140"/>
                <a:gd name="connsiteY235" fmla="*/ 1455869 h 1867141"/>
                <a:gd name="connsiteX236" fmla="*/ 505803 w 1867140"/>
                <a:gd name="connsiteY236" fmla="*/ 1429859 h 1867141"/>
                <a:gd name="connsiteX237" fmla="*/ 486289 w 1867140"/>
                <a:gd name="connsiteY237" fmla="*/ 1409711 h 1867141"/>
                <a:gd name="connsiteX238" fmla="*/ 462191 w 1867140"/>
                <a:gd name="connsiteY238" fmla="*/ 1396853 h 1867141"/>
                <a:gd name="connsiteX239" fmla="*/ 441131 w 1867140"/>
                <a:gd name="connsiteY239" fmla="*/ 1390506 h 1867141"/>
                <a:gd name="connsiteX240" fmla="*/ 422310 w 1867140"/>
                <a:gd name="connsiteY240" fmla="*/ 1387022 h 1867141"/>
                <a:gd name="connsiteX241" fmla="*/ 356320 w 1867140"/>
                <a:gd name="connsiteY241" fmla="*/ 1377515 h 1867141"/>
                <a:gd name="connsiteX242" fmla="*/ 341632 w 1867140"/>
                <a:gd name="connsiteY242" fmla="*/ 1380589 h 1867141"/>
                <a:gd name="connsiteX243" fmla="*/ 334135 w 1867140"/>
                <a:gd name="connsiteY243" fmla="*/ 1395079 h 1867141"/>
                <a:gd name="connsiteX244" fmla="*/ 301746 w 1867140"/>
                <a:gd name="connsiteY244" fmla="*/ 1619900 h 1867141"/>
                <a:gd name="connsiteX245" fmla="*/ 186149 w 1867140"/>
                <a:gd name="connsiteY245" fmla="*/ 1492758 h 1867141"/>
                <a:gd name="connsiteX246" fmla="*/ 9659 w 1867140"/>
                <a:gd name="connsiteY246" fmla="*/ 800469 h 1867141"/>
                <a:gd name="connsiteX247" fmla="*/ 1066673 w 1867140"/>
                <a:gd name="connsiteY247" fmla="*/ 9659 h 186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1867140" h="1867141">
                  <a:moveTo>
                    <a:pt x="387639" y="1426859"/>
                  </a:moveTo>
                  <a:lnTo>
                    <a:pt x="411871" y="1430350"/>
                  </a:lnTo>
                  <a:cubicBezTo>
                    <a:pt x="417785" y="1431202"/>
                    <a:pt x="423461" y="1432425"/>
                    <a:pt x="428900" y="1434018"/>
                  </a:cubicBezTo>
                  <a:cubicBezTo>
                    <a:pt x="434339" y="1435612"/>
                    <a:pt x="439364" y="1438287"/>
                    <a:pt x="443976" y="1442043"/>
                  </a:cubicBezTo>
                  <a:cubicBezTo>
                    <a:pt x="448588" y="1445799"/>
                    <a:pt x="452168" y="1451099"/>
                    <a:pt x="454716" y="1457944"/>
                  </a:cubicBezTo>
                  <a:cubicBezTo>
                    <a:pt x="457263" y="1464790"/>
                    <a:pt x="457830" y="1473117"/>
                    <a:pt x="456417" y="1482925"/>
                  </a:cubicBezTo>
                  <a:cubicBezTo>
                    <a:pt x="455378" y="1490137"/>
                    <a:pt x="453408" y="1496663"/>
                    <a:pt x="450505" y="1502501"/>
                  </a:cubicBezTo>
                  <a:cubicBezTo>
                    <a:pt x="447602" y="1508341"/>
                    <a:pt x="443887" y="1513180"/>
                    <a:pt x="439358" y="1517018"/>
                  </a:cubicBezTo>
                  <a:cubicBezTo>
                    <a:pt x="434831" y="1520856"/>
                    <a:pt x="429325" y="1523559"/>
                    <a:pt x="422841" y="1525129"/>
                  </a:cubicBezTo>
                  <a:cubicBezTo>
                    <a:pt x="416358" y="1526698"/>
                    <a:pt x="408573" y="1526828"/>
                    <a:pt x="399486" y="1525519"/>
                  </a:cubicBezTo>
                  <a:lnTo>
                    <a:pt x="373955" y="1521841"/>
                  </a:lnTo>
                  <a:close/>
                  <a:moveTo>
                    <a:pt x="806469" y="1442365"/>
                  </a:moveTo>
                  <a:cubicBezTo>
                    <a:pt x="801709" y="1441680"/>
                    <a:pt x="797503" y="1442509"/>
                    <a:pt x="793853" y="1444855"/>
                  </a:cubicBezTo>
                  <a:cubicBezTo>
                    <a:pt x="790202" y="1447199"/>
                    <a:pt x="787920" y="1451545"/>
                    <a:pt x="787006" y="1457892"/>
                  </a:cubicBezTo>
                  <a:lnTo>
                    <a:pt x="751847" y="1701943"/>
                  </a:lnTo>
                  <a:cubicBezTo>
                    <a:pt x="750932" y="1708290"/>
                    <a:pt x="751895" y="1713103"/>
                    <a:pt x="754735" y="1716384"/>
                  </a:cubicBezTo>
                  <a:cubicBezTo>
                    <a:pt x="757576" y="1719663"/>
                    <a:pt x="761376" y="1721646"/>
                    <a:pt x="766135" y="1722332"/>
                  </a:cubicBezTo>
                  <a:lnTo>
                    <a:pt x="906768" y="1742592"/>
                  </a:lnTo>
                  <a:cubicBezTo>
                    <a:pt x="908066" y="1742779"/>
                    <a:pt x="909313" y="1742554"/>
                    <a:pt x="910509" y="1741917"/>
                  </a:cubicBezTo>
                  <a:cubicBezTo>
                    <a:pt x="911705" y="1741279"/>
                    <a:pt x="912789" y="1740147"/>
                    <a:pt x="913759" y="1738520"/>
                  </a:cubicBezTo>
                  <a:cubicBezTo>
                    <a:pt x="914730" y="1736893"/>
                    <a:pt x="915597" y="1734699"/>
                    <a:pt x="916364" y="1731939"/>
                  </a:cubicBezTo>
                  <a:cubicBezTo>
                    <a:pt x="917129" y="1729177"/>
                    <a:pt x="917813" y="1725706"/>
                    <a:pt x="918416" y="1721523"/>
                  </a:cubicBezTo>
                  <a:cubicBezTo>
                    <a:pt x="919019" y="1717340"/>
                    <a:pt x="919342" y="1713816"/>
                    <a:pt x="919387" y="1710952"/>
                  </a:cubicBezTo>
                  <a:cubicBezTo>
                    <a:pt x="919431" y="1708087"/>
                    <a:pt x="919218" y="1705738"/>
                    <a:pt x="918746" y="1703903"/>
                  </a:cubicBezTo>
                  <a:cubicBezTo>
                    <a:pt x="918275" y="1702068"/>
                    <a:pt x="917555" y="1700676"/>
                    <a:pt x="916587" y="1699727"/>
                  </a:cubicBezTo>
                  <a:cubicBezTo>
                    <a:pt x="915620" y="1698778"/>
                    <a:pt x="914487" y="1698209"/>
                    <a:pt x="913189" y="1698022"/>
                  </a:cubicBezTo>
                  <a:lnTo>
                    <a:pt x="812366" y="1683497"/>
                  </a:lnTo>
                  <a:lnTo>
                    <a:pt x="823743" y="1604528"/>
                  </a:lnTo>
                  <a:lnTo>
                    <a:pt x="908339" y="1616715"/>
                  </a:lnTo>
                  <a:cubicBezTo>
                    <a:pt x="909636" y="1616902"/>
                    <a:pt x="910879" y="1616712"/>
                    <a:pt x="912064" y="1616147"/>
                  </a:cubicBezTo>
                  <a:cubicBezTo>
                    <a:pt x="913250" y="1615581"/>
                    <a:pt x="914323" y="1614522"/>
                    <a:pt x="915283" y="1612967"/>
                  </a:cubicBezTo>
                  <a:cubicBezTo>
                    <a:pt x="916243" y="1611412"/>
                    <a:pt x="917101" y="1609290"/>
                    <a:pt x="917856" y="1606602"/>
                  </a:cubicBezTo>
                  <a:cubicBezTo>
                    <a:pt x="918612" y="1603913"/>
                    <a:pt x="919291" y="1600478"/>
                    <a:pt x="919894" y="1596294"/>
                  </a:cubicBezTo>
                  <a:cubicBezTo>
                    <a:pt x="920476" y="1592255"/>
                    <a:pt x="920789" y="1588804"/>
                    <a:pt x="920833" y="1585939"/>
                  </a:cubicBezTo>
                  <a:cubicBezTo>
                    <a:pt x="920878" y="1583075"/>
                    <a:pt x="920658" y="1580761"/>
                    <a:pt x="920177" y="1578998"/>
                  </a:cubicBezTo>
                  <a:cubicBezTo>
                    <a:pt x="919694" y="1577236"/>
                    <a:pt x="918969" y="1575880"/>
                    <a:pt x="918002" y="1574931"/>
                  </a:cubicBezTo>
                  <a:cubicBezTo>
                    <a:pt x="917035" y="1573981"/>
                    <a:pt x="915901" y="1573414"/>
                    <a:pt x="914604" y="1573227"/>
                  </a:cubicBezTo>
                  <a:lnTo>
                    <a:pt x="830008" y="1561040"/>
                  </a:lnTo>
                  <a:lnTo>
                    <a:pt x="839858" y="1492670"/>
                  </a:lnTo>
                  <a:lnTo>
                    <a:pt x="939815" y="1507071"/>
                  </a:lnTo>
                  <a:cubicBezTo>
                    <a:pt x="941112" y="1507258"/>
                    <a:pt x="942324" y="1507027"/>
                    <a:pt x="943447" y="1506380"/>
                  </a:cubicBezTo>
                  <a:cubicBezTo>
                    <a:pt x="944571" y="1505731"/>
                    <a:pt x="945619" y="1504594"/>
                    <a:pt x="946589" y="1502967"/>
                  </a:cubicBezTo>
                  <a:cubicBezTo>
                    <a:pt x="947560" y="1501340"/>
                    <a:pt x="948428" y="1499146"/>
                    <a:pt x="949194" y="1496386"/>
                  </a:cubicBezTo>
                  <a:cubicBezTo>
                    <a:pt x="949960" y="1493625"/>
                    <a:pt x="950633" y="1490225"/>
                    <a:pt x="951215" y="1486187"/>
                  </a:cubicBezTo>
                  <a:cubicBezTo>
                    <a:pt x="951839" y="1481859"/>
                    <a:pt x="952173" y="1478263"/>
                    <a:pt x="952218" y="1475398"/>
                  </a:cubicBezTo>
                  <a:cubicBezTo>
                    <a:pt x="952262" y="1472534"/>
                    <a:pt x="952054" y="1470148"/>
                    <a:pt x="951592" y="1468241"/>
                  </a:cubicBezTo>
                  <a:cubicBezTo>
                    <a:pt x="951131" y="1466335"/>
                    <a:pt x="950447" y="1464948"/>
                    <a:pt x="949541" y="1464081"/>
                  </a:cubicBezTo>
                  <a:cubicBezTo>
                    <a:pt x="948635" y="1463214"/>
                    <a:pt x="947533" y="1462688"/>
                    <a:pt x="946236" y="1462501"/>
                  </a:cubicBezTo>
                  <a:close/>
                  <a:moveTo>
                    <a:pt x="589632" y="1411127"/>
                  </a:moveTo>
                  <a:cubicBezTo>
                    <a:pt x="584872" y="1410441"/>
                    <a:pt x="580667" y="1411271"/>
                    <a:pt x="577016" y="1413617"/>
                  </a:cubicBezTo>
                  <a:cubicBezTo>
                    <a:pt x="573366" y="1415961"/>
                    <a:pt x="571084" y="1420307"/>
                    <a:pt x="570169" y="1426653"/>
                  </a:cubicBezTo>
                  <a:lnTo>
                    <a:pt x="535010" y="1670705"/>
                  </a:lnTo>
                  <a:cubicBezTo>
                    <a:pt x="534096" y="1677051"/>
                    <a:pt x="535059" y="1681865"/>
                    <a:pt x="537899" y="1685145"/>
                  </a:cubicBezTo>
                  <a:cubicBezTo>
                    <a:pt x="540739" y="1688425"/>
                    <a:pt x="544539" y="1690408"/>
                    <a:pt x="549299" y="1691094"/>
                  </a:cubicBezTo>
                  <a:lnTo>
                    <a:pt x="689931" y="1711354"/>
                  </a:lnTo>
                  <a:cubicBezTo>
                    <a:pt x="691230" y="1711541"/>
                    <a:pt x="692477" y="1711315"/>
                    <a:pt x="693673" y="1710678"/>
                  </a:cubicBezTo>
                  <a:cubicBezTo>
                    <a:pt x="694869" y="1710040"/>
                    <a:pt x="695952" y="1708908"/>
                    <a:pt x="696922" y="1707282"/>
                  </a:cubicBezTo>
                  <a:cubicBezTo>
                    <a:pt x="697893" y="1705655"/>
                    <a:pt x="698761" y="1703461"/>
                    <a:pt x="699527" y="1700700"/>
                  </a:cubicBezTo>
                  <a:cubicBezTo>
                    <a:pt x="700293" y="1697939"/>
                    <a:pt x="700977" y="1694467"/>
                    <a:pt x="701580" y="1690284"/>
                  </a:cubicBezTo>
                  <a:cubicBezTo>
                    <a:pt x="702182" y="1686102"/>
                    <a:pt x="702506" y="1682578"/>
                    <a:pt x="702551" y="1679714"/>
                  </a:cubicBezTo>
                  <a:cubicBezTo>
                    <a:pt x="702595" y="1676849"/>
                    <a:pt x="702382" y="1674499"/>
                    <a:pt x="701909" y="1672664"/>
                  </a:cubicBezTo>
                  <a:cubicBezTo>
                    <a:pt x="701438" y="1670829"/>
                    <a:pt x="700718" y="1669438"/>
                    <a:pt x="699751" y="1668489"/>
                  </a:cubicBezTo>
                  <a:cubicBezTo>
                    <a:pt x="698783" y="1667539"/>
                    <a:pt x="697651" y="1666971"/>
                    <a:pt x="696352" y="1666784"/>
                  </a:cubicBezTo>
                  <a:lnTo>
                    <a:pt x="595530" y="1652259"/>
                  </a:lnTo>
                  <a:lnTo>
                    <a:pt x="606907" y="1573289"/>
                  </a:lnTo>
                  <a:lnTo>
                    <a:pt x="691502" y="1585477"/>
                  </a:lnTo>
                  <a:cubicBezTo>
                    <a:pt x="692800" y="1585663"/>
                    <a:pt x="694043" y="1585474"/>
                    <a:pt x="695227" y="1584909"/>
                  </a:cubicBezTo>
                  <a:cubicBezTo>
                    <a:pt x="696413" y="1584343"/>
                    <a:pt x="697486" y="1583283"/>
                    <a:pt x="698447" y="1581728"/>
                  </a:cubicBezTo>
                  <a:cubicBezTo>
                    <a:pt x="699407" y="1580174"/>
                    <a:pt x="700265" y="1578052"/>
                    <a:pt x="701020" y="1575363"/>
                  </a:cubicBezTo>
                  <a:cubicBezTo>
                    <a:pt x="701776" y="1572675"/>
                    <a:pt x="702455" y="1569239"/>
                    <a:pt x="703057" y="1565055"/>
                  </a:cubicBezTo>
                  <a:cubicBezTo>
                    <a:pt x="703639" y="1561017"/>
                    <a:pt x="703952" y="1557566"/>
                    <a:pt x="703996" y="1554701"/>
                  </a:cubicBezTo>
                  <a:cubicBezTo>
                    <a:pt x="704041" y="1551837"/>
                    <a:pt x="703823" y="1549523"/>
                    <a:pt x="703340" y="1547760"/>
                  </a:cubicBezTo>
                  <a:cubicBezTo>
                    <a:pt x="702858" y="1545997"/>
                    <a:pt x="702133" y="1544642"/>
                    <a:pt x="701165" y="1543692"/>
                  </a:cubicBezTo>
                  <a:cubicBezTo>
                    <a:pt x="700199" y="1542743"/>
                    <a:pt x="699065" y="1542175"/>
                    <a:pt x="697767" y="1541988"/>
                  </a:cubicBezTo>
                  <a:lnTo>
                    <a:pt x="613172" y="1529801"/>
                  </a:lnTo>
                  <a:lnTo>
                    <a:pt x="623021" y="1461432"/>
                  </a:lnTo>
                  <a:lnTo>
                    <a:pt x="722978" y="1475832"/>
                  </a:lnTo>
                  <a:cubicBezTo>
                    <a:pt x="724276" y="1476019"/>
                    <a:pt x="725487" y="1475789"/>
                    <a:pt x="726611" y="1475141"/>
                  </a:cubicBezTo>
                  <a:cubicBezTo>
                    <a:pt x="727735" y="1474493"/>
                    <a:pt x="728783" y="1473356"/>
                    <a:pt x="729753" y="1471728"/>
                  </a:cubicBezTo>
                  <a:cubicBezTo>
                    <a:pt x="730724" y="1470102"/>
                    <a:pt x="731591" y="1467907"/>
                    <a:pt x="732358" y="1465148"/>
                  </a:cubicBezTo>
                  <a:cubicBezTo>
                    <a:pt x="733123" y="1462386"/>
                    <a:pt x="733797" y="1458987"/>
                    <a:pt x="734379" y="1454948"/>
                  </a:cubicBezTo>
                  <a:cubicBezTo>
                    <a:pt x="735002" y="1450621"/>
                    <a:pt x="735336" y="1447025"/>
                    <a:pt x="735381" y="1444160"/>
                  </a:cubicBezTo>
                  <a:cubicBezTo>
                    <a:pt x="735425" y="1441296"/>
                    <a:pt x="735217" y="1438910"/>
                    <a:pt x="734755" y="1437003"/>
                  </a:cubicBezTo>
                  <a:cubicBezTo>
                    <a:pt x="734295" y="1435097"/>
                    <a:pt x="733610" y="1433710"/>
                    <a:pt x="732705" y="1432843"/>
                  </a:cubicBezTo>
                  <a:cubicBezTo>
                    <a:pt x="731799" y="1431976"/>
                    <a:pt x="730697" y="1431449"/>
                    <a:pt x="729399" y="1431262"/>
                  </a:cubicBezTo>
                  <a:close/>
                  <a:moveTo>
                    <a:pt x="1088929" y="1477978"/>
                  </a:moveTo>
                  <a:cubicBezTo>
                    <a:pt x="1076091" y="1476128"/>
                    <a:pt x="1063701" y="1476037"/>
                    <a:pt x="1051755" y="1477702"/>
                  </a:cubicBezTo>
                  <a:cubicBezTo>
                    <a:pt x="1039811" y="1479368"/>
                    <a:pt x="1029136" y="1482947"/>
                    <a:pt x="1019732" y="1488438"/>
                  </a:cubicBezTo>
                  <a:cubicBezTo>
                    <a:pt x="1010328" y="1493930"/>
                    <a:pt x="1002405" y="1501401"/>
                    <a:pt x="995964" y="1510853"/>
                  </a:cubicBezTo>
                  <a:cubicBezTo>
                    <a:pt x="989523" y="1520305"/>
                    <a:pt x="985336" y="1531738"/>
                    <a:pt x="983403" y="1545152"/>
                  </a:cubicBezTo>
                  <a:cubicBezTo>
                    <a:pt x="981720" y="1556835"/>
                    <a:pt x="982007" y="1567109"/>
                    <a:pt x="984264" y="1575974"/>
                  </a:cubicBezTo>
                  <a:cubicBezTo>
                    <a:pt x="986520" y="1584838"/>
                    <a:pt x="989983" y="1592736"/>
                    <a:pt x="994654" y="1599666"/>
                  </a:cubicBezTo>
                  <a:cubicBezTo>
                    <a:pt x="999323" y="1606596"/>
                    <a:pt x="1004876" y="1612770"/>
                    <a:pt x="1011309" y="1618188"/>
                  </a:cubicBezTo>
                  <a:cubicBezTo>
                    <a:pt x="1017743" y="1623604"/>
                    <a:pt x="1024461" y="1628585"/>
                    <a:pt x="1031463" y="1633127"/>
                  </a:cubicBezTo>
                  <a:cubicBezTo>
                    <a:pt x="1038464" y="1637670"/>
                    <a:pt x="1045276" y="1642000"/>
                    <a:pt x="1051897" y="1646119"/>
                  </a:cubicBezTo>
                  <a:cubicBezTo>
                    <a:pt x="1058517" y="1650239"/>
                    <a:pt x="1064350" y="1654465"/>
                    <a:pt x="1069395" y="1658799"/>
                  </a:cubicBezTo>
                  <a:cubicBezTo>
                    <a:pt x="1074438" y="1663133"/>
                    <a:pt x="1078364" y="1667821"/>
                    <a:pt x="1081171" y="1672863"/>
                  </a:cubicBezTo>
                  <a:cubicBezTo>
                    <a:pt x="1083978" y="1677906"/>
                    <a:pt x="1084925" y="1683600"/>
                    <a:pt x="1084011" y="1689946"/>
                  </a:cubicBezTo>
                  <a:cubicBezTo>
                    <a:pt x="1083221" y="1695428"/>
                    <a:pt x="1081495" y="1700258"/>
                    <a:pt x="1078830" y="1704439"/>
                  </a:cubicBezTo>
                  <a:cubicBezTo>
                    <a:pt x="1076167" y="1708619"/>
                    <a:pt x="1072706" y="1711948"/>
                    <a:pt x="1068447" y="1714426"/>
                  </a:cubicBezTo>
                  <a:cubicBezTo>
                    <a:pt x="1064189" y="1716906"/>
                    <a:pt x="1059199" y="1718579"/>
                    <a:pt x="1053479" y="1719448"/>
                  </a:cubicBezTo>
                  <a:cubicBezTo>
                    <a:pt x="1047760" y="1720318"/>
                    <a:pt x="1041437" y="1720253"/>
                    <a:pt x="1034514" y="1719255"/>
                  </a:cubicBezTo>
                  <a:cubicBezTo>
                    <a:pt x="1023984" y="1717738"/>
                    <a:pt x="1014888" y="1715213"/>
                    <a:pt x="1007226" y="1711681"/>
                  </a:cubicBezTo>
                  <a:cubicBezTo>
                    <a:pt x="999564" y="1708147"/>
                    <a:pt x="993056" y="1704523"/>
                    <a:pt x="987702" y="1700807"/>
                  </a:cubicBezTo>
                  <a:cubicBezTo>
                    <a:pt x="982348" y="1697091"/>
                    <a:pt x="978003" y="1693778"/>
                    <a:pt x="974668" y="1690869"/>
                  </a:cubicBezTo>
                  <a:cubicBezTo>
                    <a:pt x="971333" y="1687958"/>
                    <a:pt x="968656" y="1686358"/>
                    <a:pt x="966636" y="1686067"/>
                  </a:cubicBezTo>
                  <a:cubicBezTo>
                    <a:pt x="965194" y="1685859"/>
                    <a:pt x="963875" y="1686075"/>
                    <a:pt x="962679" y="1686712"/>
                  </a:cubicBezTo>
                  <a:cubicBezTo>
                    <a:pt x="961483" y="1687350"/>
                    <a:pt x="960425" y="1688559"/>
                    <a:pt x="959505" y="1690340"/>
                  </a:cubicBezTo>
                  <a:cubicBezTo>
                    <a:pt x="958587" y="1692121"/>
                    <a:pt x="957764" y="1694506"/>
                    <a:pt x="957040" y="1697494"/>
                  </a:cubicBezTo>
                  <a:cubicBezTo>
                    <a:pt x="956315" y="1700481"/>
                    <a:pt x="955630" y="1704210"/>
                    <a:pt x="954986" y="1708682"/>
                  </a:cubicBezTo>
                  <a:cubicBezTo>
                    <a:pt x="954030" y="1715317"/>
                    <a:pt x="953694" y="1720458"/>
                    <a:pt x="953979" y="1724107"/>
                  </a:cubicBezTo>
                  <a:cubicBezTo>
                    <a:pt x="954263" y="1727755"/>
                    <a:pt x="955207" y="1730651"/>
                    <a:pt x="956813" y="1732797"/>
                  </a:cubicBezTo>
                  <a:cubicBezTo>
                    <a:pt x="958417" y="1734942"/>
                    <a:pt x="961171" y="1737547"/>
                    <a:pt x="965073" y="1740612"/>
                  </a:cubicBezTo>
                  <a:cubicBezTo>
                    <a:pt x="968975" y="1743677"/>
                    <a:pt x="973937" y="1746785"/>
                    <a:pt x="979962" y="1749935"/>
                  </a:cubicBezTo>
                  <a:cubicBezTo>
                    <a:pt x="985986" y="1753084"/>
                    <a:pt x="993031" y="1756050"/>
                    <a:pt x="1001096" y="1758831"/>
                  </a:cubicBezTo>
                  <a:cubicBezTo>
                    <a:pt x="1009162" y="1761613"/>
                    <a:pt x="1018026" y="1763700"/>
                    <a:pt x="1027690" y="1765092"/>
                  </a:cubicBezTo>
                  <a:cubicBezTo>
                    <a:pt x="1041970" y="1767150"/>
                    <a:pt x="1055654" y="1767207"/>
                    <a:pt x="1068743" y="1765264"/>
                  </a:cubicBezTo>
                  <a:cubicBezTo>
                    <a:pt x="1081832" y="1763323"/>
                    <a:pt x="1093599" y="1759312"/>
                    <a:pt x="1104045" y="1753235"/>
                  </a:cubicBezTo>
                  <a:cubicBezTo>
                    <a:pt x="1114490" y="1747157"/>
                    <a:pt x="1123254" y="1738960"/>
                    <a:pt x="1130335" y="1728643"/>
                  </a:cubicBezTo>
                  <a:cubicBezTo>
                    <a:pt x="1137416" y="1718327"/>
                    <a:pt x="1142016" y="1705812"/>
                    <a:pt x="1144136" y="1691100"/>
                  </a:cubicBezTo>
                  <a:cubicBezTo>
                    <a:pt x="1145756" y="1679849"/>
                    <a:pt x="1145433" y="1669827"/>
                    <a:pt x="1143167" y="1661035"/>
                  </a:cubicBezTo>
                  <a:cubicBezTo>
                    <a:pt x="1140899" y="1652242"/>
                    <a:pt x="1137395" y="1644376"/>
                    <a:pt x="1132653" y="1637436"/>
                  </a:cubicBezTo>
                  <a:cubicBezTo>
                    <a:pt x="1127911" y="1630495"/>
                    <a:pt x="1122250" y="1624305"/>
                    <a:pt x="1115673" y="1618867"/>
                  </a:cubicBezTo>
                  <a:cubicBezTo>
                    <a:pt x="1109095" y="1613429"/>
                    <a:pt x="1102305" y="1608439"/>
                    <a:pt x="1095303" y="1603896"/>
                  </a:cubicBezTo>
                  <a:cubicBezTo>
                    <a:pt x="1088301" y="1599355"/>
                    <a:pt x="1081418" y="1595013"/>
                    <a:pt x="1074652" y="1590873"/>
                  </a:cubicBezTo>
                  <a:cubicBezTo>
                    <a:pt x="1067887" y="1586733"/>
                    <a:pt x="1061911" y="1582485"/>
                    <a:pt x="1056722" y="1578131"/>
                  </a:cubicBezTo>
                  <a:cubicBezTo>
                    <a:pt x="1051534" y="1573776"/>
                    <a:pt x="1047572" y="1569083"/>
                    <a:pt x="1044837" y="1564051"/>
                  </a:cubicBezTo>
                  <a:cubicBezTo>
                    <a:pt x="1042102" y="1559020"/>
                    <a:pt x="1041181" y="1553402"/>
                    <a:pt x="1042075" y="1547200"/>
                  </a:cubicBezTo>
                  <a:cubicBezTo>
                    <a:pt x="1042677" y="1543017"/>
                    <a:pt x="1044006" y="1539159"/>
                    <a:pt x="1046062" y="1535627"/>
                  </a:cubicBezTo>
                  <a:cubicBezTo>
                    <a:pt x="1048116" y="1532095"/>
                    <a:pt x="1050886" y="1529219"/>
                    <a:pt x="1054371" y="1526997"/>
                  </a:cubicBezTo>
                  <a:cubicBezTo>
                    <a:pt x="1057857" y="1524775"/>
                    <a:pt x="1062017" y="1523240"/>
                    <a:pt x="1066850" y="1522390"/>
                  </a:cubicBezTo>
                  <a:cubicBezTo>
                    <a:pt x="1071684" y="1521541"/>
                    <a:pt x="1077202" y="1521563"/>
                    <a:pt x="1083404" y="1522456"/>
                  </a:cubicBezTo>
                  <a:cubicBezTo>
                    <a:pt x="1091337" y="1523599"/>
                    <a:pt x="1098482" y="1525622"/>
                    <a:pt x="1104836" y="1528525"/>
                  </a:cubicBezTo>
                  <a:cubicBezTo>
                    <a:pt x="1111191" y="1531428"/>
                    <a:pt x="1116721" y="1534434"/>
                    <a:pt x="1121426" y="1537540"/>
                  </a:cubicBezTo>
                  <a:cubicBezTo>
                    <a:pt x="1126132" y="1540648"/>
                    <a:pt x="1130070" y="1543460"/>
                    <a:pt x="1133240" y="1545978"/>
                  </a:cubicBezTo>
                  <a:cubicBezTo>
                    <a:pt x="1136411" y="1548497"/>
                    <a:pt x="1138790" y="1549870"/>
                    <a:pt x="1140377" y="1550099"/>
                  </a:cubicBezTo>
                  <a:cubicBezTo>
                    <a:pt x="1141963" y="1550327"/>
                    <a:pt x="1143288" y="1550077"/>
                    <a:pt x="1144350" y="1549346"/>
                  </a:cubicBezTo>
                  <a:cubicBezTo>
                    <a:pt x="1145412" y="1548616"/>
                    <a:pt x="1146331" y="1547349"/>
                    <a:pt x="1147106" y="1545547"/>
                  </a:cubicBezTo>
                  <a:cubicBezTo>
                    <a:pt x="1147880" y="1543745"/>
                    <a:pt x="1148584" y="1541416"/>
                    <a:pt x="1149216" y="1538562"/>
                  </a:cubicBezTo>
                  <a:cubicBezTo>
                    <a:pt x="1149847" y="1535709"/>
                    <a:pt x="1150465" y="1532191"/>
                    <a:pt x="1151068" y="1528008"/>
                  </a:cubicBezTo>
                  <a:cubicBezTo>
                    <a:pt x="1151608" y="1524258"/>
                    <a:pt x="1151988" y="1521110"/>
                    <a:pt x="1152207" y="1518565"/>
                  </a:cubicBezTo>
                  <a:cubicBezTo>
                    <a:pt x="1152426" y="1516021"/>
                    <a:pt x="1152475" y="1513892"/>
                    <a:pt x="1152354" y="1512182"/>
                  </a:cubicBezTo>
                  <a:cubicBezTo>
                    <a:pt x="1152232" y="1510471"/>
                    <a:pt x="1151992" y="1509075"/>
                    <a:pt x="1151633" y="1507993"/>
                  </a:cubicBezTo>
                  <a:cubicBezTo>
                    <a:pt x="1151273" y="1506909"/>
                    <a:pt x="1150476" y="1505544"/>
                    <a:pt x="1149242" y="1503893"/>
                  </a:cubicBezTo>
                  <a:cubicBezTo>
                    <a:pt x="1148007" y="1502243"/>
                    <a:pt x="1145310" y="1500014"/>
                    <a:pt x="1141150" y="1497206"/>
                  </a:cubicBezTo>
                  <a:cubicBezTo>
                    <a:pt x="1136991" y="1494399"/>
                    <a:pt x="1132150" y="1491713"/>
                    <a:pt x="1126630" y="1489152"/>
                  </a:cubicBezTo>
                  <a:cubicBezTo>
                    <a:pt x="1121110" y="1486589"/>
                    <a:pt x="1115105" y="1484326"/>
                    <a:pt x="1108615" y="1482361"/>
                  </a:cubicBezTo>
                  <a:cubicBezTo>
                    <a:pt x="1102126" y="1480394"/>
                    <a:pt x="1095564" y="1478934"/>
                    <a:pt x="1088929" y="1477978"/>
                  </a:cubicBezTo>
                  <a:close/>
                  <a:moveTo>
                    <a:pt x="1066673" y="9659"/>
                  </a:moveTo>
                  <a:cubicBezTo>
                    <a:pt x="1226129" y="32631"/>
                    <a:pt x="1370332" y="94640"/>
                    <a:pt x="1490999" y="184616"/>
                  </a:cubicBezTo>
                  <a:lnTo>
                    <a:pt x="1536421" y="222028"/>
                  </a:lnTo>
                  <a:lnTo>
                    <a:pt x="1524353" y="222070"/>
                  </a:lnTo>
                  <a:cubicBezTo>
                    <a:pt x="1501618" y="223497"/>
                    <a:pt x="1488431" y="236834"/>
                    <a:pt x="1484794" y="262082"/>
                  </a:cubicBezTo>
                  <a:lnTo>
                    <a:pt x="1354562" y="1166071"/>
                  </a:lnTo>
                  <a:cubicBezTo>
                    <a:pt x="1315273" y="1178843"/>
                    <a:pt x="1273230" y="1189217"/>
                    <a:pt x="1228434" y="1197193"/>
                  </a:cubicBezTo>
                  <a:cubicBezTo>
                    <a:pt x="1183638" y="1205169"/>
                    <a:pt x="1139051" y="1205960"/>
                    <a:pt x="1094673" y="1199567"/>
                  </a:cubicBezTo>
                  <a:cubicBezTo>
                    <a:pt x="1060191" y="1194599"/>
                    <a:pt x="1029518" y="1186168"/>
                    <a:pt x="1002656" y="1174277"/>
                  </a:cubicBezTo>
                  <a:cubicBezTo>
                    <a:pt x="975792" y="1162383"/>
                    <a:pt x="953238" y="1145818"/>
                    <a:pt x="934993" y="1124580"/>
                  </a:cubicBezTo>
                  <a:cubicBezTo>
                    <a:pt x="916747" y="1103342"/>
                    <a:pt x="903904" y="1076683"/>
                    <a:pt x="896463" y="1044605"/>
                  </a:cubicBezTo>
                  <a:cubicBezTo>
                    <a:pt x="889022" y="1012527"/>
                    <a:pt x="889942" y="967199"/>
                    <a:pt x="899226" y="908620"/>
                  </a:cubicBezTo>
                  <a:lnTo>
                    <a:pt x="1004899" y="175103"/>
                  </a:lnTo>
                  <a:cubicBezTo>
                    <a:pt x="1009735" y="141541"/>
                    <a:pt x="995064" y="122299"/>
                    <a:pt x="960889" y="117375"/>
                  </a:cubicBezTo>
                  <a:cubicBezTo>
                    <a:pt x="957682" y="116913"/>
                    <a:pt x="947174" y="116116"/>
                    <a:pt x="929363" y="114983"/>
                  </a:cubicBezTo>
                  <a:cubicBezTo>
                    <a:pt x="911552" y="113851"/>
                    <a:pt x="889999" y="112810"/>
                    <a:pt x="864702" y="111861"/>
                  </a:cubicBezTo>
                  <a:cubicBezTo>
                    <a:pt x="839406" y="110912"/>
                    <a:pt x="812233" y="110498"/>
                    <a:pt x="783185" y="110619"/>
                  </a:cubicBezTo>
                  <a:cubicBezTo>
                    <a:pt x="754138" y="110740"/>
                    <a:pt x="714557" y="111762"/>
                    <a:pt x="664446" y="113686"/>
                  </a:cubicBezTo>
                  <a:lnTo>
                    <a:pt x="659636" y="203087"/>
                  </a:lnTo>
                  <a:cubicBezTo>
                    <a:pt x="688368" y="205266"/>
                    <a:pt x="708371" y="207168"/>
                    <a:pt x="719648" y="208792"/>
                  </a:cubicBezTo>
                  <a:cubicBezTo>
                    <a:pt x="728932" y="210130"/>
                    <a:pt x="736886" y="212251"/>
                    <a:pt x="743510" y="215155"/>
                  </a:cubicBezTo>
                  <a:cubicBezTo>
                    <a:pt x="750134" y="218058"/>
                    <a:pt x="755309" y="221887"/>
                    <a:pt x="759034" y="226641"/>
                  </a:cubicBezTo>
                  <a:cubicBezTo>
                    <a:pt x="762759" y="231395"/>
                    <a:pt x="765384" y="238471"/>
                    <a:pt x="766907" y="247870"/>
                  </a:cubicBezTo>
                  <a:cubicBezTo>
                    <a:pt x="768431" y="257270"/>
                    <a:pt x="768100" y="269553"/>
                    <a:pt x="765915" y="284720"/>
                  </a:cubicBezTo>
                  <a:lnTo>
                    <a:pt x="665382" y="982556"/>
                  </a:lnTo>
                  <a:cubicBezTo>
                    <a:pt x="657747" y="1035555"/>
                    <a:pt x="659832" y="1083013"/>
                    <a:pt x="671636" y="1124931"/>
                  </a:cubicBezTo>
                  <a:cubicBezTo>
                    <a:pt x="683441" y="1166848"/>
                    <a:pt x="702562" y="1202780"/>
                    <a:pt x="728998" y="1232725"/>
                  </a:cubicBezTo>
                  <a:cubicBezTo>
                    <a:pt x="755434" y="1262671"/>
                    <a:pt x="787640" y="1286563"/>
                    <a:pt x="825616" y="1304398"/>
                  </a:cubicBezTo>
                  <a:cubicBezTo>
                    <a:pt x="863592" y="1322234"/>
                    <a:pt x="905010" y="1334383"/>
                    <a:pt x="949868" y="1340846"/>
                  </a:cubicBezTo>
                  <a:cubicBezTo>
                    <a:pt x="1020271" y="1350988"/>
                    <a:pt x="1091074" y="1349598"/>
                    <a:pt x="1162277" y="1336674"/>
                  </a:cubicBezTo>
                  <a:cubicBezTo>
                    <a:pt x="1233480" y="1323750"/>
                    <a:pt x="1293069" y="1304204"/>
                    <a:pt x="1341043" y="1278034"/>
                  </a:cubicBezTo>
                  <a:lnTo>
                    <a:pt x="1336236" y="1341256"/>
                  </a:lnTo>
                  <a:cubicBezTo>
                    <a:pt x="1333355" y="1369000"/>
                    <a:pt x="1345560" y="1384840"/>
                    <a:pt x="1372850" y="1388771"/>
                  </a:cubicBezTo>
                  <a:cubicBezTo>
                    <a:pt x="1378274" y="1389552"/>
                    <a:pt x="1386109" y="1390506"/>
                    <a:pt x="1396357" y="1391633"/>
                  </a:cubicBezTo>
                  <a:cubicBezTo>
                    <a:pt x="1406605" y="1392760"/>
                    <a:pt x="1418040" y="1393717"/>
                    <a:pt x="1430662" y="1394503"/>
                  </a:cubicBezTo>
                  <a:cubicBezTo>
                    <a:pt x="1443284" y="1395289"/>
                    <a:pt x="1456268" y="1395783"/>
                    <a:pt x="1469614" y="1395987"/>
                  </a:cubicBezTo>
                  <a:cubicBezTo>
                    <a:pt x="1482962" y="1396189"/>
                    <a:pt x="1494281" y="1396135"/>
                    <a:pt x="1503573" y="1395827"/>
                  </a:cubicBezTo>
                  <a:cubicBezTo>
                    <a:pt x="1531051" y="1395199"/>
                    <a:pt x="1546702" y="1381622"/>
                    <a:pt x="1550523" y="1355097"/>
                  </a:cubicBezTo>
                  <a:lnTo>
                    <a:pt x="1689739" y="388754"/>
                  </a:lnTo>
                  <a:lnTo>
                    <a:pt x="1774112" y="527374"/>
                  </a:lnTo>
                  <a:cubicBezTo>
                    <a:pt x="1852488" y="689183"/>
                    <a:pt x="1885048" y="875325"/>
                    <a:pt x="1857482" y="1066673"/>
                  </a:cubicBezTo>
                  <a:cubicBezTo>
                    <a:pt x="1820727" y="1321804"/>
                    <a:pt x="1684039" y="1537885"/>
                    <a:pt x="1492757" y="1680993"/>
                  </a:cubicBezTo>
                  <a:lnTo>
                    <a:pt x="1343605" y="1771776"/>
                  </a:lnTo>
                  <a:lnTo>
                    <a:pt x="1342991" y="1765021"/>
                  </a:lnTo>
                  <a:cubicBezTo>
                    <a:pt x="1342520" y="1763186"/>
                    <a:pt x="1341800" y="1761794"/>
                    <a:pt x="1340832" y="1760846"/>
                  </a:cubicBezTo>
                  <a:cubicBezTo>
                    <a:pt x="1339865" y="1759896"/>
                    <a:pt x="1338731" y="1759328"/>
                    <a:pt x="1337434" y="1759141"/>
                  </a:cubicBezTo>
                  <a:lnTo>
                    <a:pt x="1236611" y="1744616"/>
                  </a:lnTo>
                  <a:lnTo>
                    <a:pt x="1247987" y="1665646"/>
                  </a:lnTo>
                  <a:lnTo>
                    <a:pt x="1332584" y="1677833"/>
                  </a:lnTo>
                  <a:cubicBezTo>
                    <a:pt x="1333882" y="1678020"/>
                    <a:pt x="1335123" y="1677830"/>
                    <a:pt x="1336309" y="1677266"/>
                  </a:cubicBezTo>
                  <a:cubicBezTo>
                    <a:pt x="1337495" y="1676700"/>
                    <a:pt x="1338568" y="1675640"/>
                    <a:pt x="1339528" y="1674085"/>
                  </a:cubicBezTo>
                  <a:cubicBezTo>
                    <a:pt x="1340488" y="1672530"/>
                    <a:pt x="1341346" y="1670409"/>
                    <a:pt x="1342101" y="1667720"/>
                  </a:cubicBezTo>
                  <a:cubicBezTo>
                    <a:pt x="1342857" y="1665031"/>
                    <a:pt x="1343536" y="1661596"/>
                    <a:pt x="1344139" y="1657412"/>
                  </a:cubicBezTo>
                  <a:cubicBezTo>
                    <a:pt x="1344721" y="1653374"/>
                    <a:pt x="1345034" y="1649922"/>
                    <a:pt x="1345078" y="1647057"/>
                  </a:cubicBezTo>
                  <a:cubicBezTo>
                    <a:pt x="1345123" y="1644193"/>
                    <a:pt x="1344904" y="1641880"/>
                    <a:pt x="1344422" y="1640117"/>
                  </a:cubicBezTo>
                  <a:cubicBezTo>
                    <a:pt x="1343939" y="1638354"/>
                    <a:pt x="1343214" y="1636999"/>
                    <a:pt x="1342247" y="1636049"/>
                  </a:cubicBezTo>
                  <a:cubicBezTo>
                    <a:pt x="1341279" y="1635099"/>
                    <a:pt x="1340147" y="1634532"/>
                    <a:pt x="1338849" y="1634345"/>
                  </a:cubicBezTo>
                  <a:lnTo>
                    <a:pt x="1254252" y="1622158"/>
                  </a:lnTo>
                  <a:lnTo>
                    <a:pt x="1264102" y="1553789"/>
                  </a:lnTo>
                  <a:lnTo>
                    <a:pt x="1364060" y="1568189"/>
                  </a:lnTo>
                  <a:cubicBezTo>
                    <a:pt x="1365358" y="1568376"/>
                    <a:pt x="1366569" y="1568145"/>
                    <a:pt x="1367693" y="1567498"/>
                  </a:cubicBezTo>
                  <a:cubicBezTo>
                    <a:pt x="1368817" y="1566850"/>
                    <a:pt x="1369864" y="1565712"/>
                    <a:pt x="1370834" y="1564085"/>
                  </a:cubicBezTo>
                  <a:cubicBezTo>
                    <a:pt x="1371805" y="1562459"/>
                    <a:pt x="1372673" y="1560264"/>
                    <a:pt x="1373439" y="1557504"/>
                  </a:cubicBezTo>
                  <a:cubicBezTo>
                    <a:pt x="1374205" y="1554743"/>
                    <a:pt x="1374878" y="1551343"/>
                    <a:pt x="1375460" y="1547305"/>
                  </a:cubicBezTo>
                  <a:cubicBezTo>
                    <a:pt x="1376084" y="1542978"/>
                    <a:pt x="1376418" y="1539382"/>
                    <a:pt x="1376463" y="1536517"/>
                  </a:cubicBezTo>
                  <a:cubicBezTo>
                    <a:pt x="1376507" y="1533653"/>
                    <a:pt x="1376299" y="1531267"/>
                    <a:pt x="1375837" y="1529360"/>
                  </a:cubicBezTo>
                  <a:cubicBezTo>
                    <a:pt x="1375376" y="1527453"/>
                    <a:pt x="1374692" y="1526067"/>
                    <a:pt x="1373786" y="1525200"/>
                  </a:cubicBezTo>
                  <a:cubicBezTo>
                    <a:pt x="1372881" y="1524333"/>
                    <a:pt x="1371778" y="1523806"/>
                    <a:pt x="1370481" y="1523619"/>
                  </a:cubicBezTo>
                  <a:lnTo>
                    <a:pt x="1230714" y="1503484"/>
                  </a:lnTo>
                  <a:cubicBezTo>
                    <a:pt x="1225954" y="1502798"/>
                    <a:pt x="1221749" y="1503628"/>
                    <a:pt x="1218098" y="1505973"/>
                  </a:cubicBezTo>
                  <a:cubicBezTo>
                    <a:pt x="1214447" y="1508318"/>
                    <a:pt x="1212165" y="1512664"/>
                    <a:pt x="1211251" y="1519010"/>
                  </a:cubicBezTo>
                  <a:lnTo>
                    <a:pt x="1176092" y="1763062"/>
                  </a:lnTo>
                  <a:cubicBezTo>
                    <a:pt x="1175178" y="1769408"/>
                    <a:pt x="1176140" y="1774222"/>
                    <a:pt x="1178980" y="1777502"/>
                  </a:cubicBezTo>
                  <a:cubicBezTo>
                    <a:pt x="1181821" y="1780782"/>
                    <a:pt x="1185621" y="1782765"/>
                    <a:pt x="1190381" y="1783450"/>
                  </a:cubicBezTo>
                  <a:lnTo>
                    <a:pt x="1285648" y="1797175"/>
                  </a:lnTo>
                  <a:lnTo>
                    <a:pt x="1256924" y="1809416"/>
                  </a:lnTo>
                  <a:cubicBezTo>
                    <a:pt x="1115766" y="1861672"/>
                    <a:pt x="959925" y="1880455"/>
                    <a:pt x="800468" y="1857483"/>
                  </a:cubicBezTo>
                  <a:cubicBezTo>
                    <a:pt x="641011" y="1834511"/>
                    <a:pt x="496808" y="1772503"/>
                    <a:pt x="376142" y="1682527"/>
                  </a:cubicBezTo>
                  <a:lnTo>
                    <a:pt x="349194" y="1660331"/>
                  </a:lnTo>
                  <a:lnTo>
                    <a:pt x="352788" y="1658809"/>
                  </a:lnTo>
                  <a:cubicBezTo>
                    <a:pt x="353892" y="1657790"/>
                    <a:pt x="354547" y="1656559"/>
                    <a:pt x="354755" y="1655117"/>
                  </a:cubicBezTo>
                  <a:lnTo>
                    <a:pt x="367628" y="1565761"/>
                  </a:lnTo>
                  <a:lnTo>
                    <a:pt x="390995" y="1569128"/>
                  </a:lnTo>
                  <a:cubicBezTo>
                    <a:pt x="409457" y="1571787"/>
                    <a:pt x="425815" y="1571935"/>
                    <a:pt x="440070" y="1569572"/>
                  </a:cubicBezTo>
                  <a:cubicBezTo>
                    <a:pt x="454324" y="1567208"/>
                    <a:pt x="466736" y="1562555"/>
                    <a:pt x="477306" y="1555612"/>
                  </a:cubicBezTo>
                  <a:cubicBezTo>
                    <a:pt x="487876" y="1548669"/>
                    <a:pt x="496486" y="1539493"/>
                    <a:pt x="503135" y="1528083"/>
                  </a:cubicBezTo>
                  <a:cubicBezTo>
                    <a:pt x="509785" y="1516673"/>
                    <a:pt x="514243" y="1503108"/>
                    <a:pt x="516508" y="1487385"/>
                  </a:cubicBezTo>
                  <a:cubicBezTo>
                    <a:pt x="518150" y="1475991"/>
                    <a:pt x="518044" y="1465486"/>
                    <a:pt x="516190" y="1455869"/>
                  </a:cubicBezTo>
                  <a:cubicBezTo>
                    <a:pt x="514336" y="1446252"/>
                    <a:pt x="510873" y="1437583"/>
                    <a:pt x="505803" y="1429859"/>
                  </a:cubicBezTo>
                  <a:cubicBezTo>
                    <a:pt x="500731" y="1422135"/>
                    <a:pt x="494226" y="1415419"/>
                    <a:pt x="486289" y="1409711"/>
                  </a:cubicBezTo>
                  <a:cubicBezTo>
                    <a:pt x="478351" y="1404002"/>
                    <a:pt x="470318" y="1399717"/>
                    <a:pt x="462191" y="1396853"/>
                  </a:cubicBezTo>
                  <a:cubicBezTo>
                    <a:pt x="454065" y="1393989"/>
                    <a:pt x="447045" y="1391873"/>
                    <a:pt x="441131" y="1390506"/>
                  </a:cubicBezTo>
                  <a:cubicBezTo>
                    <a:pt x="435219" y="1389139"/>
                    <a:pt x="428944" y="1387978"/>
                    <a:pt x="422310" y="1387022"/>
                  </a:cubicBezTo>
                  <a:lnTo>
                    <a:pt x="356320" y="1377515"/>
                  </a:lnTo>
                  <a:cubicBezTo>
                    <a:pt x="350550" y="1376684"/>
                    <a:pt x="345654" y="1377708"/>
                    <a:pt x="341632" y="1380589"/>
                  </a:cubicBezTo>
                  <a:cubicBezTo>
                    <a:pt x="337611" y="1383469"/>
                    <a:pt x="335111" y="1388299"/>
                    <a:pt x="334135" y="1395079"/>
                  </a:cubicBezTo>
                  <a:lnTo>
                    <a:pt x="301746" y="1619900"/>
                  </a:lnTo>
                  <a:lnTo>
                    <a:pt x="186149" y="1492758"/>
                  </a:lnTo>
                  <a:cubicBezTo>
                    <a:pt x="43040" y="1301476"/>
                    <a:pt x="-27097" y="1055600"/>
                    <a:pt x="9659" y="800469"/>
                  </a:cubicBezTo>
                  <a:cubicBezTo>
                    <a:pt x="83169" y="290206"/>
                    <a:pt x="556410" y="-63851"/>
                    <a:pt x="1066673" y="9659"/>
                  </a:cubicBezTo>
                  <a:close/>
                </a:path>
              </a:pathLst>
            </a:custGeom>
          </p:spPr>
        </p:pic>
      </p:grpSp>
      <p:sp>
        <p:nvSpPr>
          <p:cNvPr id="29" name="Subtitle 2"/>
          <p:cNvSpPr txBox="1">
            <a:spLocks/>
          </p:cNvSpPr>
          <p:nvPr userDrawn="1"/>
        </p:nvSpPr>
        <p:spPr bwMode="auto">
          <a:xfrm>
            <a:off x="1558538" y="5764619"/>
            <a:ext cx="6026924" cy="48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100" u="none" kern="0" baseline="0" dirty="0">
                <a:solidFill>
                  <a:srgbClr val="0070C0"/>
                </a:solidFill>
                <a:latin typeface="+mj-lt"/>
              </a:rPr>
              <a:t>www.peese.org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728890" y="3200400"/>
            <a:ext cx="768622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 userDrawn="1"/>
        </p:nvSpPr>
        <p:spPr>
          <a:xfrm rot="5400000">
            <a:off x="467646" y="-473134"/>
            <a:ext cx="959554" cy="1894845"/>
          </a:xfrm>
          <a:custGeom>
            <a:avLst/>
            <a:gdLst>
              <a:gd name="connsiteX0" fmla="*/ 0 w 615088"/>
              <a:gd name="connsiteY0" fmla="*/ 384094 h 384094"/>
              <a:gd name="connsiteX1" fmla="*/ 307544 w 615088"/>
              <a:gd name="connsiteY1" fmla="*/ 0 h 384094"/>
              <a:gd name="connsiteX2" fmla="*/ 615088 w 615088"/>
              <a:gd name="connsiteY2" fmla="*/ 384094 h 384094"/>
              <a:gd name="connsiteX3" fmla="*/ 0 w 615088"/>
              <a:gd name="connsiteY3" fmla="*/ 384094 h 384094"/>
              <a:gd name="connsiteX0" fmla="*/ 0 w 975454"/>
              <a:gd name="connsiteY0" fmla="*/ 1886891 h 1886891"/>
              <a:gd name="connsiteX1" fmla="*/ 975454 w 975454"/>
              <a:gd name="connsiteY1" fmla="*/ 0 h 1886891"/>
              <a:gd name="connsiteX2" fmla="*/ 615088 w 975454"/>
              <a:gd name="connsiteY2" fmla="*/ 1886891 h 1886891"/>
              <a:gd name="connsiteX3" fmla="*/ 0 w 975454"/>
              <a:gd name="connsiteY3" fmla="*/ 1886891 h 1886891"/>
              <a:gd name="connsiteX0" fmla="*/ 0 w 959554"/>
              <a:gd name="connsiteY0" fmla="*/ 1894845 h 1894845"/>
              <a:gd name="connsiteX1" fmla="*/ 959554 w 959554"/>
              <a:gd name="connsiteY1" fmla="*/ 0 h 1894845"/>
              <a:gd name="connsiteX2" fmla="*/ 615088 w 959554"/>
              <a:gd name="connsiteY2" fmla="*/ 1894845 h 1894845"/>
              <a:gd name="connsiteX3" fmla="*/ 0 w 959554"/>
              <a:gd name="connsiteY3" fmla="*/ 1894845 h 189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554" h="1894845">
                <a:moveTo>
                  <a:pt x="0" y="1894845"/>
                </a:moveTo>
                <a:lnTo>
                  <a:pt x="959554" y="0"/>
                </a:lnTo>
                <a:lnTo>
                  <a:pt x="615088" y="1894845"/>
                </a:lnTo>
                <a:lnTo>
                  <a:pt x="0" y="1894845"/>
                </a:lnTo>
                <a:close/>
              </a:path>
            </a:pathLst>
          </a:custGeom>
          <a:solidFill>
            <a:srgbClr val="3BAB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 flipH="1" flipV="1">
            <a:off x="-13649" y="5638798"/>
            <a:ext cx="2448073" cy="1245328"/>
            <a:chOff x="5709007" y="-24699"/>
            <a:chExt cx="3446515" cy="1753233"/>
          </a:xfrm>
        </p:grpSpPr>
        <p:sp>
          <p:nvSpPr>
            <p:cNvPr id="6" name="Isosceles Triangle 5"/>
            <p:cNvSpPr/>
            <p:nvPr userDrawn="1"/>
          </p:nvSpPr>
          <p:spPr>
            <a:xfrm rot="16200000">
              <a:off x="7093476" y="-321951"/>
              <a:ext cx="1738810" cy="2362160"/>
            </a:xfrm>
            <a:prstGeom prst="triangle">
              <a:avLst>
                <a:gd name="adj" fmla="val 100000"/>
              </a:avLst>
            </a:prstGeom>
            <a:solidFill>
              <a:srgbClr val="3BA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/>
            <p:cNvSpPr/>
            <p:nvPr userDrawn="1"/>
          </p:nvSpPr>
          <p:spPr>
            <a:xfrm flipH="1" flipV="1">
              <a:off x="5709007" y="-10277"/>
              <a:ext cx="3434993" cy="859536"/>
            </a:xfrm>
            <a:prstGeom prst="rtTriangle">
              <a:avLst/>
            </a:prstGeom>
            <a:solidFill>
              <a:srgbClr val="0078D2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 userDrawn="1"/>
          </p:nvSpPr>
          <p:spPr>
            <a:xfrm flipV="1">
              <a:off x="7352532" y="-12671"/>
              <a:ext cx="1791427" cy="414002"/>
            </a:xfrm>
            <a:custGeom>
              <a:avLst/>
              <a:gdLst>
                <a:gd name="connsiteX0" fmla="*/ 0 w 1219160"/>
                <a:gd name="connsiteY0" fmla="*/ 381000 h 381000"/>
                <a:gd name="connsiteX1" fmla="*/ 609580 w 1219160"/>
                <a:gd name="connsiteY1" fmla="*/ 0 h 381000"/>
                <a:gd name="connsiteX2" fmla="*/ 1219160 w 1219160"/>
                <a:gd name="connsiteY2" fmla="*/ 381000 h 381000"/>
                <a:gd name="connsiteX3" fmla="*/ 0 w 1219160"/>
                <a:gd name="connsiteY3" fmla="*/ 381000 h 381000"/>
                <a:gd name="connsiteX0" fmla="*/ 191805 w 1410965"/>
                <a:gd name="connsiteY0" fmla="*/ 514564 h 514564"/>
                <a:gd name="connsiteX1" fmla="*/ 0 w 1410965"/>
                <a:gd name="connsiteY1" fmla="*/ 0 h 514564"/>
                <a:gd name="connsiteX2" fmla="*/ 1410965 w 1410965"/>
                <a:gd name="connsiteY2" fmla="*/ 514564 h 514564"/>
                <a:gd name="connsiteX3" fmla="*/ 191805 w 1410965"/>
                <a:gd name="connsiteY3" fmla="*/ 514564 h 514564"/>
                <a:gd name="connsiteX0" fmla="*/ 0 w 1491876"/>
                <a:gd name="connsiteY0" fmla="*/ 530606 h 530606"/>
                <a:gd name="connsiteX1" fmla="*/ 80911 w 1491876"/>
                <a:gd name="connsiteY1" fmla="*/ 0 h 530606"/>
                <a:gd name="connsiteX2" fmla="*/ 1491876 w 1491876"/>
                <a:gd name="connsiteY2" fmla="*/ 514564 h 530606"/>
                <a:gd name="connsiteX3" fmla="*/ 0 w 1491876"/>
                <a:gd name="connsiteY3" fmla="*/ 530606 h 530606"/>
                <a:gd name="connsiteX0" fmla="*/ 304100 w 1795976"/>
                <a:gd name="connsiteY0" fmla="*/ 450396 h 450396"/>
                <a:gd name="connsiteX1" fmla="*/ 0 w 1795976"/>
                <a:gd name="connsiteY1" fmla="*/ 0 h 450396"/>
                <a:gd name="connsiteX2" fmla="*/ 1795976 w 1795976"/>
                <a:gd name="connsiteY2" fmla="*/ 434354 h 450396"/>
                <a:gd name="connsiteX3" fmla="*/ 304100 w 1795976"/>
                <a:gd name="connsiteY3" fmla="*/ 450396 h 450396"/>
                <a:gd name="connsiteX0" fmla="*/ 299551 w 1791427"/>
                <a:gd name="connsiteY0" fmla="*/ 423101 h 423101"/>
                <a:gd name="connsiteX1" fmla="*/ 0 w 1791427"/>
                <a:gd name="connsiteY1" fmla="*/ 0 h 423101"/>
                <a:gd name="connsiteX2" fmla="*/ 1791427 w 1791427"/>
                <a:gd name="connsiteY2" fmla="*/ 407059 h 423101"/>
                <a:gd name="connsiteX3" fmla="*/ 299551 w 1791427"/>
                <a:gd name="connsiteY3" fmla="*/ 423101 h 423101"/>
                <a:gd name="connsiteX0" fmla="*/ 299551 w 1791427"/>
                <a:gd name="connsiteY0" fmla="*/ 427650 h 427650"/>
                <a:gd name="connsiteX1" fmla="*/ 0 w 1791427"/>
                <a:gd name="connsiteY1" fmla="*/ 0 h 427650"/>
                <a:gd name="connsiteX2" fmla="*/ 1791427 w 1791427"/>
                <a:gd name="connsiteY2" fmla="*/ 411608 h 427650"/>
                <a:gd name="connsiteX3" fmla="*/ 299551 w 1791427"/>
                <a:gd name="connsiteY3" fmla="*/ 427650 h 427650"/>
                <a:gd name="connsiteX0" fmla="*/ 295002 w 1791427"/>
                <a:gd name="connsiteY0" fmla="*/ 414002 h 414002"/>
                <a:gd name="connsiteX1" fmla="*/ 0 w 1791427"/>
                <a:gd name="connsiteY1" fmla="*/ 0 h 414002"/>
                <a:gd name="connsiteX2" fmla="*/ 1791427 w 1791427"/>
                <a:gd name="connsiteY2" fmla="*/ 411608 h 414002"/>
                <a:gd name="connsiteX3" fmla="*/ 295002 w 1791427"/>
                <a:gd name="connsiteY3" fmla="*/ 414002 h 4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1427" h="414002">
                  <a:moveTo>
                    <a:pt x="295002" y="414002"/>
                  </a:moveTo>
                  <a:lnTo>
                    <a:pt x="0" y="0"/>
                  </a:lnTo>
                  <a:lnTo>
                    <a:pt x="1791427" y="411608"/>
                  </a:lnTo>
                  <a:lnTo>
                    <a:pt x="295002" y="414002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 userDrawn="1"/>
          </p:nvSpPr>
          <p:spPr>
            <a:xfrm flipV="1">
              <a:off x="8438476" y="-24699"/>
              <a:ext cx="717046" cy="1243898"/>
            </a:xfrm>
            <a:custGeom>
              <a:avLst/>
              <a:gdLst>
                <a:gd name="connsiteX0" fmla="*/ 0 w 694353"/>
                <a:gd name="connsiteY0" fmla="*/ 1024128 h 1024128"/>
                <a:gd name="connsiteX1" fmla="*/ 347177 w 694353"/>
                <a:gd name="connsiteY1" fmla="*/ 0 h 1024128"/>
                <a:gd name="connsiteX2" fmla="*/ 694353 w 694353"/>
                <a:gd name="connsiteY2" fmla="*/ 1024128 h 1024128"/>
                <a:gd name="connsiteX3" fmla="*/ 0 w 694353"/>
                <a:gd name="connsiteY3" fmla="*/ 1024128 h 1024128"/>
                <a:gd name="connsiteX0" fmla="*/ 22693 w 717046"/>
                <a:gd name="connsiteY0" fmla="*/ 1116596 h 1116596"/>
                <a:gd name="connsiteX1" fmla="*/ 0 w 717046"/>
                <a:gd name="connsiteY1" fmla="*/ 0 h 1116596"/>
                <a:gd name="connsiteX2" fmla="*/ 717046 w 717046"/>
                <a:gd name="connsiteY2" fmla="*/ 1116596 h 1116596"/>
                <a:gd name="connsiteX3" fmla="*/ 22693 w 717046"/>
                <a:gd name="connsiteY3" fmla="*/ 1116596 h 111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046" h="1116596">
                  <a:moveTo>
                    <a:pt x="22693" y="1116596"/>
                  </a:moveTo>
                  <a:lnTo>
                    <a:pt x="0" y="0"/>
                  </a:lnTo>
                  <a:lnTo>
                    <a:pt x="717046" y="1116596"/>
                  </a:lnTo>
                  <a:lnTo>
                    <a:pt x="22693" y="1116596"/>
                  </a:lnTo>
                  <a:close/>
                </a:path>
              </a:pathLst>
            </a:custGeom>
            <a:solidFill>
              <a:srgbClr val="53B5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 userDrawn="1"/>
        </p:nvGrpSpPr>
        <p:grpSpPr>
          <a:xfrm>
            <a:off x="3124200" y="-5488"/>
            <a:ext cx="6019800" cy="1221595"/>
            <a:chOff x="-2" y="-5488"/>
            <a:chExt cx="9144002" cy="1221595"/>
          </a:xfrm>
        </p:grpSpPr>
        <p:sp>
          <p:nvSpPr>
            <p:cNvPr id="52" name="Isosceles Triangle 51"/>
            <p:cNvSpPr/>
            <p:nvPr userDrawn="1"/>
          </p:nvSpPr>
          <p:spPr>
            <a:xfrm rot="16200000" flipH="1">
              <a:off x="3962398" y="-3965493"/>
              <a:ext cx="1219200" cy="9143999"/>
            </a:xfrm>
            <a:prstGeom prst="triangle">
              <a:avLst>
                <a:gd name="adj" fmla="val 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17"/>
            <p:cNvSpPr/>
            <p:nvPr userDrawn="1"/>
          </p:nvSpPr>
          <p:spPr>
            <a:xfrm flipH="1" flipV="1">
              <a:off x="4715838" y="-185"/>
              <a:ext cx="4428162" cy="948105"/>
            </a:xfrm>
            <a:custGeom>
              <a:avLst/>
              <a:gdLst>
                <a:gd name="connsiteX0" fmla="*/ 0 w 3352801"/>
                <a:gd name="connsiteY0" fmla="*/ 755833 h 755833"/>
                <a:gd name="connsiteX1" fmla="*/ 2148240 w 3352801"/>
                <a:gd name="connsiteY1" fmla="*/ 0 h 755833"/>
                <a:gd name="connsiteX2" fmla="*/ 3352801 w 3352801"/>
                <a:gd name="connsiteY2" fmla="*/ 755833 h 755833"/>
                <a:gd name="connsiteX3" fmla="*/ 0 w 3352801"/>
                <a:gd name="connsiteY3" fmla="*/ 755833 h 755833"/>
                <a:gd name="connsiteX0" fmla="*/ 0 w 3352801"/>
                <a:gd name="connsiteY0" fmla="*/ 1022533 h 1022533"/>
                <a:gd name="connsiteX1" fmla="*/ 1519590 w 3352801"/>
                <a:gd name="connsiteY1" fmla="*/ 0 h 1022533"/>
                <a:gd name="connsiteX2" fmla="*/ 3352801 w 3352801"/>
                <a:gd name="connsiteY2" fmla="*/ 1022533 h 1022533"/>
                <a:gd name="connsiteX3" fmla="*/ 0 w 3352801"/>
                <a:gd name="connsiteY3" fmla="*/ 1022533 h 1022533"/>
                <a:gd name="connsiteX0" fmla="*/ 0 w 3352801"/>
                <a:gd name="connsiteY0" fmla="*/ 948105 h 948105"/>
                <a:gd name="connsiteX1" fmla="*/ 1422984 w 3352801"/>
                <a:gd name="connsiteY1" fmla="*/ 0 h 948105"/>
                <a:gd name="connsiteX2" fmla="*/ 3352801 w 3352801"/>
                <a:gd name="connsiteY2" fmla="*/ 948105 h 948105"/>
                <a:gd name="connsiteX3" fmla="*/ 0 w 3352801"/>
                <a:gd name="connsiteY3" fmla="*/ 948105 h 94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801" h="948105">
                  <a:moveTo>
                    <a:pt x="0" y="948105"/>
                  </a:moveTo>
                  <a:lnTo>
                    <a:pt x="1422984" y="0"/>
                  </a:lnTo>
                  <a:lnTo>
                    <a:pt x="3352801" y="948105"/>
                  </a:lnTo>
                  <a:lnTo>
                    <a:pt x="0" y="948105"/>
                  </a:lnTo>
                  <a:close/>
                </a:path>
              </a:pathLst>
            </a:custGeom>
            <a:solidFill>
              <a:srgbClr val="0594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Isosceles Triangle 33"/>
            <p:cNvSpPr/>
            <p:nvPr userDrawn="1"/>
          </p:nvSpPr>
          <p:spPr>
            <a:xfrm rot="16200000" flipH="1">
              <a:off x="7716798" y="-473134"/>
              <a:ext cx="959554" cy="1894845"/>
            </a:xfrm>
            <a:custGeom>
              <a:avLst/>
              <a:gdLst>
                <a:gd name="connsiteX0" fmla="*/ 0 w 615088"/>
                <a:gd name="connsiteY0" fmla="*/ 384094 h 384094"/>
                <a:gd name="connsiteX1" fmla="*/ 307544 w 615088"/>
                <a:gd name="connsiteY1" fmla="*/ 0 h 384094"/>
                <a:gd name="connsiteX2" fmla="*/ 615088 w 615088"/>
                <a:gd name="connsiteY2" fmla="*/ 384094 h 384094"/>
                <a:gd name="connsiteX3" fmla="*/ 0 w 615088"/>
                <a:gd name="connsiteY3" fmla="*/ 384094 h 384094"/>
                <a:gd name="connsiteX0" fmla="*/ 0 w 975454"/>
                <a:gd name="connsiteY0" fmla="*/ 1886891 h 1886891"/>
                <a:gd name="connsiteX1" fmla="*/ 975454 w 975454"/>
                <a:gd name="connsiteY1" fmla="*/ 0 h 1886891"/>
                <a:gd name="connsiteX2" fmla="*/ 615088 w 975454"/>
                <a:gd name="connsiteY2" fmla="*/ 1886891 h 1886891"/>
                <a:gd name="connsiteX3" fmla="*/ 0 w 975454"/>
                <a:gd name="connsiteY3" fmla="*/ 1886891 h 1886891"/>
                <a:gd name="connsiteX0" fmla="*/ 0 w 959554"/>
                <a:gd name="connsiteY0" fmla="*/ 1894845 h 1894845"/>
                <a:gd name="connsiteX1" fmla="*/ 959554 w 959554"/>
                <a:gd name="connsiteY1" fmla="*/ 0 h 1894845"/>
                <a:gd name="connsiteX2" fmla="*/ 615088 w 959554"/>
                <a:gd name="connsiteY2" fmla="*/ 1894845 h 1894845"/>
                <a:gd name="connsiteX3" fmla="*/ 0 w 959554"/>
                <a:gd name="connsiteY3" fmla="*/ 1894845 h 189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9554" h="1894845">
                  <a:moveTo>
                    <a:pt x="0" y="1894845"/>
                  </a:moveTo>
                  <a:lnTo>
                    <a:pt x="959554" y="0"/>
                  </a:lnTo>
                  <a:lnTo>
                    <a:pt x="615088" y="1894845"/>
                  </a:lnTo>
                  <a:lnTo>
                    <a:pt x="0" y="1894845"/>
                  </a:lnTo>
                  <a:close/>
                </a:path>
              </a:pathLst>
            </a:custGeom>
            <a:solidFill>
              <a:srgbClr val="3BAB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Isosceles Triangle 40"/>
          <p:cNvSpPr/>
          <p:nvPr userDrawn="1"/>
        </p:nvSpPr>
        <p:spPr>
          <a:xfrm rot="5400000" flipV="1">
            <a:off x="3324255" y="-2407120"/>
            <a:ext cx="538120" cy="5325681"/>
          </a:xfrm>
          <a:custGeom>
            <a:avLst/>
            <a:gdLst>
              <a:gd name="connsiteX0" fmla="*/ 0 w 527487"/>
              <a:gd name="connsiteY0" fmla="*/ 4921644 h 4921644"/>
              <a:gd name="connsiteX1" fmla="*/ 0 w 527487"/>
              <a:gd name="connsiteY1" fmla="*/ 0 h 4921644"/>
              <a:gd name="connsiteX2" fmla="*/ 527487 w 527487"/>
              <a:gd name="connsiteY2" fmla="*/ 4921644 h 4921644"/>
              <a:gd name="connsiteX3" fmla="*/ 0 w 527487"/>
              <a:gd name="connsiteY3" fmla="*/ 4921644 h 4921644"/>
              <a:gd name="connsiteX0" fmla="*/ 0 w 378632"/>
              <a:gd name="connsiteY0" fmla="*/ 4921644 h 4921644"/>
              <a:gd name="connsiteX1" fmla="*/ 0 w 378632"/>
              <a:gd name="connsiteY1" fmla="*/ 0 h 4921644"/>
              <a:gd name="connsiteX2" fmla="*/ 378632 w 378632"/>
              <a:gd name="connsiteY2" fmla="*/ 4219899 h 4921644"/>
              <a:gd name="connsiteX3" fmla="*/ 0 w 378632"/>
              <a:gd name="connsiteY3" fmla="*/ 4921644 h 4921644"/>
              <a:gd name="connsiteX0" fmla="*/ 0 w 527488"/>
              <a:gd name="connsiteY0" fmla="*/ 4921644 h 4921644"/>
              <a:gd name="connsiteX1" fmla="*/ 0 w 527488"/>
              <a:gd name="connsiteY1" fmla="*/ 0 h 4921644"/>
              <a:gd name="connsiteX2" fmla="*/ 527488 w 527488"/>
              <a:gd name="connsiteY2" fmla="*/ 3773332 h 4921644"/>
              <a:gd name="connsiteX3" fmla="*/ 0 w 527488"/>
              <a:gd name="connsiteY3" fmla="*/ 4921644 h 4921644"/>
              <a:gd name="connsiteX0" fmla="*/ 0 w 538120"/>
              <a:gd name="connsiteY0" fmla="*/ 4921644 h 4921644"/>
              <a:gd name="connsiteX1" fmla="*/ 0 w 538120"/>
              <a:gd name="connsiteY1" fmla="*/ 0 h 4921644"/>
              <a:gd name="connsiteX2" fmla="*/ 538120 w 538120"/>
              <a:gd name="connsiteY2" fmla="*/ 3783964 h 4921644"/>
              <a:gd name="connsiteX3" fmla="*/ 0 w 538120"/>
              <a:gd name="connsiteY3" fmla="*/ 4921644 h 4921644"/>
              <a:gd name="connsiteX0" fmla="*/ 0 w 538120"/>
              <a:gd name="connsiteY0" fmla="*/ 5995532 h 5995532"/>
              <a:gd name="connsiteX1" fmla="*/ 0 w 538120"/>
              <a:gd name="connsiteY1" fmla="*/ 0 h 5995532"/>
              <a:gd name="connsiteX2" fmla="*/ 538120 w 538120"/>
              <a:gd name="connsiteY2" fmla="*/ 4857852 h 5995532"/>
              <a:gd name="connsiteX3" fmla="*/ 0 w 538120"/>
              <a:gd name="connsiteY3" fmla="*/ 5995532 h 5995532"/>
              <a:gd name="connsiteX0" fmla="*/ 10632 w 538120"/>
              <a:gd name="connsiteY0" fmla="*/ 5304416 h 5304416"/>
              <a:gd name="connsiteX1" fmla="*/ 0 w 538120"/>
              <a:gd name="connsiteY1" fmla="*/ 0 h 5304416"/>
              <a:gd name="connsiteX2" fmla="*/ 538120 w 538120"/>
              <a:gd name="connsiteY2" fmla="*/ 4857852 h 5304416"/>
              <a:gd name="connsiteX3" fmla="*/ 10632 w 538120"/>
              <a:gd name="connsiteY3" fmla="*/ 5304416 h 5304416"/>
              <a:gd name="connsiteX0" fmla="*/ 10632 w 538120"/>
              <a:gd name="connsiteY0" fmla="*/ 4028509 h 4857852"/>
              <a:gd name="connsiteX1" fmla="*/ 0 w 538120"/>
              <a:gd name="connsiteY1" fmla="*/ 0 h 4857852"/>
              <a:gd name="connsiteX2" fmla="*/ 538120 w 538120"/>
              <a:gd name="connsiteY2" fmla="*/ 4857852 h 4857852"/>
              <a:gd name="connsiteX3" fmla="*/ 10632 w 538120"/>
              <a:gd name="connsiteY3" fmla="*/ 4028509 h 4857852"/>
              <a:gd name="connsiteX0" fmla="*/ 21265 w 538120"/>
              <a:gd name="connsiteY0" fmla="*/ 5325681 h 5325681"/>
              <a:gd name="connsiteX1" fmla="*/ 0 w 538120"/>
              <a:gd name="connsiteY1" fmla="*/ 0 h 5325681"/>
              <a:gd name="connsiteX2" fmla="*/ 538120 w 538120"/>
              <a:gd name="connsiteY2" fmla="*/ 4857852 h 5325681"/>
              <a:gd name="connsiteX3" fmla="*/ 21265 w 538120"/>
              <a:gd name="connsiteY3" fmla="*/ 5325681 h 532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120" h="5325681">
                <a:moveTo>
                  <a:pt x="21265" y="5325681"/>
                </a:moveTo>
                <a:cubicBezTo>
                  <a:pt x="14177" y="3550454"/>
                  <a:pt x="7088" y="1775227"/>
                  <a:pt x="0" y="0"/>
                </a:cubicBezTo>
                <a:lnTo>
                  <a:pt x="538120" y="4857852"/>
                </a:lnTo>
                <a:lnTo>
                  <a:pt x="21265" y="5325681"/>
                </a:lnTo>
                <a:close/>
              </a:path>
            </a:pathLst>
          </a:custGeom>
          <a:solidFill>
            <a:srgbClr val="0070C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 userDrawn="1"/>
        </p:nvGrpSpPr>
        <p:grpSpPr>
          <a:xfrm>
            <a:off x="8204565" y="95838"/>
            <a:ext cx="825481" cy="825481"/>
            <a:chOff x="4109521" y="967040"/>
            <a:chExt cx="825481" cy="825481"/>
          </a:xfrm>
        </p:grpSpPr>
        <p:sp>
          <p:nvSpPr>
            <p:cNvPr id="57" name="Oval 56"/>
            <p:cNvSpPr/>
            <p:nvPr userDrawn="1"/>
          </p:nvSpPr>
          <p:spPr>
            <a:xfrm>
              <a:off x="4109521" y="967040"/>
              <a:ext cx="825481" cy="82548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/>
            <p:cNvPicPr>
              <a:picLocks noChangeAspect="1"/>
            </p:cNvPicPr>
            <p:nvPr userDrawn="1"/>
          </p:nvPicPr>
          <p:blipFill rotWithShape="1">
            <a:blip r:embed="rId2"/>
            <a:srcRect l="36318" t="32795" r="30426" b="39400"/>
            <a:stretch/>
          </p:blipFill>
          <p:spPr>
            <a:xfrm rot="21108129">
              <a:off x="4127159" y="984057"/>
              <a:ext cx="790204" cy="790205"/>
            </a:xfrm>
            <a:custGeom>
              <a:avLst/>
              <a:gdLst>
                <a:gd name="connsiteX0" fmla="*/ 387639 w 1867140"/>
                <a:gd name="connsiteY0" fmla="*/ 1426859 h 1867141"/>
                <a:gd name="connsiteX1" fmla="*/ 411871 w 1867140"/>
                <a:gd name="connsiteY1" fmla="*/ 1430350 h 1867141"/>
                <a:gd name="connsiteX2" fmla="*/ 428900 w 1867140"/>
                <a:gd name="connsiteY2" fmla="*/ 1434018 h 1867141"/>
                <a:gd name="connsiteX3" fmla="*/ 443976 w 1867140"/>
                <a:gd name="connsiteY3" fmla="*/ 1442043 h 1867141"/>
                <a:gd name="connsiteX4" fmla="*/ 454716 w 1867140"/>
                <a:gd name="connsiteY4" fmla="*/ 1457944 h 1867141"/>
                <a:gd name="connsiteX5" fmla="*/ 456417 w 1867140"/>
                <a:gd name="connsiteY5" fmla="*/ 1482925 h 1867141"/>
                <a:gd name="connsiteX6" fmla="*/ 450505 w 1867140"/>
                <a:gd name="connsiteY6" fmla="*/ 1502501 h 1867141"/>
                <a:gd name="connsiteX7" fmla="*/ 439358 w 1867140"/>
                <a:gd name="connsiteY7" fmla="*/ 1517018 h 1867141"/>
                <a:gd name="connsiteX8" fmla="*/ 422841 w 1867140"/>
                <a:gd name="connsiteY8" fmla="*/ 1525129 h 1867141"/>
                <a:gd name="connsiteX9" fmla="*/ 399486 w 1867140"/>
                <a:gd name="connsiteY9" fmla="*/ 1525519 h 1867141"/>
                <a:gd name="connsiteX10" fmla="*/ 373955 w 1867140"/>
                <a:gd name="connsiteY10" fmla="*/ 1521841 h 1867141"/>
                <a:gd name="connsiteX11" fmla="*/ 806469 w 1867140"/>
                <a:gd name="connsiteY11" fmla="*/ 1442365 h 1867141"/>
                <a:gd name="connsiteX12" fmla="*/ 793853 w 1867140"/>
                <a:gd name="connsiteY12" fmla="*/ 1444855 h 1867141"/>
                <a:gd name="connsiteX13" fmla="*/ 787006 w 1867140"/>
                <a:gd name="connsiteY13" fmla="*/ 1457892 h 1867141"/>
                <a:gd name="connsiteX14" fmla="*/ 751847 w 1867140"/>
                <a:gd name="connsiteY14" fmla="*/ 1701943 h 1867141"/>
                <a:gd name="connsiteX15" fmla="*/ 754735 w 1867140"/>
                <a:gd name="connsiteY15" fmla="*/ 1716384 h 1867141"/>
                <a:gd name="connsiteX16" fmla="*/ 766135 w 1867140"/>
                <a:gd name="connsiteY16" fmla="*/ 1722332 h 1867141"/>
                <a:gd name="connsiteX17" fmla="*/ 906768 w 1867140"/>
                <a:gd name="connsiteY17" fmla="*/ 1742592 h 1867141"/>
                <a:gd name="connsiteX18" fmla="*/ 910509 w 1867140"/>
                <a:gd name="connsiteY18" fmla="*/ 1741917 h 1867141"/>
                <a:gd name="connsiteX19" fmla="*/ 913759 w 1867140"/>
                <a:gd name="connsiteY19" fmla="*/ 1738520 h 1867141"/>
                <a:gd name="connsiteX20" fmla="*/ 916364 w 1867140"/>
                <a:gd name="connsiteY20" fmla="*/ 1731939 h 1867141"/>
                <a:gd name="connsiteX21" fmla="*/ 918416 w 1867140"/>
                <a:gd name="connsiteY21" fmla="*/ 1721523 h 1867141"/>
                <a:gd name="connsiteX22" fmla="*/ 919387 w 1867140"/>
                <a:gd name="connsiteY22" fmla="*/ 1710952 h 1867141"/>
                <a:gd name="connsiteX23" fmla="*/ 918746 w 1867140"/>
                <a:gd name="connsiteY23" fmla="*/ 1703903 h 1867141"/>
                <a:gd name="connsiteX24" fmla="*/ 916587 w 1867140"/>
                <a:gd name="connsiteY24" fmla="*/ 1699727 h 1867141"/>
                <a:gd name="connsiteX25" fmla="*/ 913189 w 1867140"/>
                <a:gd name="connsiteY25" fmla="*/ 1698022 h 1867141"/>
                <a:gd name="connsiteX26" fmla="*/ 812366 w 1867140"/>
                <a:gd name="connsiteY26" fmla="*/ 1683497 h 1867141"/>
                <a:gd name="connsiteX27" fmla="*/ 823743 w 1867140"/>
                <a:gd name="connsiteY27" fmla="*/ 1604528 h 1867141"/>
                <a:gd name="connsiteX28" fmla="*/ 908339 w 1867140"/>
                <a:gd name="connsiteY28" fmla="*/ 1616715 h 1867141"/>
                <a:gd name="connsiteX29" fmla="*/ 912064 w 1867140"/>
                <a:gd name="connsiteY29" fmla="*/ 1616147 h 1867141"/>
                <a:gd name="connsiteX30" fmla="*/ 915283 w 1867140"/>
                <a:gd name="connsiteY30" fmla="*/ 1612967 h 1867141"/>
                <a:gd name="connsiteX31" fmla="*/ 917856 w 1867140"/>
                <a:gd name="connsiteY31" fmla="*/ 1606602 h 1867141"/>
                <a:gd name="connsiteX32" fmla="*/ 919894 w 1867140"/>
                <a:gd name="connsiteY32" fmla="*/ 1596294 h 1867141"/>
                <a:gd name="connsiteX33" fmla="*/ 920833 w 1867140"/>
                <a:gd name="connsiteY33" fmla="*/ 1585939 h 1867141"/>
                <a:gd name="connsiteX34" fmla="*/ 920177 w 1867140"/>
                <a:gd name="connsiteY34" fmla="*/ 1578998 h 1867141"/>
                <a:gd name="connsiteX35" fmla="*/ 918002 w 1867140"/>
                <a:gd name="connsiteY35" fmla="*/ 1574931 h 1867141"/>
                <a:gd name="connsiteX36" fmla="*/ 914604 w 1867140"/>
                <a:gd name="connsiteY36" fmla="*/ 1573227 h 1867141"/>
                <a:gd name="connsiteX37" fmla="*/ 830008 w 1867140"/>
                <a:gd name="connsiteY37" fmla="*/ 1561040 h 1867141"/>
                <a:gd name="connsiteX38" fmla="*/ 839858 w 1867140"/>
                <a:gd name="connsiteY38" fmla="*/ 1492670 h 1867141"/>
                <a:gd name="connsiteX39" fmla="*/ 939815 w 1867140"/>
                <a:gd name="connsiteY39" fmla="*/ 1507071 h 1867141"/>
                <a:gd name="connsiteX40" fmla="*/ 943447 w 1867140"/>
                <a:gd name="connsiteY40" fmla="*/ 1506380 h 1867141"/>
                <a:gd name="connsiteX41" fmla="*/ 946589 w 1867140"/>
                <a:gd name="connsiteY41" fmla="*/ 1502967 h 1867141"/>
                <a:gd name="connsiteX42" fmla="*/ 949194 w 1867140"/>
                <a:gd name="connsiteY42" fmla="*/ 1496386 h 1867141"/>
                <a:gd name="connsiteX43" fmla="*/ 951215 w 1867140"/>
                <a:gd name="connsiteY43" fmla="*/ 1486187 h 1867141"/>
                <a:gd name="connsiteX44" fmla="*/ 952218 w 1867140"/>
                <a:gd name="connsiteY44" fmla="*/ 1475398 h 1867141"/>
                <a:gd name="connsiteX45" fmla="*/ 951592 w 1867140"/>
                <a:gd name="connsiteY45" fmla="*/ 1468241 h 1867141"/>
                <a:gd name="connsiteX46" fmla="*/ 949541 w 1867140"/>
                <a:gd name="connsiteY46" fmla="*/ 1464081 h 1867141"/>
                <a:gd name="connsiteX47" fmla="*/ 946236 w 1867140"/>
                <a:gd name="connsiteY47" fmla="*/ 1462501 h 1867141"/>
                <a:gd name="connsiteX48" fmla="*/ 589632 w 1867140"/>
                <a:gd name="connsiteY48" fmla="*/ 1411127 h 1867141"/>
                <a:gd name="connsiteX49" fmla="*/ 577016 w 1867140"/>
                <a:gd name="connsiteY49" fmla="*/ 1413617 h 1867141"/>
                <a:gd name="connsiteX50" fmla="*/ 570169 w 1867140"/>
                <a:gd name="connsiteY50" fmla="*/ 1426653 h 1867141"/>
                <a:gd name="connsiteX51" fmla="*/ 535010 w 1867140"/>
                <a:gd name="connsiteY51" fmla="*/ 1670705 h 1867141"/>
                <a:gd name="connsiteX52" fmla="*/ 537899 w 1867140"/>
                <a:gd name="connsiteY52" fmla="*/ 1685145 h 1867141"/>
                <a:gd name="connsiteX53" fmla="*/ 549299 w 1867140"/>
                <a:gd name="connsiteY53" fmla="*/ 1691094 h 1867141"/>
                <a:gd name="connsiteX54" fmla="*/ 689931 w 1867140"/>
                <a:gd name="connsiteY54" fmla="*/ 1711354 h 1867141"/>
                <a:gd name="connsiteX55" fmla="*/ 693673 w 1867140"/>
                <a:gd name="connsiteY55" fmla="*/ 1710678 h 1867141"/>
                <a:gd name="connsiteX56" fmla="*/ 696922 w 1867140"/>
                <a:gd name="connsiteY56" fmla="*/ 1707282 h 1867141"/>
                <a:gd name="connsiteX57" fmla="*/ 699527 w 1867140"/>
                <a:gd name="connsiteY57" fmla="*/ 1700700 h 1867141"/>
                <a:gd name="connsiteX58" fmla="*/ 701580 w 1867140"/>
                <a:gd name="connsiteY58" fmla="*/ 1690284 h 1867141"/>
                <a:gd name="connsiteX59" fmla="*/ 702551 w 1867140"/>
                <a:gd name="connsiteY59" fmla="*/ 1679714 h 1867141"/>
                <a:gd name="connsiteX60" fmla="*/ 701909 w 1867140"/>
                <a:gd name="connsiteY60" fmla="*/ 1672664 h 1867141"/>
                <a:gd name="connsiteX61" fmla="*/ 699751 w 1867140"/>
                <a:gd name="connsiteY61" fmla="*/ 1668489 h 1867141"/>
                <a:gd name="connsiteX62" fmla="*/ 696352 w 1867140"/>
                <a:gd name="connsiteY62" fmla="*/ 1666784 h 1867141"/>
                <a:gd name="connsiteX63" fmla="*/ 595530 w 1867140"/>
                <a:gd name="connsiteY63" fmla="*/ 1652259 h 1867141"/>
                <a:gd name="connsiteX64" fmla="*/ 606907 w 1867140"/>
                <a:gd name="connsiteY64" fmla="*/ 1573289 h 1867141"/>
                <a:gd name="connsiteX65" fmla="*/ 691502 w 1867140"/>
                <a:gd name="connsiteY65" fmla="*/ 1585477 h 1867141"/>
                <a:gd name="connsiteX66" fmla="*/ 695227 w 1867140"/>
                <a:gd name="connsiteY66" fmla="*/ 1584909 h 1867141"/>
                <a:gd name="connsiteX67" fmla="*/ 698447 w 1867140"/>
                <a:gd name="connsiteY67" fmla="*/ 1581728 h 1867141"/>
                <a:gd name="connsiteX68" fmla="*/ 701020 w 1867140"/>
                <a:gd name="connsiteY68" fmla="*/ 1575363 h 1867141"/>
                <a:gd name="connsiteX69" fmla="*/ 703057 w 1867140"/>
                <a:gd name="connsiteY69" fmla="*/ 1565055 h 1867141"/>
                <a:gd name="connsiteX70" fmla="*/ 703996 w 1867140"/>
                <a:gd name="connsiteY70" fmla="*/ 1554701 h 1867141"/>
                <a:gd name="connsiteX71" fmla="*/ 703340 w 1867140"/>
                <a:gd name="connsiteY71" fmla="*/ 1547760 h 1867141"/>
                <a:gd name="connsiteX72" fmla="*/ 701165 w 1867140"/>
                <a:gd name="connsiteY72" fmla="*/ 1543692 h 1867141"/>
                <a:gd name="connsiteX73" fmla="*/ 697767 w 1867140"/>
                <a:gd name="connsiteY73" fmla="*/ 1541988 h 1867141"/>
                <a:gd name="connsiteX74" fmla="*/ 613172 w 1867140"/>
                <a:gd name="connsiteY74" fmla="*/ 1529801 h 1867141"/>
                <a:gd name="connsiteX75" fmla="*/ 623021 w 1867140"/>
                <a:gd name="connsiteY75" fmla="*/ 1461432 h 1867141"/>
                <a:gd name="connsiteX76" fmla="*/ 722978 w 1867140"/>
                <a:gd name="connsiteY76" fmla="*/ 1475832 h 1867141"/>
                <a:gd name="connsiteX77" fmla="*/ 726611 w 1867140"/>
                <a:gd name="connsiteY77" fmla="*/ 1475141 h 1867141"/>
                <a:gd name="connsiteX78" fmla="*/ 729753 w 1867140"/>
                <a:gd name="connsiteY78" fmla="*/ 1471728 h 1867141"/>
                <a:gd name="connsiteX79" fmla="*/ 732358 w 1867140"/>
                <a:gd name="connsiteY79" fmla="*/ 1465148 h 1867141"/>
                <a:gd name="connsiteX80" fmla="*/ 734379 w 1867140"/>
                <a:gd name="connsiteY80" fmla="*/ 1454948 h 1867141"/>
                <a:gd name="connsiteX81" fmla="*/ 735381 w 1867140"/>
                <a:gd name="connsiteY81" fmla="*/ 1444160 h 1867141"/>
                <a:gd name="connsiteX82" fmla="*/ 734755 w 1867140"/>
                <a:gd name="connsiteY82" fmla="*/ 1437003 h 1867141"/>
                <a:gd name="connsiteX83" fmla="*/ 732705 w 1867140"/>
                <a:gd name="connsiteY83" fmla="*/ 1432843 h 1867141"/>
                <a:gd name="connsiteX84" fmla="*/ 729399 w 1867140"/>
                <a:gd name="connsiteY84" fmla="*/ 1431262 h 1867141"/>
                <a:gd name="connsiteX85" fmla="*/ 1088929 w 1867140"/>
                <a:gd name="connsiteY85" fmla="*/ 1477978 h 1867141"/>
                <a:gd name="connsiteX86" fmla="*/ 1051755 w 1867140"/>
                <a:gd name="connsiteY86" fmla="*/ 1477702 h 1867141"/>
                <a:gd name="connsiteX87" fmla="*/ 1019732 w 1867140"/>
                <a:gd name="connsiteY87" fmla="*/ 1488438 h 1867141"/>
                <a:gd name="connsiteX88" fmla="*/ 995964 w 1867140"/>
                <a:gd name="connsiteY88" fmla="*/ 1510853 h 1867141"/>
                <a:gd name="connsiteX89" fmla="*/ 983403 w 1867140"/>
                <a:gd name="connsiteY89" fmla="*/ 1545152 h 1867141"/>
                <a:gd name="connsiteX90" fmla="*/ 984264 w 1867140"/>
                <a:gd name="connsiteY90" fmla="*/ 1575974 h 1867141"/>
                <a:gd name="connsiteX91" fmla="*/ 994654 w 1867140"/>
                <a:gd name="connsiteY91" fmla="*/ 1599666 h 1867141"/>
                <a:gd name="connsiteX92" fmla="*/ 1011309 w 1867140"/>
                <a:gd name="connsiteY92" fmla="*/ 1618188 h 1867141"/>
                <a:gd name="connsiteX93" fmla="*/ 1031463 w 1867140"/>
                <a:gd name="connsiteY93" fmla="*/ 1633127 h 1867141"/>
                <a:gd name="connsiteX94" fmla="*/ 1051897 w 1867140"/>
                <a:gd name="connsiteY94" fmla="*/ 1646119 h 1867141"/>
                <a:gd name="connsiteX95" fmla="*/ 1069395 w 1867140"/>
                <a:gd name="connsiteY95" fmla="*/ 1658799 h 1867141"/>
                <a:gd name="connsiteX96" fmla="*/ 1081171 w 1867140"/>
                <a:gd name="connsiteY96" fmla="*/ 1672863 h 1867141"/>
                <a:gd name="connsiteX97" fmla="*/ 1084011 w 1867140"/>
                <a:gd name="connsiteY97" fmla="*/ 1689946 h 1867141"/>
                <a:gd name="connsiteX98" fmla="*/ 1078830 w 1867140"/>
                <a:gd name="connsiteY98" fmla="*/ 1704439 h 1867141"/>
                <a:gd name="connsiteX99" fmla="*/ 1068447 w 1867140"/>
                <a:gd name="connsiteY99" fmla="*/ 1714426 h 1867141"/>
                <a:gd name="connsiteX100" fmla="*/ 1053479 w 1867140"/>
                <a:gd name="connsiteY100" fmla="*/ 1719448 h 1867141"/>
                <a:gd name="connsiteX101" fmla="*/ 1034514 w 1867140"/>
                <a:gd name="connsiteY101" fmla="*/ 1719255 h 1867141"/>
                <a:gd name="connsiteX102" fmla="*/ 1007226 w 1867140"/>
                <a:gd name="connsiteY102" fmla="*/ 1711681 h 1867141"/>
                <a:gd name="connsiteX103" fmla="*/ 987702 w 1867140"/>
                <a:gd name="connsiteY103" fmla="*/ 1700807 h 1867141"/>
                <a:gd name="connsiteX104" fmla="*/ 974668 w 1867140"/>
                <a:gd name="connsiteY104" fmla="*/ 1690869 h 1867141"/>
                <a:gd name="connsiteX105" fmla="*/ 966636 w 1867140"/>
                <a:gd name="connsiteY105" fmla="*/ 1686067 h 1867141"/>
                <a:gd name="connsiteX106" fmla="*/ 962679 w 1867140"/>
                <a:gd name="connsiteY106" fmla="*/ 1686712 h 1867141"/>
                <a:gd name="connsiteX107" fmla="*/ 959505 w 1867140"/>
                <a:gd name="connsiteY107" fmla="*/ 1690340 h 1867141"/>
                <a:gd name="connsiteX108" fmla="*/ 957040 w 1867140"/>
                <a:gd name="connsiteY108" fmla="*/ 1697494 h 1867141"/>
                <a:gd name="connsiteX109" fmla="*/ 954986 w 1867140"/>
                <a:gd name="connsiteY109" fmla="*/ 1708682 h 1867141"/>
                <a:gd name="connsiteX110" fmla="*/ 953979 w 1867140"/>
                <a:gd name="connsiteY110" fmla="*/ 1724107 h 1867141"/>
                <a:gd name="connsiteX111" fmla="*/ 956813 w 1867140"/>
                <a:gd name="connsiteY111" fmla="*/ 1732797 h 1867141"/>
                <a:gd name="connsiteX112" fmla="*/ 965073 w 1867140"/>
                <a:gd name="connsiteY112" fmla="*/ 1740612 h 1867141"/>
                <a:gd name="connsiteX113" fmla="*/ 979962 w 1867140"/>
                <a:gd name="connsiteY113" fmla="*/ 1749935 h 1867141"/>
                <a:gd name="connsiteX114" fmla="*/ 1001096 w 1867140"/>
                <a:gd name="connsiteY114" fmla="*/ 1758831 h 1867141"/>
                <a:gd name="connsiteX115" fmla="*/ 1027690 w 1867140"/>
                <a:gd name="connsiteY115" fmla="*/ 1765092 h 1867141"/>
                <a:gd name="connsiteX116" fmla="*/ 1068743 w 1867140"/>
                <a:gd name="connsiteY116" fmla="*/ 1765264 h 1867141"/>
                <a:gd name="connsiteX117" fmla="*/ 1104045 w 1867140"/>
                <a:gd name="connsiteY117" fmla="*/ 1753235 h 1867141"/>
                <a:gd name="connsiteX118" fmla="*/ 1130335 w 1867140"/>
                <a:gd name="connsiteY118" fmla="*/ 1728643 h 1867141"/>
                <a:gd name="connsiteX119" fmla="*/ 1144136 w 1867140"/>
                <a:gd name="connsiteY119" fmla="*/ 1691100 h 1867141"/>
                <a:gd name="connsiteX120" fmla="*/ 1143167 w 1867140"/>
                <a:gd name="connsiteY120" fmla="*/ 1661035 h 1867141"/>
                <a:gd name="connsiteX121" fmla="*/ 1132653 w 1867140"/>
                <a:gd name="connsiteY121" fmla="*/ 1637436 h 1867141"/>
                <a:gd name="connsiteX122" fmla="*/ 1115673 w 1867140"/>
                <a:gd name="connsiteY122" fmla="*/ 1618867 h 1867141"/>
                <a:gd name="connsiteX123" fmla="*/ 1095303 w 1867140"/>
                <a:gd name="connsiteY123" fmla="*/ 1603896 h 1867141"/>
                <a:gd name="connsiteX124" fmla="*/ 1074652 w 1867140"/>
                <a:gd name="connsiteY124" fmla="*/ 1590873 h 1867141"/>
                <a:gd name="connsiteX125" fmla="*/ 1056722 w 1867140"/>
                <a:gd name="connsiteY125" fmla="*/ 1578131 h 1867141"/>
                <a:gd name="connsiteX126" fmla="*/ 1044837 w 1867140"/>
                <a:gd name="connsiteY126" fmla="*/ 1564051 h 1867141"/>
                <a:gd name="connsiteX127" fmla="*/ 1042075 w 1867140"/>
                <a:gd name="connsiteY127" fmla="*/ 1547200 h 1867141"/>
                <a:gd name="connsiteX128" fmla="*/ 1046062 w 1867140"/>
                <a:gd name="connsiteY128" fmla="*/ 1535627 h 1867141"/>
                <a:gd name="connsiteX129" fmla="*/ 1054371 w 1867140"/>
                <a:gd name="connsiteY129" fmla="*/ 1526997 h 1867141"/>
                <a:gd name="connsiteX130" fmla="*/ 1066850 w 1867140"/>
                <a:gd name="connsiteY130" fmla="*/ 1522390 h 1867141"/>
                <a:gd name="connsiteX131" fmla="*/ 1083404 w 1867140"/>
                <a:gd name="connsiteY131" fmla="*/ 1522456 h 1867141"/>
                <a:gd name="connsiteX132" fmla="*/ 1104836 w 1867140"/>
                <a:gd name="connsiteY132" fmla="*/ 1528525 h 1867141"/>
                <a:gd name="connsiteX133" fmla="*/ 1121426 w 1867140"/>
                <a:gd name="connsiteY133" fmla="*/ 1537540 h 1867141"/>
                <a:gd name="connsiteX134" fmla="*/ 1133240 w 1867140"/>
                <a:gd name="connsiteY134" fmla="*/ 1545978 h 1867141"/>
                <a:gd name="connsiteX135" fmla="*/ 1140377 w 1867140"/>
                <a:gd name="connsiteY135" fmla="*/ 1550099 h 1867141"/>
                <a:gd name="connsiteX136" fmla="*/ 1144350 w 1867140"/>
                <a:gd name="connsiteY136" fmla="*/ 1549346 h 1867141"/>
                <a:gd name="connsiteX137" fmla="*/ 1147106 w 1867140"/>
                <a:gd name="connsiteY137" fmla="*/ 1545547 h 1867141"/>
                <a:gd name="connsiteX138" fmla="*/ 1149216 w 1867140"/>
                <a:gd name="connsiteY138" fmla="*/ 1538562 h 1867141"/>
                <a:gd name="connsiteX139" fmla="*/ 1151068 w 1867140"/>
                <a:gd name="connsiteY139" fmla="*/ 1528008 h 1867141"/>
                <a:gd name="connsiteX140" fmla="*/ 1152207 w 1867140"/>
                <a:gd name="connsiteY140" fmla="*/ 1518565 h 1867141"/>
                <a:gd name="connsiteX141" fmla="*/ 1152354 w 1867140"/>
                <a:gd name="connsiteY141" fmla="*/ 1512182 h 1867141"/>
                <a:gd name="connsiteX142" fmla="*/ 1151633 w 1867140"/>
                <a:gd name="connsiteY142" fmla="*/ 1507993 h 1867141"/>
                <a:gd name="connsiteX143" fmla="*/ 1149242 w 1867140"/>
                <a:gd name="connsiteY143" fmla="*/ 1503893 h 1867141"/>
                <a:gd name="connsiteX144" fmla="*/ 1141150 w 1867140"/>
                <a:gd name="connsiteY144" fmla="*/ 1497206 h 1867141"/>
                <a:gd name="connsiteX145" fmla="*/ 1126630 w 1867140"/>
                <a:gd name="connsiteY145" fmla="*/ 1489152 h 1867141"/>
                <a:gd name="connsiteX146" fmla="*/ 1108615 w 1867140"/>
                <a:gd name="connsiteY146" fmla="*/ 1482361 h 1867141"/>
                <a:gd name="connsiteX147" fmla="*/ 1088929 w 1867140"/>
                <a:gd name="connsiteY147" fmla="*/ 1477978 h 1867141"/>
                <a:gd name="connsiteX148" fmla="*/ 1066673 w 1867140"/>
                <a:gd name="connsiteY148" fmla="*/ 9659 h 1867141"/>
                <a:gd name="connsiteX149" fmla="*/ 1490999 w 1867140"/>
                <a:gd name="connsiteY149" fmla="*/ 184616 h 1867141"/>
                <a:gd name="connsiteX150" fmla="*/ 1536421 w 1867140"/>
                <a:gd name="connsiteY150" fmla="*/ 222028 h 1867141"/>
                <a:gd name="connsiteX151" fmla="*/ 1524353 w 1867140"/>
                <a:gd name="connsiteY151" fmla="*/ 222070 h 1867141"/>
                <a:gd name="connsiteX152" fmla="*/ 1484794 w 1867140"/>
                <a:gd name="connsiteY152" fmla="*/ 262082 h 1867141"/>
                <a:gd name="connsiteX153" fmla="*/ 1354562 w 1867140"/>
                <a:gd name="connsiteY153" fmla="*/ 1166071 h 1867141"/>
                <a:gd name="connsiteX154" fmla="*/ 1228434 w 1867140"/>
                <a:gd name="connsiteY154" fmla="*/ 1197193 h 1867141"/>
                <a:gd name="connsiteX155" fmla="*/ 1094673 w 1867140"/>
                <a:gd name="connsiteY155" fmla="*/ 1199567 h 1867141"/>
                <a:gd name="connsiteX156" fmla="*/ 1002656 w 1867140"/>
                <a:gd name="connsiteY156" fmla="*/ 1174277 h 1867141"/>
                <a:gd name="connsiteX157" fmla="*/ 934993 w 1867140"/>
                <a:gd name="connsiteY157" fmla="*/ 1124580 h 1867141"/>
                <a:gd name="connsiteX158" fmla="*/ 896463 w 1867140"/>
                <a:gd name="connsiteY158" fmla="*/ 1044605 h 1867141"/>
                <a:gd name="connsiteX159" fmla="*/ 899226 w 1867140"/>
                <a:gd name="connsiteY159" fmla="*/ 908620 h 1867141"/>
                <a:gd name="connsiteX160" fmla="*/ 1004899 w 1867140"/>
                <a:gd name="connsiteY160" fmla="*/ 175103 h 1867141"/>
                <a:gd name="connsiteX161" fmla="*/ 960889 w 1867140"/>
                <a:gd name="connsiteY161" fmla="*/ 117375 h 1867141"/>
                <a:gd name="connsiteX162" fmla="*/ 929363 w 1867140"/>
                <a:gd name="connsiteY162" fmla="*/ 114983 h 1867141"/>
                <a:gd name="connsiteX163" fmla="*/ 864702 w 1867140"/>
                <a:gd name="connsiteY163" fmla="*/ 111861 h 1867141"/>
                <a:gd name="connsiteX164" fmla="*/ 783185 w 1867140"/>
                <a:gd name="connsiteY164" fmla="*/ 110619 h 1867141"/>
                <a:gd name="connsiteX165" fmla="*/ 664446 w 1867140"/>
                <a:gd name="connsiteY165" fmla="*/ 113686 h 1867141"/>
                <a:gd name="connsiteX166" fmla="*/ 659636 w 1867140"/>
                <a:gd name="connsiteY166" fmla="*/ 203087 h 1867141"/>
                <a:gd name="connsiteX167" fmla="*/ 719648 w 1867140"/>
                <a:gd name="connsiteY167" fmla="*/ 208792 h 1867141"/>
                <a:gd name="connsiteX168" fmla="*/ 743510 w 1867140"/>
                <a:gd name="connsiteY168" fmla="*/ 215155 h 1867141"/>
                <a:gd name="connsiteX169" fmla="*/ 759034 w 1867140"/>
                <a:gd name="connsiteY169" fmla="*/ 226641 h 1867141"/>
                <a:gd name="connsiteX170" fmla="*/ 766907 w 1867140"/>
                <a:gd name="connsiteY170" fmla="*/ 247870 h 1867141"/>
                <a:gd name="connsiteX171" fmla="*/ 765915 w 1867140"/>
                <a:gd name="connsiteY171" fmla="*/ 284720 h 1867141"/>
                <a:gd name="connsiteX172" fmla="*/ 665382 w 1867140"/>
                <a:gd name="connsiteY172" fmla="*/ 982556 h 1867141"/>
                <a:gd name="connsiteX173" fmla="*/ 671636 w 1867140"/>
                <a:gd name="connsiteY173" fmla="*/ 1124931 h 1867141"/>
                <a:gd name="connsiteX174" fmla="*/ 728998 w 1867140"/>
                <a:gd name="connsiteY174" fmla="*/ 1232725 h 1867141"/>
                <a:gd name="connsiteX175" fmla="*/ 825616 w 1867140"/>
                <a:gd name="connsiteY175" fmla="*/ 1304398 h 1867141"/>
                <a:gd name="connsiteX176" fmla="*/ 949868 w 1867140"/>
                <a:gd name="connsiteY176" fmla="*/ 1340846 h 1867141"/>
                <a:gd name="connsiteX177" fmla="*/ 1162277 w 1867140"/>
                <a:gd name="connsiteY177" fmla="*/ 1336674 h 1867141"/>
                <a:gd name="connsiteX178" fmla="*/ 1341043 w 1867140"/>
                <a:gd name="connsiteY178" fmla="*/ 1278034 h 1867141"/>
                <a:gd name="connsiteX179" fmla="*/ 1336236 w 1867140"/>
                <a:gd name="connsiteY179" fmla="*/ 1341256 h 1867141"/>
                <a:gd name="connsiteX180" fmla="*/ 1372850 w 1867140"/>
                <a:gd name="connsiteY180" fmla="*/ 1388771 h 1867141"/>
                <a:gd name="connsiteX181" fmla="*/ 1396357 w 1867140"/>
                <a:gd name="connsiteY181" fmla="*/ 1391633 h 1867141"/>
                <a:gd name="connsiteX182" fmla="*/ 1430662 w 1867140"/>
                <a:gd name="connsiteY182" fmla="*/ 1394503 h 1867141"/>
                <a:gd name="connsiteX183" fmla="*/ 1469614 w 1867140"/>
                <a:gd name="connsiteY183" fmla="*/ 1395987 h 1867141"/>
                <a:gd name="connsiteX184" fmla="*/ 1503573 w 1867140"/>
                <a:gd name="connsiteY184" fmla="*/ 1395827 h 1867141"/>
                <a:gd name="connsiteX185" fmla="*/ 1550523 w 1867140"/>
                <a:gd name="connsiteY185" fmla="*/ 1355097 h 1867141"/>
                <a:gd name="connsiteX186" fmla="*/ 1689739 w 1867140"/>
                <a:gd name="connsiteY186" fmla="*/ 388754 h 1867141"/>
                <a:gd name="connsiteX187" fmla="*/ 1774112 w 1867140"/>
                <a:gd name="connsiteY187" fmla="*/ 527374 h 1867141"/>
                <a:gd name="connsiteX188" fmla="*/ 1857482 w 1867140"/>
                <a:gd name="connsiteY188" fmla="*/ 1066673 h 1867141"/>
                <a:gd name="connsiteX189" fmla="*/ 1492757 w 1867140"/>
                <a:gd name="connsiteY189" fmla="*/ 1680993 h 1867141"/>
                <a:gd name="connsiteX190" fmla="*/ 1343605 w 1867140"/>
                <a:gd name="connsiteY190" fmla="*/ 1771776 h 1867141"/>
                <a:gd name="connsiteX191" fmla="*/ 1342991 w 1867140"/>
                <a:gd name="connsiteY191" fmla="*/ 1765021 h 1867141"/>
                <a:gd name="connsiteX192" fmla="*/ 1340832 w 1867140"/>
                <a:gd name="connsiteY192" fmla="*/ 1760846 h 1867141"/>
                <a:gd name="connsiteX193" fmla="*/ 1337434 w 1867140"/>
                <a:gd name="connsiteY193" fmla="*/ 1759141 h 1867141"/>
                <a:gd name="connsiteX194" fmla="*/ 1236611 w 1867140"/>
                <a:gd name="connsiteY194" fmla="*/ 1744616 h 1867141"/>
                <a:gd name="connsiteX195" fmla="*/ 1247987 w 1867140"/>
                <a:gd name="connsiteY195" fmla="*/ 1665646 h 1867141"/>
                <a:gd name="connsiteX196" fmla="*/ 1332584 w 1867140"/>
                <a:gd name="connsiteY196" fmla="*/ 1677833 h 1867141"/>
                <a:gd name="connsiteX197" fmla="*/ 1336309 w 1867140"/>
                <a:gd name="connsiteY197" fmla="*/ 1677266 h 1867141"/>
                <a:gd name="connsiteX198" fmla="*/ 1339528 w 1867140"/>
                <a:gd name="connsiteY198" fmla="*/ 1674085 h 1867141"/>
                <a:gd name="connsiteX199" fmla="*/ 1342101 w 1867140"/>
                <a:gd name="connsiteY199" fmla="*/ 1667720 h 1867141"/>
                <a:gd name="connsiteX200" fmla="*/ 1344139 w 1867140"/>
                <a:gd name="connsiteY200" fmla="*/ 1657412 h 1867141"/>
                <a:gd name="connsiteX201" fmla="*/ 1345078 w 1867140"/>
                <a:gd name="connsiteY201" fmla="*/ 1647057 h 1867141"/>
                <a:gd name="connsiteX202" fmla="*/ 1344422 w 1867140"/>
                <a:gd name="connsiteY202" fmla="*/ 1640117 h 1867141"/>
                <a:gd name="connsiteX203" fmla="*/ 1342247 w 1867140"/>
                <a:gd name="connsiteY203" fmla="*/ 1636049 h 1867141"/>
                <a:gd name="connsiteX204" fmla="*/ 1338849 w 1867140"/>
                <a:gd name="connsiteY204" fmla="*/ 1634345 h 1867141"/>
                <a:gd name="connsiteX205" fmla="*/ 1254252 w 1867140"/>
                <a:gd name="connsiteY205" fmla="*/ 1622158 h 1867141"/>
                <a:gd name="connsiteX206" fmla="*/ 1264102 w 1867140"/>
                <a:gd name="connsiteY206" fmla="*/ 1553789 h 1867141"/>
                <a:gd name="connsiteX207" fmla="*/ 1364060 w 1867140"/>
                <a:gd name="connsiteY207" fmla="*/ 1568189 h 1867141"/>
                <a:gd name="connsiteX208" fmla="*/ 1367693 w 1867140"/>
                <a:gd name="connsiteY208" fmla="*/ 1567498 h 1867141"/>
                <a:gd name="connsiteX209" fmla="*/ 1370834 w 1867140"/>
                <a:gd name="connsiteY209" fmla="*/ 1564085 h 1867141"/>
                <a:gd name="connsiteX210" fmla="*/ 1373439 w 1867140"/>
                <a:gd name="connsiteY210" fmla="*/ 1557504 h 1867141"/>
                <a:gd name="connsiteX211" fmla="*/ 1375460 w 1867140"/>
                <a:gd name="connsiteY211" fmla="*/ 1547305 h 1867141"/>
                <a:gd name="connsiteX212" fmla="*/ 1376463 w 1867140"/>
                <a:gd name="connsiteY212" fmla="*/ 1536517 h 1867141"/>
                <a:gd name="connsiteX213" fmla="*/ 1375837 w 1867140"/>
                <a:gd name="connsiteY213" fmla="*/ 1529360 h 1867141"/>
                <a:gd name="connsiteX214" fmla="*/ 1373786 w 1867140"/>
                <a:gd name="connsiteY214" fmla="*/ 1525200 h 1867141"/>
                <a:gd name="connsiteX215" fmla="*/ 1370481 w 1867140"/>
                <a:gd name="connsiteY215" fmla="*/ 1523619 h 1867141"/>
                <a:gd name="connsiteX216" fmla="*/ 1230714 w 1867140"/>
                <a:gd name="connsiteY216" fmla="*/ 1503484 h 1867141"/>
                <a:gd name="connsiteX217" fmla="*/ 1218098 w 1867140"/>
                <a:gd name="connsiteY217" fmla="*/ 1505973 h 1867141"/>
                <a:gd name="connsiteX218" fmla="*/ 1211251 w 1867140"/>
                <a:gd name="connsiteY218" fmla="*/ 1519010 h 1867141"/>
                <a:gd name="connsiteX219" fmla="*/ 1176092 w 1867140"/>
                <a:gd name="connsiteY219" fmla="*/ 1763062 h 1867141"/>
                <a:gd name="connsiteX220" fmla="*/ 1178980 w 1867140"/>
                <a:gd name="connsiteY220" fmla="*/ 1777502 h 1867141"/>
                <a:gd name="connsiteX221" fmla="*/ 1190381 w 1867140"/>
                <a:gd name="connsiteY221" fmla="*/ 1783450 h 1867141"/>
                <a:gd name="connsiteX222" fmla="*/ 1285648 w 1867140"/>
                <a:gd name="connsiteY222" fmla="*/ 1797175 h 1867141"/>
                <a:gd name="connsiteX223" fmla="*/ 1256924 w 1867140"/>
                <a:gd name="connsiteY223" fmla="*/ 1809416 h 1867141"/>
                <a:gd name="connsiteX224" fmla="*/ 800468 w 1867140"/>
                <a:gd name="connsiteY224" fmla="*/ 1857483 h 1867141"/>
                <a:gd name="connsiteX225" fmla="*/ 376142 w 1867140"/>
                <a:gd name="connsiteY225" fmla="*/ 1682527 h 1867141"/>
                <a:gd name="connsiteX226" fmla="*/ 349194 w 1867140"/>
                <a:gd name="connsiteY226" fmla="*/ 1660331 h 1867141"/>
                <a:gd name="connsiteX227" fmla="*/ 352788 w 1867140"/>
                <a:gd name="connsiteY227" fmla="*/ 1658809 h 1867141"/>
                <a:gd name="connsiteX228" fmla="*/ 354755 w 1867140"/>
                <a:gd name="connsiteY228" fmla="*/ 1655117 h 1867141"/>
                <a:gd name="connsiteX229" fmla="*/ 367628 w 1867140"/>
                <a:gd name="connsiteY229" fmla="*/ 1565761 h 1867141"/>
                <a:gd name="connsiteX230" fmla="*/ 390995 w 1867140"/>
                <a:gd name="connsiteY230" fmla="*/ 1569128 h 1867141"/>
                <a:gd name="connsiteX231" fmla="*/ 440070 w 1867140"/>
                <a:gd name="connsiteY231" fmla="*/ 1569572 h 1867141"/>
                <a:gd name="connsiteX232" fmla="*/ 477306 w 1867140"/>
                <a:gd name="connsiteY232" fmla="*/ 1555612 h 1867141"/>
                <a:gd name="connsiteX233" fmla="*/ 503135 w 1867140"/>
                <a:gd name="connsiteY233" fmla="*/ 1528083 h 1867141"/>
                <a:gd name="connsiteX234" fmla="*/ 516508 w 1867140"/>
                <a:gd name="connsiteY234" fmla="*/ 1487385 h 1867141"/>
                <a:gd name="connsiteX235" fmla="*/ 516190 w 1867140"/>
                <a:gd name="connsiteY235" fmla="*/ 1455869 h 1867141"/>
                <a:gd name="connsiteX236" fmla="*/ 505803 w 1867140"/>
                <a:gd name="connsiteY236" fmla="*/ 1429859 h 1867141"/>
                <a:gd name="connsiteX237" fmla="*/ 486289 w 1867140"/>
                <a:gd name="connsiteY237" fmla="*/ 1409711 h 1867141"/>
                <a:gd name="connsiteX238" fmla="*/ 462191 w 1867140"/>
                <a:gd name="connsiteY238" fmla="*/ 1396853 h 1867141"/>
                <a:gd name="connsiteX239" fmla="*/ 441131 w 1867140"/>
                <a:gd name="connsiteY239" fmla="*/ 1390506 h 1867141"/>
                <a:gd name="connsiteX240" fmla="*/ 422310 w 1867140"/>
                <a:gd name="connsiteY240" fmla="*/ 1387022 h 1867141"/>
                <a:gd name="connsiteX241" fmla="*/ 356320 w 1867140"/>
                <a:gd name="connsiteY241" fmla="*/ 1377515 h 1867141"/>
                <a:gd name="connsiteX242" fmla="*/ 341632 w 1867140"/>
                <a:gd name="connsiteY242" fmla="*/ 1380589 h 1867141"/>
                <a:gd name="connsiteX243" fmla="*/ 334135 w 1867140"/>
                <a:gd name="connsiteY243" fmla="*/ 1395079 h 1867141"/>
                <a:gd name="connsiteX244" fmla="*/ 301746 w 1867140"/>
                <a:gd name="connsiteY244" fmla="*/ 1619900 h 1867141"/>
                <a:gd name="connsiteX245" fmla="*/ 186149 w 1867140"/>
                <a:gd name="connsiteY245" fmla="*/ 1492758 h 1867141"/>
                <a:gd name="connsiteX246" fmla="*/ 9659 w 1867140"/>
                <a:gd name="connsiteY246" fmla="*/ 800469 h 1867141"/>
                <a:gd name="connsiteX247" fmla="*/ 1066673 w 1867140"/>
                <a:gd name="connsiteY247" fmla="*/ 9659 h 186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1867140" h="1867141">
                  <a:moveTo>
                    <a:pt x="387639" y="1426859"/>
                  </a:moveTo>
                  <a:lnTo>
                    <a:pt x="411871" y="1430350"/>
                  </a:lnTo>
                  <a:cubicBezTo>
                    <a:pt x="417785" y="1431202"/>
                    <a:pt x="423461" y="1432425"/>
                    <a:pt x="428900" y="1434018"/>
                  </a:cubicBezTo>
                  <a:cubicBezTo>
                    <a:pt x="434339" y="1435612"/>
                    <a:pt x="439364" y="1438287"/>
                    <a:pt x="443976" y="1442043"/>
                  </a:cubicBezTo>
                  <a:cubicBezTo>
                    <a:pt x="448588" y="1445799"/>
                    <a:pt x="452168" y="1451099"/>
                    <a:pt x="454716" y="1457944"/>
                  </a:cubicBezTo>
                  <a:cubicBezTo>
                    <a:pt x="457263" y="1464790"/>
                    <a:pt x="457830" y="1473117"/>
                    <a:pt x="456417" y="1482925"/>
                  </a:cubicBezTo>
                  <a:cubicBezTo>
                    <a:pt x="455378" y="1490137"/>
                    <a:pt x="453408" y="1496663"/>
                    <a:pt x="450505" y="1502501"/>
                  </a:cubicBezTo>
                  <a:cubicBezTo>
                    <a:pt x="447602" y="1508341"/>
                    <a:pt x="443887" y="1513180"/>
                    <a:pt x="439358" y="1517018"/>
                  </a:cubicBezTo>
                  <a:cubicBezTo>
                    <a:pt x="434831" y="1520856"/>
                    <a:pt x="429325" y="1523559"/>
                    <a:pt x="422841" y="1525129"/>
                  </a:cubicBezTo>
                  <a:cubicBezTo>
                    <a:pt x="416358" y="1526698"/>
                    <a:pt x="408573" y="1526828"/>
                    <a:pt x="399486" y="1525519"/>
                  </a:cubicBezTo>
                  <a:lnTo>
                    <a:pt x="373955" y="1521841"/>
                  </a:lnTo>
                  <a:close/>
                  <a:moveTo>
                    <a:pt x="806469" y="1442365"/>
                  </a:moveTo>
                  <a:cubicBezTo>
                    <a:pt x="801709" y="1441680"/>
                    <a:pt x="797503" y="1442509"/>
                    <a:pt x="793853" y="1444855"/>
                  </a:cubicBezTo>
                  <a:cubicBezTo>
                    <a:pt x="790202" y="1447199"/>
                    <a:pt x="787920" y="1451545"/>
                    <a:pt x="787006" y="1457892"/>
                  </a:cubicBezTo>
                  <a:lnTo>
                    <a:pt x="751847" y="1701943"/>
                  </a:lnTo>
                  <a:cubicBezTo>
                    <a:pt x="750932" y="1708290"/>
                    <a:pt x="751895" y="1713103"/>
                    <a:pt x="754735" y="1716384"/>
                  </a:cubicBezTo>
                  <a:cubicBezTo>
                    <a:pt x="757576" y="1719663"/>
                    <a:pt x="761376" y="1721646"/>
                    <a:pt x="766135" y="1722332"/>
                  </a:cubicBezTo>
                  <a:lnTo>
                    <a:pt x="906768" y="1742592"/>
                  </a:lnTo>
                  <a:cubicBezTo>
                    <a:pt x="908066" y="1742779"/>
                    <a:pt x="909313" y="1742554"/>
                    <a:pt x="910509" y="1741917"/>
                  </a:cubicBezTo>
                  <a:cubicBezTo>
                    <a:pt x="911705" y="1741279"/>
                    <a:pt x="912789" y="1740147"/>
                    <a:pt x="913759" y="1738520"/>
                  </a:cubicBezTo>
                  <a:cubicBezTo>
                    <a:pt x="914730" y="1736893"/>
                    <a:pt x="915597" y="1734699"/>
                    <a:pt x="916364" y="1731939"/>
                  </a:cubicBezTo>
                  <a:cubicBezTo>
                    <a:pt x="917129" y="1729177"/>
                    <a:pt x="917813" y="1725706"/>
                    <a:pt x="918416" y="1721523"/>
                  </a:cubicBezTo>
                  <a:cubicBezTo>
                    <a:pt x="919019" y="1717340"/>
                    <a:pt x="919342" y="1713816"/>
                    <a:pt x="919387" y="1710952"/>
                  </a:cubicBezTo>
                  <a:cubicBezTo>
                    <a:pt x="919431" y="1708087"/>
                    <a:pt x="919218" y="1705738"/>
                    <a:pt x="918746" y="1703903"/>
                  </a:cubicBezTo>
                  <a:cubicBezTo>
                    <a:pt x="918275" y="1702068"/>
                    <a:pt x="917555" y="1700676"/>
                    <a:pt x="916587" y="1699727"/>
                  </a:cubicBezTo>
                  <a:cubicBezTo>
                    <a:pt x="915620" y="1698778"/>
                    <a:pt x="914487" y="1698209"/>
                    <a:pt x="913189" y="1698022"/>
                  </a:cubicBezTo>
                  <a:lnTo>
                    <a:pt x="812366" y="1683497"/>
                  </a:lnTo>
                  <a:lnTo>
                    <a:pt x="823743" y="1604528"/>
                  </a:lnTo>
                  <a:lnTo>
                    <a:pt x="908339" y="1616715"/>
                  </a:lnTo>
                  <a:cubicBezTo>
                    <a:pt x="909636" y="1616902"/>
                    <a:pt x="910879" y="1616712"/>
                    <a:pt x="912064" y="1616147"/>
                  </a:cubicBezTo>
                  <a:cubicBezTo>
                    <a:pt x="913250" y="1615581"/>
                    <a:pt x="914323" y="1614522"/>
                    <a:pt x="915283" y="1612967"/>
                  </a:cubicBezTo>
                  <a:cubicBezTo>
                    <a:pt x="916243" y="1611412"/>
                    <a:pt x="917101" y="1609290"/>
                    <a:pt x="917856" y="1606602"/>
                  </a:cubicBezTo>
                  <a:cubicBezTo>
                    <a:pt x="918612" y="1603913"/>
                    <a:pt x="919291" y="1600478"/>
                    <a:pt x="919894" y="1596294"/>
                  </a:cubicBezTo>
                  <a:cubicBezTo>
                    <a:pt x="920476" y="1592255"/>
                    <a:pt x="920789" y="1588804"/>
                    <a:pt x="920833" y="1585939"/>
                  </a:cubicBezTo>
                  <a:cubicBezTo>
                    <a:pt x="920878" y="1583075"/>
                    <a:pt x="920658" y="1580761"/>
                    <a:pt x="920177" y="1578998"/>
                  </a:cubicBezTo>
                  <a:cubicBezTo>
                    <a:pt x="919694" y="1577236"/>
                    <a:pt x="918969" y="1575880"/>
                    <a:pt x="918002" y="1574931"/>
                  </a:cubicBezTo>
                  <a:cubicBezTo>
                    <a:pt x="917035" y="1573981"/>
                    <a:pt x="915901" y="1573414"/>
                    <a:pt x="914604" y="1573227"/>
                  </a:cubicBezTo>
                  <a:lnTo>
                    <a:pt x="830008" y="1561040"/>
                  </a:lnTo>
                  <a:lnTo>
                    <a:pt x="839858" y="1492670"/>
                  </a:lnTo>
                  <a:lnTo>
                    <a:pt x="939815" y="1507071"/>
                  </a:lnTo>
                  <a:cubicBezTo>
                    <a:pt x="941112" y="1507258"/>
                    <a:pt x="942324" y="1507027"/>
                    <a:pt x="943447" y="1506380"/>
                  </a:cubicBezTo>
                  <a:cubicBezTo>
                    <a:pt x="944571" y="1505731"/>
                    <a:pt x="945619" y="1504594"/>
                    <a:pt x="946589" y="1502967"/>
                  </a:cubicBezTo>
                  <a:cubicBezTo>
                    <a:pt x="947560" y="1501340"/>
                    <a:pt x="948428" y="1499146"/>
                    <a:pt x="949194" y="1496386"/>
                  </a:cubicBezTo>
                  <a:cubicBezTo>
                    <a:pt x="949960" y="1493625"/>
                    <a:pt x="950633" y="1490225"/>
                    <a:pt x="951215" y="1486187"/>
                  </a:cubicBezTo>
                  <a:cubicBezTo>
                    <a:pt x="951839" y="1481859"/>
                    <a:pt x="952173" y="1478263"/>
                    <a:pt x="952218" y="1475398"/>
                  </a:cubicBezTo>
                  <a:cubicBezTo>
                    <a:pt x="952262" y="1472534"/>
                    <a:pt x="952054" y="1470148"/>
                    <a:pt x="951592" y="1468241"/>
                  </a:cubicBezTo>
                  <a:cubicBezTo>
                    <a:pt x="951131" y="1466335"/>
                    <a:pt x="950447" y="1464948"/>
                    <a:pt x="949541" y="1464081"/>
                  </a:cubicBezTo>
                  <a:cubicBezTo>
                    <a:pt x="948635" y="1463214"/>
                    <a:pt x="947533" y="1462688"/>
                    <a:pt x="946236" y="1462501"/>
                  </a:cubicBezTo>
                  <a:close/>
                  <a:moveTo>
                    <a:pt x="589632" y="1411127"/>
                  </a:moveTo>
                  <a:cubicBezTo>
                    <a:pt x="584872" y="1410441"/>
                    <a:pt x="580667" y="1411271"/>
                    <a:pt x="577016" y="1413617"/>
                  </a:cubicBezTo>
                  <a:cubicBezTo>
                    <a:pt x="573366" y="1415961"/>
                    <a:pt x="571084" y="1420307"/>
                    <a:pt x="570169" y="1426653"/>
                  </a:cubicBezTo>
                  <a:lnTo>
                    <a:pt x="535010" y="1670705"/>
                  </a:lnTo>
                  <a:cubicBezTo>
                    <a:pt x="534096" y="1677051"/>
                    <a:pt x="535059" y="1681865"/>
                    <a:pt x="537899" y="1685145"/>
                  </a:cubicBezTo>
                  <a:cubicBezTo>
                    <a:pt x="540739" y="1688425"/>
                    <a:pt x="544539" y="1690408"/>
                    <a:pt x="549299" y="1691094"/>
                  </a:cubicBezTo>
                  <a:lnTo>
                    <a:pt x="689931" y="1711354"/>
                  </a:lnTo>
                  <a:cubicBezTo>
                    <a:pt x="691230" y="1711541"/>
                    <a:pt x="692477" y="1711315"/>
                    <a:pt x="693673" y="1710678"/>
                  </a:cubicBezTo>
                  <a:cubicBezTo>
                    <a:pt x="694869" y="1710040"/>
                    <a:pt x="695952" y="1708908"/>
                    <a:pt x="696922" y="1707282"/>
                  </a:cubicBezTo>
                  <a:cubicBezTo>
                    <a:pt x="697893" y="1705655"/>
                    <a:pt x="698761" y="1703461"/>
                    <a:pt x="699527" y="1700700"/>
                  </a:cubicBezTo>
                  <a:cubicBezTo>
                    <a:pt x="700293" y="1697939"/>
                    <a:pt x="700977" y="1694467"/>
                    <a:pt x="701580" y="1690284"/>
                  </a:cubicBezTo>
                  <a:cubicBezTo>
                    <a:pt x="702182" y="1686102"/>
                    <a:pt x="702506" y="1682578"/>
                    <a:pt x="702551" y="1679714"/>
                  </a:cubicBezTo>
                  <a:cubicBezTo>
                    <a:pt x="702595" y="1676849"/>
                    <a:pt x="702382" y="1674499"/>
                    <a:pt x="701909" y="1672664"/>
                  </a:cubicBezTo>
                  <a:cubicBezTo>
                    <a:pt x="701438" y="1670829"/>
                    <a:pt x="700718" y="1669438"/>
                    <a:pt x="699751" y="1668489"/>
                  </a:cubicBezTo>
                  <a:cubicBezTo>
                    <a:pt x="698783" y="1667539"/>
                    <a:pt x="697651" y="1666971"/>
                    <a:pt x="696352" y="1666784"/>
                  </a:cubicBezTo>
                  <a:lnTo>
                    <a:pt x="595530" y="1652259"/>
                  </a:lnTo>
                  <a:lnTo>
                    <a:pt x="606907" y="1573289"/>
                  </a:lnTo>
                  <a:lnTo>
                    <a:pt x="691502" y="1585477"/>
                  </a:lnTo>
                  <a:cubicBezTo>
                    <a:pt x="692800" y="1585663"/>
                    <a:pt x="694043" y="1585474"/>
                    <a:pt x="695227" y="1584909"/>
                  </a:cubicBezTo>
                  <a:cubicBezTo>
                    <a:pt x="696413" y="1584343"/>
                    <a:pt x="697486" y="1583283"/>
                    <a:pt x="698447" y="1581728"/>
                  </a:cubicBezTo>
                  <a:cubicBezTo>
                    <a:pt x="699407" y="1580174"/>
                    <a:pt x="700265" y="1578052"/>
                    <a:pt x="701020" y="1575363"/>
                  </a:cubicBezTo>
                  <a:cubicBezTo>
                    <a:pt x="701776" y="1572675"/>
                    <a:pt x="702455" y="1569239"/>
                    <a:pt x="703057" y="1565055"/>
                  </a:cubicBezTo>
                  <a:cubicBezTo>
                    <a:pt x="703639" y="1561017"/>
                    <a:pt x="703952" y="1557566"/>
                    <a:pt x="703996" y="1554701"/>
                  </a:cubicBezTo>
                  <a:cubicBezTo>
                    <a:pt x="704041" y="1551837"/>
                    <a:pt x="703823" y="1549523"/>
                    <a:pt x="703340" y="1547760"/>
                  </a:cubicBezTo>
                  <a:cubicBezTo>
                    <a:pt x="702858" y="1545997"/>
                    <a:pt x="702133" y="1544642"/>
                    <a:pt x="701165" y="1543692"/>
                  </a:cubicBezTo>
                  <a:cubicBezTo>
                    <a:pt x="700199" y="1542743"/>
                    <a:pt x="699065" y="1542175"/>
                    <a:pt x="697767" y="1541988"/>
                  </a:cubicBezTo>
                  <a:lnTo>
                    <a:pt x="613172" y="1529801"/>
                  </a:lnTo>
                  <a:lnTo>
                    <a:pt x="623021" y="1461432"/>
                  </a:lnTo>
                  <a:lnTo>
                    <a:pt x="722978" y="1475832"/>
                  </a:lnTo>
                  <a:cubicBezTo>
                    <a:pt x="724276" y="1476019"/>
                    <a:pt x="725487" y="1475789"/>
                    <a:pt x="726611" y="1475141"/>
                  </a:cubicBezTo>
                  <a:cubicBezTo>
                    <a:pt x="727735" y="1474493"/>
                    <a:pt x="728783" y="1473356"/>
                    <a:pt x="729753" y="1471728"/>
                  </a:cubicBezTo>
                  <a:cubicBezTo>
                    <a:pt x="730724" y="1470102"/>
                    <a:pt x="731591" y="1467907"/>
                    <a:pt x="732358" y="1465148"/>
                  </a:cubicBezTo>
                  <a:cubicBezTo>
                    <a:pt x="733123" y="1462386"/>
                    <a:pt x="733797" y="1458987"/>
                    <a:pt x="734379" y="1454948"/>
                  </a:cubicBezTo>
                  <a:cubicBezTo>
                    <a:pt x="735002" y="1450621"/>
                    <a:pt x="735336" y="1447025"/>
                    <a:pt x="735381" y="1444160"/>
                  </a:cubicBezTo>
                  <a:cubicBezTo>
                    <a:pt x="735425" y="1441296"/>
                    <a:pt x="735217" y="1438910"/>
                    <a:pt x="734755" y="1437003"/>
                  </a:cubicBezTo>
                  <a:cubicBezTo>
                    <a:pt x="734295" y="1435097"/>
                    <a:pt x="733610" y="1433710"/>
                    <a:pt x="732705" y="1432843"/>
                  </a:cubicBezTo>
                  <a:cubicBezTo>
                    <a:pt x="731799" y="1431976"/>
                    <a:pt x="730697" y="1431449"/>
                    <a:pt x="729399" y="1431262"/>
                  </a:cubicBezTo>
                  <a:close/>
                  <a:moveTo>
                    <a:pt x="1088929" y="1477978"/>
                  </a:moveTo>
                  <a:cubicBezTo>
                    <a:pt x="1076091" y="1476128"/>
                    <a:pt x="1063701" y="1476037"/>
                    <a:pt x="1051755" y="1477702"/>
                  </a:cubicBezTo>
                  <a:cubicBezTo>
                    <a:pt x="1039811" y="1479368"/>
                    <a:pt x="1029136" y="1482947"/>
                    <a:pt x="1019732" y="1488438"/>
                  </a:cubicBezTo>
                  <a:cubicBezTo>
                    <a:pt x="1010328" y="1493930"/>
                    <a:pt x="1002405" y="1501401"/>
                    <a:pt x="995964" y="1510853"/>
                  </a:cubicBezTo>
                  <a:cubicBezTo>
                    <a:pt x="989523" y="1520305"/>
                    <a:pt x="985336" y="1531738"/>
                    <a:pt x="983403" y="1545152"/>
                  </a:cubicBezTo>
                  <a:cubicBezTo>
                    <a:pt x="981720" y="1556835"/>
                    <a:pt x="982007" y="1567109"/>
                    <a:pt x="984264" y="1575974"/>
                  </a:cubicBezTo>
                  <a:cubicBezTo>
                    <a:pt x="986520" y="1584838"/>
                    <a:pt x="989983" y="1592736"/>
                    <a:pt x="994654" y="1599666"/>
                  </a:cubicBezTo>
                  <a:cubicBezTo>
                    <a:pt x="999323" y="1606596"/>
                    <a:pt x="1004876" y="1612770"/>
                    <a:pt x="1011309" y="1618188"/>
                  </a:cubicBezTo>
                  <a:cubicBezTo>
                    <a:pt x="1017743" y="1623604"/>
                    <a:pt x="1024461" y="1628585"/>
                    <a:pt x="1031463" y="1633127"/>
                  </a:cubicBezTo>
                  <a:cubicBezTo>
                    <a:pt x="1038464" y="1637670"/>
                    <a:pt x="1045276" y="1642000"/>
                    <a:pt x="1051897" y="1646119"/>
                  </a:cubicBezTo>
                  <a:cubicBezTo>
                    <a:pt x="1058517" y="1650239"/>
                    <a:pt x="1064350" y="1654465"/>
                    <a:pt x="1069395" y="1658799"/>
                  </a:cubicBezTo>
                  <a:cubicBezTo>
                    <a:pt x="1074438" y="1663133"/>
                    <a:pt x="1078364" y="1667821"/>
                    <a:pt x="1081171" y="1672863"/>
                  </a:cubicBezTo>
                  <a:cubicBezTo>
                    <a:pt x="1083978" y="1677906"/>
                    <a:pt x="1084925" y="1683600"/>
                    <a:pt x="1084011" y="1689946"/>
                  </a:cubicBezTo>
                  <a:cubicBezTo>
                    <a:pt x="1083221" y="1695428"/>
                    <a:pt x="1081495" y="1700258"/>
                    <a:pt x="1078830" y="1704439"/>
                  </a:cubicBezTo>
                  <a:cubicBezTo>
                    <a:pt x="1076167" y="1708619"/>
                    <a:pt x="1072706" y="1711948"/>
                    <a:pt x="1068447" y="1714426"/>
                  </a:cubicBezTo>
                  <a:cubicBezTo>
                    <a:pt x="1064189" y="1716906"/>
                    <a:pt x="1059199" y="1718579"/>
                    <a:pt x="1053479" y="1719448"/>
                  </a:cubicBezTo>
                  <a:cubicBezTo>
                    <a:pt x="1047760" y="1720318"/>
                    <a:pt x="1041437" y="1720253"/>
                    <a:pt x="1034514" y="1719255"/>
                  </a:cubicBezTo>
                  <a:cubicBezTo>
                    <a:pt x="1023984" y="1717738"/>
                    <a:pt x="1014888" y="1715213"/>
                    <a:pt x="1007226" y="1711681"/>
                  </a:cubicBezTo>
                  <a:cubicBezTo>
                    <a:pt x="999564" y="1708147"/>
                    <a:pt x="993056" y="1704523"/>
                    <a:pt x="987702" y="1700807"/>
                  </a:cubicBezTo>
                  <a:cubicBezTo>
                    <a:pt x="982348" y="1697091"/>
                    <a:pt x="978003" y="1693778"/>
                    <a:pt x="974668" y="1690869"/>
                  </a:cubicBezTo>
                  <a:cubicBezTo>
                    <a:pt x="971333" y="1687958"/>
                    <a:pt x="968656" y="1686358"/>
                    <a:pt x="966636" y="1686067"/>
                  </a:cubicBezTo>
                  <a:cubicBezTo>
                    <a:pt x="965194" y="1685859"/>
                    <a:pt x="963875" y="1686075"/>
                    <a:pt x="962679" y="1686712"/>
                  </a:cubicBezTo>
                  <a:cubicBezTo>
                    <a:pt x="961483" y="1687350"/>
                    <a:pt x="960425" y="1688559"/>
                    <a:pt x="959505" y="1690340"/>
                  </a:cubicBezTo>
                  <a:cubicBezTo>
                    <a:pt x="958587" y="1692121"/>
                    <a:pt x="957764" y="1694506"/>
                    <a:pt x="957040" y="1697494"/>
                  </a:cubicBezTo>
                  <a:cubicBezTo>
                    <a:pt x="956315" y="1700481"/>
                    <a:pt x="955630" y="1704210"/>
                    <a:pt x="954986" y="1708682"/>
                  </a:cubicBezTo>
                  <a:cubicBezTo>
                    <a:pt x="954030" y="1715317"/>
                    <a:pt x="953694" y="1720458"/>
                    <a:pt x="953979" y="1724107"/>
                  </a:cubicBezTo>
                  <a:cubicBezTo>
                    <a:pt x="954263" y="1727755"/>
                    <a:pt x="955207" y="1730651"/>
                    <a:pt x="956813" y="1732797"/>
                  </a:cubicBezTo>
                  <a:cubicBezTo>
                    <a:pt x="958417" y="1734942"/>
                    <a:pt x="961171" y="1737547"/>
                    <a:pt x="965073" y="1740612"/>
                  </a:cubicBezTo>
                  <a:cubicBezTo>
                    <a:pt x="968975" y="1743677"/>
                    <a:pt x="973937" y="1746785"/>
                    <a:pt x="979962" y="1749935"/>
                  </a:cubicBezTo>
                  <a:cubicBezTo>
                    <a:pt x="985986" y="1753084"/>
                    <a:pt x="993031" y="1756050"/>
                    <a:pt x="1001096" y="1758831"/>
                  </a:cubicBezTo>
                  <a:cubicBezTo>
                    <a:pt x="1009162" y="1761613"/>
                    <a:pt x="1018026" y="1763700"/>
                    <a:pt x="1027690" y="1765092"/>
                  </a:cubicBezTo>
                  <a:cubicBezTo>
                    <a:pt x="1041970" y="1767150"/>
                    <a:pt x="1055654" y="1767207"/>
                    <a:pt x="1068743" y="1765264"/>
                  </a:cubicBezTo>
                  <a:cubicBezTo>
                    <a:pt x="1081832" y="1763323"/>
                    <a:pt x="1093599" y="1759312"/>
                    <a:pt x="1104045" y="1753235"/>
                  </a:cubicBezTo>
                  <a:cubicBezTo>
                    <a:pt x="1114490" y="1747157"/>
                    <a:pt x="1123254" y="1738960"/>
                    <a:pt x="1130335" y="1728643"/>
                  </a:cubicBezTo>
                  <a:cubicBezTo>
                    <a:pt x="1137416" y="1718327"/>
                    <a:pt x="1142016" y="1705812"/>
                    <a:pt x="1144136" y="1691100"/>
                  </a:cubicBezTo>
                  <a:cubicBezTo>
                    <a:pt x="1145756" y="1679849"/>
                    <a:pt x="1145433" y="1669827"/>
                    <a:pt x="1143167" y="1661035"/>
                  </a:cubicBezTo>
                  <a:cubicBezTo>
                    <a:pt x="1140899" y="1652242"/>
                    <a:pt x="1137395" y="1644376"/>
                    <a:pt x="1132653" y="1637436"/>
                  </a:cubicBezTo>
                  <a:cubicBezTo>
                    <a:pt x="1127911" y="1630495"/>
                    <a:pt x="1122250" y="1624305"/>
                    <a:pt x="1115673" y="1618867"/>
                  </a:cubicBezTo>
                  <a:cubicBezTo>
                    <a:pt x="1109095" y="1613429"/>
                    <a:pt x="1102305" y="1608439"/>
                    <a:pt x="1095303" y="1603896"/>
                  </a:cubicBezTo>
                  <a:cubicBezTo>
                    <a:pt x="1088301" y="1599355"/>
                    <a:pt x="1081418" y="1595013"/>
                    <a:pt x="1074652" y="1590873"/>
                  </a:cubicBezTo>
                  <a:cubicBezTo>
                    <a:pt x="1067887" y="1586733"/>
                    <a:pt x="1061911" y="1582485"/>
                    <a:pt x="1056722" y="1578131"/>
                  </a:cubicBezTo>
                  <a:cubicBezTo>
                    <a:pt x="1051534" y="1573776"/>
                    <a:pt x="1047572" y="1569083"/>
                    <a:pt x="1044837" y="1564051"/>
                  </a:cubicBezTo>
                  <a:cubicBezTo>
                    <a:pt x="1042102" y="1559020"/>
                    <a:pt x="1041181" y="1553402"/>
                    <a:pt x="1042075" y="1547200"/>
                  </a:cubicBezTo>
                  <a:cubicBezTo>
                    <a:pt x="1042677" y="1543017"/>
                    <a:pt x="1044006" y="1539159"/>
                    <a:pt x="1046062" y="1535627"/>
                  </a:cubicBezTo>
                  <a:cubicBezTo>
                    <a:pt x="1048116" y="1532095"/>
                    <a:pt x="1050886" y="1529219"/>
                    <a:pt x="1054371" y="1526997"/>
                  </a:cubicBezTo>
                  <a:cubicBezTo>
                    <a:pt x="1057857" y="1524775"/>
                    <a:pt x="1062017" y="1523240"/>
                    <a:pt x="1066850" y="1522390"/>
                  </a:cubicBezTo>
                  <a:cubicBezTo>
                    <a:pt x="1071684" y="1521541"/>
                    <a:pt x="1077202" y="1521563"/>
                    <a:pt x="1083404" y="1522456"/>
                  </a:cubicBezTo>
                  <a:cubicBezTo>
                    <a:pt x="1091337" y="1523599"/>
                    <a:pt x="1098482" y="1525622"/>
                    <a:pt x="1104836" y="1528525"/>
                  </a:cubicBezTo>
                  <a:cubicBezTo>
                    <a:pt x="1111191" y="1531428"/>
                    <a:pt x="1116721" y="1534434"/>
                    <a:pt x="1121426" y="1537540"/>
                  </a:cubicBezTo>
                  <a:cubicBezTo>
                    <a:pt x="1126132" y="1540648"/>
                    <a:pt x="1130070" y="1543460"/>
                    <a:pt x="1133240" y="1545978"/>
                  </a:cubicBezTo>
                  <a:cubicBezTo>
                    <a:pt x="1136411" y="1548497"/>
                    <a:pt x="1138790" y="1549870"/>
                    <a:pt x="1140377" y="1550099"/>
                  </a:cubicBezTo>
                  <a:cubicBezTo>
                    <a:pt x="1141963" y="1550327"/>
                    <a:pt x="1143288" y="1550077"/>
                    <a:pt x="1144350" y="1549346"/>
                  </a:cubicBezTo>
                  <a:cubicBezTo>
                    <a:pt x="1145412" y="1548616"/>
                    <a:pt x="1146331" y="1547349"/>
                    <a:pt x="1147106" y="1545547"/>
                  </a:cubicBezTo>
                  <a:cubicBezTo>
                    <a:pt x="1147880" y="1543745"/>
                    <a:pt x="1148584" y="1541416"/>
                    <a:pt x="1149216" y="1538562"/>
                  </a:cubicBezTo>
                  <a:cubicBezTo>
                    <a:pt x="1149847" y="1535709"/>
                    <a:pt x="1150465" y="1532191"/>
                    <a:pt x="1151068" y="1528008"/>
                  </a:cubicBezTo>
                  <a:cubicBezTo>
                    <a:pt x="1151608" y="1524258"/>
                    <a:pt x="1151988" y="1521110"/>
                    <a:pt x="1152207" y="1518565"/>
                  </a:cubicBezTo>
                  <a:cubicBezTo>
                    <a:pt x="1152426" y="1516021"/>
                    <a:pt x="1152475" y="1513892"/>
                    <a:pt x="1152354" y="1512182"/>
                  </a:cubicBezTo>
                  <a:cubicBezTo>
                    <a:pt x="1152232" y="1510471"/>
                    <a:pt x="1151992" y="1509075"/>
                    <a:pt x="1151633" y="1507993"/>
                  </a:cubicBezTo>
                  <a:cubicBezTo>
                    <a:pt x="1151273" y="1506909"/>
                    <a:pt x="1150476" y="1505544"/>
                    <a:pt x="1149242" y="1503893"/>
                  </a:cubicBezTo>
                  <a:cubicBezTo>
                    <a:pt x="1148007" y="1502243"/>
                    <a:pt x="1145310" y="1500014"/>
                    <a:pt x="1141150" y="1497206"/>
                  </a:cubicBezTo>
                  <a:cubicBezTo>
                    <a:pt x="1136991" y="1494399"/>
                    <a:pt x="1132150" y="1491713"/>
                    <a:pt x="1126630" y="1489152"/>
                  </a:cubicBezTo>
                  <a:cubicBezTo>
                    <a:pt x="1121110" y="1486589"/>
                    <a:pt x="1115105" y="1484326"/>
                    <a:pt x="1108615" y="1482361"/>
                  </a:cubicBezTo>
                  <a:cubicBezTo>
                    <a:pt x="1102126" y="1480394"/>
                    <a:pt x="1095564" y="1478934"/>
                    <a:pt x="1088929" y="1477978"/>
                  </a:cubicBezTo>
                  <a:close/>
                  <a:moveTo>
                    <a:pt x="1066673" y="9659"/>
                  </a:moveTo>
                  <a:cubicBezTo>
                    <a:pt x="1226129" y="32631"/>
                    <a:pt x="1370332" y="94640"/>
                    <a:pt x="1490999" y="184616"/>
                  </a:cubicBezTo>
                  <a:lnTo>
                    <a:pt x="1536421" y="222028"/>
                  </a:lnTo>
                  <a:lnTo>
                    <a:pt x="1524353" y="222070"/>
                  </a:lnTo>
                  <a:cubicBezTo>
                    <a:pt x="1501618" y="223497"/>
                    <a:pt x="1488431" y="236834"/>
                    <a:pt x="1484794" y="262082"/>
                  </a:cubicBezTo>
                  <a:lnTo>
                    <a:pt x="1354562" y="1166071"/>
                  </a:lnTo>
                  <a:cubicBezTo>
                    <a:pt x="1315273" y="1178843"/>
                    <a:pt x="1273230" y="1189217"/>
                    <a:pt x="1228434" y="1197193"/>
                  </a:cubicBezTo>
                  <a:cubicBezTo>
                    <a:pt x="1183638" y="1205169"/>
                    <a:pt x="1139051" y="1205960"/>
                    <a:pt x="1094673" y="1199567"/>
                  </a:cubicBezTo>
                  <a:cubicBezTo>
                    <a:pt x="1060191" y="1194599"/>
                    <a:pt x="1029518" y="1186168"/>
                    <a:pt x="1002656" y="1174277"/>
                  </a:cubicBezTo>
                  <a:cubicBezTo>
                    <a:pt x="975792" y="1162383"/>
                    <a:pt x="953238" y="1145818"/>
                    <a:pt x="934993" y="1124580"/>
                  </a:cubicBezTo>
                  <a:cubicBezTo>
                    <a:pt x="916747" y="1103342"/>
                    <a:pt x="903904" y="1076683"/>
                    <a:pt x="896463" y="1044605"/>
                  </a:cubicBezTo>
                  <a:cubicBezTo>
                    <a:pt x="889022" y="1012527"/>
                    <a:pt x="889942" y="967199"/>
                    <a:pt x="899226" y="908620"/>
                  </a:cubicBezTo>
                  <a:lnTo>
                    <a:pt x="1004899" y="175103"/>
                  </a:lnTo>
                  <a:cubicBezTo>
                    <a:pt x="1009735" y="141541"/>
                    <a:pt x="995064" y="122299"/>
                    <a:pt x="960889" y="117375"/>
                  </a:cubicBezTo>
                  <a:cubicBezTo>
                    <a:pt x="957682" y="116913"/>
                    <a:pt x="947174" y="116116"/>
                    <a:pt x="929363" y="114983"/>
                  </a:cubicBezTo>
                  <a:cubicBezTo>
                    <a:pt x="911552" y="113851"/>
                    <a:pt x="889999" y="112810"/>
                    <a:pt x="864702" y="111861"/>
                  </a:cubicBezTo>
                  <a:cubicBezTo>
                    <a:pt x="839406" y="110912"/>
                    <a:pt x="812233" y="110498"/>
                    <a:pt x="783185" y="110619"/>
                  </a:cubicBezTo>
                  <a:cubicBezTo>
                    <a:pt x="754138" y="110740"/>
                    <a:pt x="714557" y="111762"/>
                    <a:pt x="664446" y="113686"/>
                  </a:cubicBezTo>
                  <a:lnTo>
                    <a:pt x="659636" y="203087"/>
                  </a:lnTo>
                  <a:cubicBezTo>
                    <a:pt x="688368" y="205266"/>
                    <a:pt x="708371" y="207168"/>
                    <a:pt x="719648" y="208792"/>
                  </a:cubicBezTo>
                  <a:cubicBezTo>
                    <a:pt x="728932" y="210130"/>
                    <a:pt x="736886" y="212251"/>
                    <a:pt x="743510" y="215155"/>
                  </a:cubicBezTo>
                  <a:cubicBezTo>
                    <a:pt x="750134" y="218058"/>
                    <a:pt x="755309" y="221887"/>
                    <a:pt x="759034" y="226641"/>
                  </a:cubicBezTo>
                  <a:cubicBezTo>
                    <a:pt x="762759" y="231395"/>
                    <a:pt x="765384" y="238471"/>
                    <a:pt x="766907" y="247870"/>
                  </a:cubicBezTo>
                  <a:cubicBezTo>
                    <a:pt x="768431" y="257270"/>
                    <a:pt x="768100" y="269553"/>
                    <a:pt x="765915" y="284720"/>
                  </a:cubicBezTo>
                  <a:lnTo>
                    <a:pt x="665382" y="982556"/>
                  </a:lnTo>
                  <a:cubicBezTo>
                    <a:pt x="657747" y="1035555"/>
                    <a:pt x="659832" y="1083013"/>
                    <a:pt x="671636" y="1124931"/>
                  </a:cubicBezTo>
                  <a:cubicBezTo>
                    <a:pt x="683441" y="1166848"/>
                    <a:pt x="702562" y="1202780"/>
                    <a:pt x="728998" y="1232725"/>
                  </a:cubicBezTo>
                  <a:cubicBezTo>
                    <a:pt x="755434" y="1262671"/>
                    <a:pt x="787640" y="1286563"/>
                    <a:pt x="825616" y="1304398"/>
                  </a:cubicBezTo>
                  <a:cubicBezTo>
                    <a:pt x="863592" y="1322234"/>
                    <a:pt x="905010" y="1334383"/>
                    <a:pt x="949868" y="1340846"/>
                  </a:cubicBezTo>
                  <a:cubicBezTo>
                    <a:pt x="1020271" y="1350988"/>
                    <a:pt x="1091074" y="1349598"/>
                    <a:pt x="1162277" y="1336674"/>
                  </a:cubicBezTo>
                  <a:cubicBezTo>
                    <a:pt x="1233480" y="1323750"/>
                    <a:pt x="1293069" y="1304204"/>
                    <a:pt x="1341043" y="1278034"/>
                  </a:cubicBezTo>
                  <a:lnTo>
                    <a:pt x="1336236" y="1341256"/>
                  </a:lnTo>
                  <a:cubicBezTo>
                    <a:pt x="1333355" y="1369000"/>
                    <a:pt x="1345560" y="1384840"/>
                    <a:pt x="1372850" y="1388771"/>
                  </a:cubicBezTo>
                  <a:cubicBezTo>
                    <a:pt x="1378274" y="1389552"/>
                    <a:pt x="1386109" y="1390506"/>
                    <a:pt x="1396357" y="1391633"/>
                  </a:cubicBezTo>
                  <a:cubicBezTo>
                    <a:pt x="1406605" y="1392760"/>
                    <a:pt x="1418040" y="1393717"/>
                    <a:pt x="1430662" y="1394503"/>
                  </a:cubicBezTo>
                  <a:cubicBezTo>
                    <a:pt x="1443284" y="1395289"/>
                    <a:pt x="1456268" y="1395783"/>
                    <a:pt x="1469614" y="1395987"/>
                  </a:cubicBezTo>
                  <a:cubicBezTo>
                    <a:pt x="1482962" y="1396189"/>
                    <a:pt x="1494281" y="1396135"/>
                    <a:pt x="1503573" y="1395827"/>
                  </a:cubicBezTo>
                  <a:cubicBezTo>
                    <a:pt x="1531051" y="1395199"/>
                    <a:pt x="1546702" y="1381622"/>
                    <a:pt x="1550523" y="1355097"/>
                  </a:cubicBezTo>
                  <a:lnTo>
                    <a:pt x="1689739" y="388754"/>
                  </a:lnTo>
                  <a:lnTo>
                    <a:pt x="1774112" y="527374"/>
                  </a:lnTo>
                  <a:cubicBezTo>
                    <a:pt x="1852488" y="689183"/>
                    <a:pt x="1885048" y="875325"/>
                    <a:pt x="1857482" y="1066673"/>
                  </a:cubicBezTo>
                  <a:cubicBezTo>
                    <a:pt x="1820727" y="1321804"/>
                    <a:pt x="1684039" y="1537885"/>
                    <a:pt x="1492757" y="1680993"/>
                  </a:cubicBezTo>
                  <a:lnTo>
                    <a:pt x="1343605" y="1771776"/>
                  </a:lnTo>
                  <a:lnTo>
                    <a:pt x="1342991" y="1765021"/>
                  </a:lnTo>
                  <a:cubicBezTo>
                    <a:pt x="1342520" y="1763186"/>
                    <a:pt x="1341800" y="1761794"/>
                    <a:pt x="1340832" y="1760846"/>
                  </a:cubicBezTo>
                  <a:cubicBezTo>
                    <a:pt x="1339865" y="1759896"/>
                    <a:pt x="1338731" y="1759328"/>
                    <a:pt x="1337434" y="1759141"/>
                  </a:cubicBezTo>
                  <a:lnTo>
                    <a:pt x="1236611" y="1744616"/>
                  </a:lnTo>
                  <a:lnTo>
                    <a:pt x="1247987" y="1665646"/>
                  </a:lnTo>
                  <a:lnTo>
                    <a:pt x="1332584" y="1677833"/>
                  </a:lnTo>
                  <a:cubicBezTo>
                    <a:pt x="1333882" y="1678020"/>
                    <a:pt x="1335123" y="1677830"/>
                    <a:pt x="1336309" y="1677266"/>
                  </a:cubicBezTo>
                  <a:cubicBezTo>
                    <a:pt x="1337495" y="1676700"/>
                    <a:pt x="1338568" y="1675640"/>
                    <a:pt x="1339528" y="1674085"/>
                  </a:cubicBezTo>
                  <a:cubicBezTo>
                    <a:pt x="1340488" y="1672530"/>
                    <a:pt x="1341346" y="1670409"/>
                    <a:pt x="1342101" y="1667720"/>
                  </a:cubicBezTo>
                  <a:cubicBezTo>
                    <a:pt x="1342857" y="1665031"/>
                    <a:pt x="1343536" y="1661596"/>
                    <a:pt x="1344139" y="1657412"/>
                  </a:cubicBezTo>
                  <a:cubicBezTo>
                    <a:pt x="1344721" y="1653374"/>
                    <a:pt x="1345034" y="1649922"/>
                    <a:pt x="1345078" y="1647057"/>
                  </a:cubicBezTo>
                  <a:cubicBezTo>
                    <a:pt x="1345123" y="1644193"/>
                    <a:pt x="1344904" y="1641880"/>
                    <a:pt x="1344422" y="1640117"/>
                  </a:cubicBezTo>
                  <a:cubicBezTo>
                    <a:pt x="1343939" y="1638354"/>
                    <a:pt x="1343214" y="1636999"/>
                    <a:pt x="1342247" y="1636049"/>
                  </a:cubicBezTo>
                  <a:cubicBezTo>
                    <a:pt x="1341279" y="1635099"/>
                    <a:pt x="1340147" y="1634532"/>
                    <a:pt x="1338849" y="1634345"/>
                  </a:cubicBezTo>
                  <a:lnTo>
                    <a:pt x="1254252" y="1622158"/>
                  </a:lnTo>
                  <a:lnTo>
                    <a:pt x="1264102" y="1553789"/>
                  </a:lnTo>
                  <a:lnTo>
                    <a:pt x="1364060" y="1568189"/>
                  </a:lnTo>
                  <a:cubicBezTo>
                    <a:pt x="1365358" y="1568376"/>
                    <a:pt x="1366569" y="1568145"/>
                    <a:pt x="1367693" y="1567498"/>
                  </a:cubicBezTo>
                  <a:cubicBezTo>
                    <a:pt x="1368817" y="1566850"/>
                    <a:pt x="1369864" y="1565712"/>
                    <a:pt x="1370834" y="1564085"/>
                  </a:cubicBezTo>
                  <a:cubicBezTo>
                    <a:pt x="1371805" y="1562459"/>
                    <a:pt x="1372673" y="1560264"/>
                    <a:pt x="1373439" y="1557504"/>
                  </a:cubicBezTo>
                  <a:cubicBezTo>
                    <a:pt x="1374205" y="1554743"/>
                    <a:pt x="1374878" y="1551343"/>
                    <a:pt x="1375460" y="1547305"/>
                  </a:cubicBezTo>
                  <a:cubicBezTo>
                    <a:pt x="1376084" y="1542978"/>
                    <a:pt x="1376418" y="1539382"/>
                    <a:pt x="1376463" y="1536517"/>
                  </a:cubicBezTo>
                  <a:cubicBezTo>
                    <a:pt x="1376507" y="1533653"/>
                    <a:pt x="1376299" y="1531267"/>
                    <a:pt x="1375837" y="1529360"/>
                  </a:cubicBezTo>
                  <a:cubicBezTo>
                    <a:pt x="1375376" y="1527453"/>
                    <a:pt x="1374692" y="1526067"/>
                    <a:pt x="1373786" y="1525200"/>
                  </a:cubicBezTo>
                  <a:cubicBezTo>
                    <a:pt x="1372881" y="1524333"/>
                    <a:pt x="1371778" y="1523806"/>
                    <a:pt x="1370481" y="1523619"/>
                  </a:cubicBezTo>
                  <a:lnTo>
                    <a:pt x="1230714" y="1503484"/>
                  </a:lnTo>
                  <a:cubicBezTo>
                    <a:pt x="1225954" y="1502798"/>
                    <a:pt x="1221749" y="1503628"/>
                    <a:pt x="1218098" y="1505973"/>
                  </a:cubicBezTo>
                  <a:cubicBezTo>
                    <a:pt x="1214447" y="1508318"/>
                    <a:pt x="1212165" y="1512664"/>
                    <a:pt x="1211251" y="1519010"/>
                  </a:cubicBezTo>
                  <a:lnTo>
                    <a:pt x="1176092" y="1763062"/>
                  </a:lnTo>
                  <a:cubicBezTo>
                    <a:pt x="1175178" y="1769408"/>
                    <a:pt x="1176140" y="1774222"/>
                    <a:pt x="1178980" y="1777502"/>
                  </a:cubicBezTo>
                  <a:cubicBezTo>
                    <a:pt x="1181821" y="1780782"/>
                    <a:pt x="1185621" y="1782765"/>
                    <a:pt x="1190381" y="1783450"/>
                  </a:cubicBezTo>
                  <a:lnTo>
                    <a:pt x="1285648" y="1797175"/>
                  </a:lnTo>
                  <a:lnTo>
                    <a:pt x="1256924" y="1809416"/>
                  </a:lnTo>
                  <a:cubicBezTo>
                    <a:pt x="1115766" y="1861672"/>
                    <a:pt x="959925" y="1880455"/>
                    <a:pt x="800468" y="1857483"/>
                  </a:cubicBezTo>
                  <a:cubicBezTo>
                    <a:pt x="641011" y="1834511"/>
                    <a:pt x="496808" y="1772503"/>
                    <a:pt x="376142" y="1682527"/>
                  </a:cubicBezTo>
                  <a:lnTo>
                    <a:pt x="349194" y="1660331"/>
                  </a:lnTo>
                  <a:lnTo>
                    <a:pt x="352788" y="1658809"/>
                  </a:lnTo>
                  <a:cubicBezTo>
                    <a:pt x="353892" y="1657790"/>
                    <a:pt x="354547" y="1656559"/>
                    <a:pt x="354755" y="1655117"/>
                  </a:cubicBezTo>
                  <a:lnTo>
                    <a:pt x="367628" y="1565761"/>
                  </a:lnTo>
                  <a:lnTo>
                    <a:pt x="390995" y="1569128"/>
                  </a:lnTo>
                  <a:cubicBezTo>
                    <a:pt x="409457" y="1571787"/>
                    <a:pt x="425815" y="1571935"/>
                    <a:pt x="440070" y="1569572"/>
                  </a:cubicBezTo>
                  <a:cubicBezTo>
                    <a:pt x="454324" y="1567208"/>
                    <a:pt x="466736" y="1562555"/>
                    <a:pt x="477306" y="1555612"/>
                  </a:cubicBezTo>
                  <a:cubicBezTo>
                    <a:pt x="487876" y="1548669"/>
                    <a:pt x="496486" y="1539493"/>
                    <a:pt x="503135" y="1528083"/>
                  </a:cubicBezTo>
                  <a:cubicBezTo>
                    <a:pt x="509785" y="1516673"/>
                    <a:pt x="514243" y="1503108"/>
                    <a:pt x="516508" y="1487385"/>
                  </a:cubicBezTo>
                  <a:cubicBezTo>
                    <a:pt x="518150" y="1475991"/>
                    <a:pt x="518044" y="1465486"/>
                    <a:pt x="516190" y="1455869"/>
                  </a:cubicBezTo>
                  <a:cubicBezTo>
                    <a:pt x="514336" y="1446252"/>
                    <a:pt x="510873" y="1437583"/>
                    <a:pt x="505803" y="1429859"/>
                  </a:cubicBezTo>
                  <a:cubicBezTo>
                    <a:pt x="500731" y="1422135"/>
                    <a:pt x="494226" y="1415419"/>
                    <a:pt x="486289" y="1409711"/>
                  </a:cubicBezTo>
                  <a:cubicBezTo>
                    <a:pt x="478351" y="1404002"/>
                    <a:pt x="470318" y="1399717"/>
                    <a:pt x="462191" y="1396853"/>
                  </a:cubicBezTo>
                  <a:cubicBezTo>
                    <a:pt x="454065" y="1393989"/>
                    <a:pt x="447045" y="1391873"/>
                    <a:pt x="441131" y="1390506"/>
                  </a:cubicBezTo>
                  <a:cubicBezTo>
                    <a:pt x="435219" y="1389139"/>
                    <a:pt x="428944" y="1387978"/>
                    <a:pt x="422310" y="1387022"/>
                  </a:cubicBezTo>
                  <a:lnTo>
                    <a:pt x="356320" y="1377515"/>
                  </a:lnTo>
                  <a:cubicBezTo>
                    <a:pt x="350550" y="1376684"/>
                    <a:pt x="345654" y="1377708"/>
                    <a:pt x="341632" y="1380589"/>
                  </a:cubicBezTo>
                  <a:cubicBezTo>
                    <a:pt x="337611" y="1383469"/>
                    <a:pt x="335111" y="1388299"/>
                    <a:pt x="334135" y="1395079"/>
                  </a:cubicBezTo>
                  <a:lnTo>
                    <a:pt x="301746" y="1619900"/>
                  </a:lnTo>
                  <a:lnTo>
                    <a:pt x="186149" y="1492758"/>
                  </a:lnTo>
                  <a:cubicBezTo>
                    <a:pt x="43040" y="1301476"/>
                    <a:pt x="-27097" y="1055600"/>
                    <a:pt x="9659" y="800469"/>
                  </a:cubicBezTo>
                  <a:cubicBezTo>
                    <a:pt x="83169" y="290206"/>
                    <a:pt x="556410" y="-63851"/>
                    <a:pt x="1066673" y="9659"/>
                  </a:cubicBezTo>
                  <a:close/>
                </a:path>
              </a:pathLst>
            </a:custGeom>
          </p:spPr>
        </p:pic>
      </p:grpSp>
      <p:sp>
        <p:nvSpPr>
          <p:cNvPr id="59" name="Isosceles Triangle 24"/>
          <p:cNvSpPr/>
          <p:nvPr userDrawn="1"/>
        </p:nvSpPr>
        <p:spPr>
          <a:xfrm flipV="1">
            <a:off x="5462082" y="0"/>
            <a:ext cx="776032" cy="504967"/>
          </a:xfrm>
          <a:custGeom>
            <a:avLst/>
            <a:gdLst>
              <a:gd name="connsiteX0" fmla="*/ 0 w 457200"/>
              <a:gd name="connsiteY0" fmla="*/ 761285 h 761285"/>
              <a:gd name="connsiteX1" fmla="*/ 228600 w 457200"/>
              <a:gd name="connsiteY1" fmla="*/ 0 h 761285"/>
              <a:gd name="connsiteX2" fmla="*/ 457200 w 457200"/>
              <a:gd name="connsiteY2" fmla="*/ 761285 h 761285"/>
              <a:gd name="connsiteX3" fmla="*/ 0 w 457200"/>
              <a:gd name="connsiteY3" fmla="*/ 761285 h 761285"/>
              <a:gd name="connsiteX0" fmla="*/ 0 w 457200"/>
              <a:gd name="connsiteY0" fmla="*/ 540155 h 540155"/>
              <a:gd name="connsiteX1" fmla="*/ 13447 w 457200"/>
              <a:gd name="connsiteY1" fmla="*/ 0 h 540155"/>
              <a:gd name="connsiteX2" fmla="*/ 457200 w 457200"/>
              <a:gd name="connsiteY2" fmla="*/ 540155 h 540155"/>
              <a:gd name="connsiteX3" fmla="*/ 0 w 457200"/>
              <a:gd name="connsiteY3" fmla="*/ 540155 h 540155"/>
              <a:gd name="connsiteX0" fmla="*/ 33974 w 491174"/>
              <a:gd name="connsiteY0" fmla="*/ 403677 h 403677"/>
              <a:gd name="connsiteX1" fmla="*/ 0 w 491174"/>
              <a:gd name="connsiteY1" fmla="*/ 0 h 403677"/>
              <a:gd name="connsiteX2" fmla="*/ 491174 w 491174"/>
              <a:gd name="connsiteY2" fmla="*/ 403677 h 403677"/>
              <a:gd name="connsiteX3" fmla="*/ 33974 w 491174"/>
              <a:gd name="connsiteY3" fmla="*/ 403677 h 403677"/>
              <a:gd name="connsiteX0" fmla="*/ 0 w 457200"/>
              <a:gd name="connsiteY0" fmla="*/ 444620 h 444620"/>
              <a:gd name="connsiteX1" fmla="*/ 120145 w 457200"/>
              <a:gd name="connsiteY1" fmla="*/ 0 h 444620"/>
              <a:gd name="connsiteX2" fmla="*/ 457200 w 457200"/>
              <a:gd name="connsiteY2" fmla="*/ 444620 h 444620"/>
              <a:gd name="connsiteX3" fmla="*/ 0 w 457200"/>
              <a:gd name="connsiteY3" fmla="*/ 444620 h 444620"/>
              <a:gd name="connsiteX0" fmla="*/ 146599 w 337055"/>
              <a:gd name="connsiteY0" fmla="*/ 0 h 504967"/>
              <a:gd name="connsiteX1" fmla="*/ 0 w 337055"/>
              <a:gd name="connsiteY1" fmla="*/ 60347 h 504967"/>
              <a:gd name="connsiteX2" fmla="*/ 337055 w 337055"/>
              <a:gd name="connsiteY2" fmla="*/ 504967 h 504967"/>
              <a:gd name="connsiteX3" fmla="*/ 146599 w 337055"/>
              <a:gd name="connsiteY3" fmla="*/ 0 h 5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55" h="504967">
                <a:moveTo>
                  <a:pt x="146599" y="0"/>
                </a:moveTo>
                <a:lnTo>
                  <a:pt x="0" y="60347"/>
                </a:lnTo>
                <a:lnTo>
                  <a:pt x="337055" y="504967"/>
                </a:lnTo>
                <a:lnTo>
                  <a:pt x="146599" y="0"/>
                </a:lnTo>
                <a:close/>
              </a:path>
            </a:pathLst>
          </a:custGeom>
          <a:solidFill>
            <a:srgbClr val="0594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78723"/>
            <a:ext cx="7772400" cy="1463040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defRPr sz="3200" b="1" baseline="0">
                <a:solidFill>
                  <a:srgbClr val="0070C0"/>
                </a:solidFill>
                <a:latin typeface="+mj-lt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728890" y="3200400"/>
            <a:ext cx="768622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4373" y="3429000"/>
            <a:ext cx="6248400" cy="662158"/>
          </a:xfrm>
        </p:spPr>
        <p:txBody>
          <a:bodyPr/>
          <a:lstStyle>
            <a:lvl1pPr marL="0" indent="0" algn="ctr">
              <a:buNone/>
              <a:defRPr sz="2600" b="1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Author names</a:t>
            </a:r>
          </a:p>
        </p:txBody>
      </p:sp>
      <p:sp>
        <p:nvSpPr>
          <p:cNvPr id="2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1" name="Subtitle 2"/>
          <p:cNvSpPr txBox="1">
            <a:spLocks/>
          </p:cNvSpPr>
          <p:nvPr userDrawn="1"/>
        </p:nvSpPr>
        <p:spPr bwMode="auto">
          <a:xfrm>
            <a:off x="1558538" y="5764619"/>
            <a:ext cx="6026924" cy="48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100" u="none" kern="0" baseline="0" dirty="0">
                <a:solidFill>
                  <a:srgbClr val="0070C0"/>
                </a:solidFill>
                <a:latin typeface="+mj-lt"/>
              </a:rPr>
              <a:t>www.peese.org</a:t>
            </a:r>
          </a:p>
        </p:txBody>
      </p:sp>
    </p:spTree>
    <p:extLst>
      <p:ext uri="{BB962C8B-B14F-4D97-AF65-F5344CB8AC3E}">
        <p14:creationId xmlns:p14="http://schemas.microsoft.com/office/powerpoint/2010/main" val="133979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0"/>
            <a:ext cx="9144000" cy="914400"/>
            <a:chOff x="0" y="0"/>
            <a:chExt cx="9144000" cy="914400"/>
          </a:xfrm>
        </p:grpSpPr>
        <p:sp>
          <p:nvSpPr>
            <p:cNvPr id="21" name="Rectangle 20"/>
            <p:cNvSpPr/>
            <p:nvPr userDrawn="1"/>
          </p:nvSpPr>
          <p:spPr>
            <a:xfrm flipH="1">
              <a:off x="0" y="0"/>
              <a:ext cx="9144000" cy="9144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 userDrawn="1"/>
          </p:nvSpPr>
          <p:spPr>
            <a:xfrm flipH="1" flipV="1">
              <a:off x="4648200" y="0"/>
              <a:ext cx="4495800" cy="457200"/>
            </a:xfrm>
            <a:prstGeom prst="triangle">
              <a:avLst>
                <a:gd name="adj" fmla="val 25697"/>
              </a:avLst>
            </a:prstGeom>
            <a:solidFill>
              <a:srgbClr val="0063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7"/>
            <p:cNvSpPr/>
            <p:nvPr userDrawn="1"/>
          </p:nvSpPr>
          <p:spPr>
            <a:xfrm flipH="1">
              <a:off x="7985075" y="457200"/>
              <a:ext cx="398347" cy="457200"/>
            </a:xfrm>
            <a:custGeom>
              <a:avLst/>
              <a:gdLst>
                <a:gd name="connsiteX0" fmla="*/ 0 w 844171"/>
                <a:gd name="connsiteY0" fmla="*/ 457200 h 457200"/>
                <a:gd name="connsiteX1" fmla="*/ 398347 w 844171"/>
                <a:gd name="connsiteY1" fmla="*/ 0 h 457200"/>
                <a:gd name="connsiteX2" fmla="*/ 844171 w 844171"/>
                <a:gd name="connsiteY2" fmla="*/ 457200 h 457200"/>
                <a:gd name="connsiteX3" fmla="*/ 0 w 844171"/>
                <a:gd name="connsiteY3" fmla="*/ 457200 h 457200"/>
                <a:gd name="connsiteX0" fmla="*/ 0 w 398347"/>
                <a:gd name="connsiteY0" fmla="*/ 457200 h 457200"/>
                <a:gd name="connsiteX1" fmla="*/ 398347 w 398347"/>
                <a:gd name="connsiteY1" fmla="*/ 0 h 457200"/>
                <a:gd name="connsiteX2" fmla="*/ 289162 w 398347"/>
                <a:gd name="connsiteY2" fmla="*/ 457200 h 457200"/>
                <a:gd name="connsiteX3" fmla="*/ 0 w 39834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8347" h="457200">
                  <a:moveTo>
                    <a:pt x="0" y="457200"/>
                  </a:moveTo>
                  <a:lnTo>
                    <a:pt x="398347" y="0"/>
                  </a:lnTo>
                  <a:lnTo>
                    <a:pt x="289162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/>
            <p:cNvSpPr/>
            <p:nvPr userDrawn="1"/>
          </p:nvSpPr>
          <p:spPr>
            <a:xfrm flipH="1">
              <a:off x="7028880" y="457200"/>
              <a:ext cx="1066516" cy="457200"/>
            </a:xfrm>
            <a:prstGeom prst="triangle">
              <a:avLst>
                <a:gd name="adj" fmla="val 10554"/>
              </a:avLst>
            </a:prstGeom>
            <a:solidFill>
              <a:srgbClr val="3BAB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3"/>
            <p:cNvSpPr/>
            <p:nvPr userDrawn="1"/>
          </p:nvSpPr>
          <p:spPr>
            <a:xfrm flipH="1">
              <a:off x="4694349" y="0"/>
              <a:ext cx="3290726" cy="914400"/>
            </a:xfrm>
            <a:custGeom>
              <a:avLst/>
              <a:gdLst>
                <a:gd name="connsiteX0" fmla="*/ 0 w 2228280"/>
                <a:gd name="connsiteY0" fmla="*/ 0 h 914400"/>
                <a:gd name="connsiteX1" fmla="*/ 2228280 w 2228280"/>
                <a:gd name="connsiteY1" fmla="*/ 0 h 914400"/>
                <a:gd name="connsiteX2" fmla="*/ 2228280 w 2228280"/>
                <a:gd name="connsiteY2" fmla="*/ 914400 h 914400"/>
                <a:gd name="connsiteX3" fmla="*/ 0 w 2228280"/>
                <a:gd name="connsiteY3" fmla="*/ 914400 h 914400"/>
                <a:gd name="connsiteX4" fmla="*/ 0 w 2228280"/>
                <a:gd name="connsiteY4" fmla="*/ 0 h 914400"/>
                <a:gd name="connsiteX0" fmla="*/ 0 w 2228280"/>
                <a:gd name="connsiteY0" fmla="*/ 0 h 914400"/>
                <a:gd name="connsiteX1" fmla="*/ 2228280 w 2228280"/>
                <a:gd name="connsiteY1" fmla="*/ 0 h 914400"/>
                <a:gd name="connsiteX2" fmla="*/ 2228280 w 2228280"/>
                <a:gd name="connsiteY2" fmla="*/ 914400 h 914400"/>
                <a:gd name="connsiteX3" fmla="*/ 1036320 w 2228280"/>
                <a:gd name="connsiteY3" fmla="*/ 896982 h 914400"/>
                <a:gd name="connsiteX4" fmla="*/ 0 w 2228280"/>
                <a:gd name="connsiteY4" fmla="*/ 0 h 914400"/>
                <a:gd name="connsiteX0" fmla="*/ 0 w 2228280"/>
                <a:gd name="connsiteY0" fmla="*/ 0 h 923108"/>
                <a:gd name="connsiteX1" fmla="*/ 2228280 w 2228280"/>
                <a:gd name="connsiteY1" fmla="*/ 0 h 923108"/>
                <a:gd name="connsiteX2" fmla="*/ 2228280 w 2228280"/>
                <a:gd name="connsiteY2" fmla="*/ 914400 h 923108"/>
                <a:gd name="connsiteX3" fmla="*/ 1045029 w 2228280"/>
                <a:gd name="connsiteY3" fmla="*/ 923108 h 923108"/>
                <a:gd name="connsiteX4" fmla="*/ 0 w 2228280"/>
                <a:gd name="connsiteY4" fmla="*/ 0 h 923108"/>
                <a:gd name="connsiteX0" fmla="*/ 0 w 3168806"/>
                <a:gd name="connsiteY0" fmla="*/ 461555 h 923108"/>
                <a:gd name="connsiteX1" fmla="*/ 3168806 w 3168806"/>
                <a:gd name="connsiteY1" fmla="*/ 0 h 923108"/>
                <a:gd name="connsiteX2" fmla="*/ 3168806 w 3168806"/>
                <a:gd name="connsiteY2" fmla="*/ 914400 h 923108"/>
                <a:gd name="connsiteX3" fmla="*/ 1985555 w 3168806"/>
                <a:gd name="connsiteY3" fmla="*/ 923108 h 923108"/>
                <a:gd name="connsiteX4" fmla="*/ 0 w 3168806"/>
                <a:gd name="connsiteY4" fmla="*/ 461555 h 923108"/>
                <a:gd name="connsiteX0" fmla="*/ 0 w 3168806"/>
                <a:gd name="connsiteY0" fmla="*/ 461555 h 923108"/>
                <a:gd name="connsiteX1" fmla="*/ 1636097 w 3168806"/>
                <a:gd name="connsiteY1" fmla="*/ 0 h 923108"/>
                <a:gd name="connsiteX2" fmla="*/ 3168806 w 3168806"/>
                <a:gd name="connsiteY2" fmla="*/ 914400 h 923108"/>
                <a:gd name="connsiteX3" fmla="*/ 1985555 w 3168806"/>
                <a:gd name="connsiteY3" fmla="*/ 923108 h 923108"/>
                <a:gd name="connsiteX4" fmla="*/ 0 w 3168806"/>
                <a:gd name="connsiteY4" fmla="*/ 461555 h 923108"/>
                <a:gd name="connsiteX0" fmla="*/ 0 w 3290726"/>
                <a:gd name="connsiteY0" fmla="*/ 461555 h 923108"/>
                <a:gd name="connsiteX1" fmla="*/ 1636097 w 3290726"/>
                <a:gd name="connsiteY1" fmla="*/ 0 h 923108"/>
                <a:gd name="connsiteX2" fmla="*/ 3290726 w 3290726"/>
                <a:gd name="connsiteY2" fmla="*/ 0 h 923108"/>
                <a:gd name="connsiteX3" fmla="*/ 1985555 w 3290726"/>
                <a:gd name="connsiteY3" fmla="*/ 923108 h 923108"/>
                <a:gd name="connsiteX4" fmla="*/ 0 w 3290726"/>
                <a:gd name="connsiteY4" fmla="*/ 461555 h 923108"/>
                <a:gd name="connsiteX0" fmla="*/ 0 w 3290726"/>
                <a:gd name="connsiteY0" fmla="*/ 461555 h 914400"/>
                <a:gd name="connsiteX1" fmla="*/ 1636097 w 3290726"/>
                <a:gd name="connsiteY1" fmla="*/ 0 h 914400"/>
                <a:gd name="connsiteX2" fmla="*/ 3290726 w 3290726"/>
                <a:gd name="connsiteY2" fmla="*/ 0 h 914400"/>
                <a:gd name="connsiteX3" fmla="*/ 940526 w 3290726"/>
                <a:gd name="connsiteY3" fmla="*/ 914400 h 914400"/>
                <a:gd name="connsiteX4" fmla="*/ 0 w 3290726"/>
                <a:gd name="connsiteY4" fmla="*/ 461555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0726" h="914400">
                  <a:moveTo>
                    <a:pt x="0" y="461555"/>
                  </a:moveTo>
                  <a:lnTo>
                    <a:pt x="1636097" y="0"/>
                  </a:lnTo>
                  <a:lnTo>
                    <a:pt x="3290726" y="0"/>
                  </a:lnTo>
                  <a:lnTo>
                    <a:pt x="940526" y="914400"/>
                  </a:lnTo>
                  <a:lnTo>
                    <a:pt x="0" y="461555"/>
                  </a:lnTo>
                  <a:close/>
                </a:path>
              </a:pathLst>
            </a:custGeom>
            <a:solidFill>
              <a:srgbClr val="007AD6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 userDrawn="1"/>
        </p:nvGrpSpPr>
        <p:grpSpPr>
          <a:xfrm>
            <a:off x="8153400" y="6096000"/>
            <a:ext cx="1002587" cy="762000"/>
            <a:chOff x="8153400" y="6096000"/>
            <a:chExt cx="1002587" cy="762000"/>
          </a:xfrm>
        </p:grpSpPr>
        <p:sp>
          <p:nvSpPr>
            <p:cNvPr id="5" name="Isosceles Triangle 4"/>
            <p:cNvSpPr/>
            <p:nvPr userDrawn="1"/>
          </p:nvSpPr>
          <p:spPr>
            <a:xfrm>
              <a:off x="8153400" y="6400800"/>
              <a:ext cx="990600" cy="457200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5400000" flipV="1">
              <a:off x="8546387" y="6248400"/>
              <a:ext cx="762000" cy="457200"/>
            </a:xfrm>
            <a:prstGeom prst="triangle">
              <a:avLst>
                <a:gd name="adj" fmla="val 100000"/>
              </a:avLst>
            </a:pr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8006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45378"/>
            <a:ext cx="8088288" cy="8382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5532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solidFill>
                  <a:schemeClr val="tx1"/>
                </a:solidFill>
                <a:cs typeface="+mn-cs"/>
              </a:defRPr>
            </a:lvl1pPr>
          </a:lstStyle>
          <a:p>
            <a:fld id="{798D22C8-B87E-4B3F-80DE-4E1777DA9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15"/>
          <p:cNvSpPr/>
          <p:nvPr userDrawn="1"/>
        </p:nvSpPr>
        <p:spPr>
          <a:xfrm>
            <a:off x="8365792" y="130504"/>
            <a:ext cx="653104" cy="653104"/>
          </a:xfrm>
          <a:custGeom>
            <a:avLst/>
            <a:gdLst/>
            <a:ahLst/>
            <a:cxnLst/>
            <a:rect l="l" t="t" r="r" b="b"/>
            <a:pathLst>
              <a:path w="1866900" h="1866900">
                <a:moveTo>
                  <a:pt x="463436" y="1499543"/>
                </a:moveTo>
                <a:lnTo>
                  <a:pt x="487918" y="1499543"/>
                </a:lnTo>
                <a:cubicBezTo>
                  <a:pt x="493893" y="1499543"/>
                  <a:pt x="499686" y="1499944"/>
                  <a:pt x="505296" y="1500745"/>
                </a:cubicBezTo>
                <a:cubicBezTo>
                  <a:pt x="510907" y="1501547"/>
                  <a:pt x="516262" y="1503478"/>
                  <a:pt x="521363" y="1506538"/>
                </a:cubicBezTo>
                <a:cubicBezTo>
                  <a:pt x="526463" y="1509598"/>
                  <a:pt x="530762" y="1514334"/>
                  <a:pt x="534260" y="1520746"/>
                </a:cubicBezTo>
                <a:cubicBezTo>
                  <a:pt x="537757" y="1527158"/>
                  <a:pt x="539506" y="1535319"/>
                  <a:pt x="539506" y="1545229"/>
                </a:cubicBezTo>
                <a:cubicBezTo>
                  <a:pt x="539506" y="1552515"/>
                  <a:pt x="538486" y="1559255"/>
                  <a:pt x="536446" y="1565448"/>
                </a:cubicBezTo>
                <a:cubicBezTo>
                  <a:pt x="534405" y="1571642"/>
                  <a:pt x="531418" y="1576961"/>
                  <a:pt x="527483" y="1581406"/>
                </a:cubicBezTo>
                <a:cubicBezTo>
                  <a:pt x="523549" y="1585850"/>
                  <a:pt x="518485" y="1589311"/>
                  <a:pt x="512291" y="1591789"/>
                </a:cubicBezTo>
                <a:cubicBezTo>
                  <a:pt x="506098" y="1594266"/>
                  <a:pt x="498411" y="1595505"/>
                  <a:pt x="489230" y="1595505"/>
                </a:cubicBezTo>
                <a:lnTo>
                  <a:pt x="463436" y="1595505"/>
                </a:lnTo>
                <a:close/>
                <a:moveTo>
                  <a:pt x="880197" y="1455169"/>
                </a:moveTo>
                <a:cubicBezTo>
                  <a:pt x="875388" y="1455169"/>
                  <a:pt x="871344" y="1456590"/>
                  <a:pt x="868065" y="1459432"/>
                </a:cubicBezTo>
                <a:cubicBezTo>
                  <a:pt x="864786" y="1462273"/>
                  <a:pt x="863147" y="1466900"/>
                  <a:pt x="863147" y="1473312"/>
                </a:cubicBezTo>
                <a:lnTo>
                  <a:pt x="863147" y="1719883"/>
                </a:lnTo>
                <a:cubicBezTo>
                  <a:pt x="863147" y="1726295"/>
                  <a:pt x="864786" y="1730922"/>
                  <a:pt x="868065" y="1733764"/>
                </a:cubicBezTo>
                <a:cubicBezTo>
                  <a:pt x="871344" y="1736605"/>
                  <a:pt x="875388" y="1738026"/>
                  <a:pt x="880197" y="1738026"/>
                </a:cubicBezTo>
                <a:lnTo>
                  <a:pt x="1022281" y="1738026"/>
                </a:lnTo>
                <a:cubicBezTo>
                  <a:pt x="1023593" y="1738026"/>
                  <a:pt x="1024795" y="1737625"/>
                  <a:pt x="1025888" y="1736824"/>
                </a:cubicBezTo>
                <a:cubicBezTo>
                  <a:pt x="1026981" y="1736022"/>
                  <a:pt x="1027892" y="1734747"/>
                  <a:pt x="1028620" y="1732999"/>
                </a:cubicBezTo>
                <a:cubicBezTo>
                  <a:pt x="1029349" y="1731250"/>
                  <a:pt x="1029895" y="1728955"/>
                  <a:pt x="1030260" y="1726113"/>
                </a:cubicBezTo>
                <a:cubicBezTo>
                  <a:pt x="1030624" y="1723271"/>
                  <a:pt x="1030806" y="1719737"/>
                  <a:pt x="1030806" y="1715511"/>
                </a:cubicBezTo>
                <a:cubicBezTo>
                  <a:pt x="1030806" y="1711285"/>
                  <a:pt x="1030624" y="1707751"/>
                  <a:pt x="1030260" y="1704910"/>
                </a:cubicBezTo>
                <a:cubicBezTo>
                  <a:pt x="1029895" y="1702068"/>
                  <a:pt x="1029349" y="1699773"/>
                  <a:pt x="1028620" y="1698024"/>
                </a:cubicBezTo>
                <a:cubicBezTo>
                  <a:pt x="1027892" y="1696275"/>
                  <a:pt x="1026981" y="1695000"/>
                  <a:pt x="1025888" y="1694199"/>
                </a:cubicBezTo>
                <a:cubicBezTo>
                  <a:pt x="1024795" y="1693397"/>
                  <a:pt x="1023593" y="1692996"/>
                  <a:pt x="1022281" y="1692996"/>
                </a:cubicBezTo>
                <a:lnTo>
                  <a:pt x="920418" y="1692996"/>
                </a:lnTo>
                <a:lnTo>
                  <a:pt x="920418" y="1613211"/>
                </a:lnTo>
                <a:lnTo>
                  <a:pt x="1005887" y="1613211"/>
                </a:lnTo>
                <a:cubicBezTo>
                  <a:pt x="1007198" y="1613211"/>
                  <a:pt x="1008401" y="1612846"/>
                  <a:pt x="1009493" y="1612118"/>
                </a:cubicBezTo>
                <a:cubicBezTo>
                  <a:pt x="1010586" y="1611389"/>
                  <a:pt x="1011497" y="1610187"/>
                  <a:pt x="1012226" y="1608511"/>
                </a:cubicBezTo>
                <a:cubicBezTo>
                  <a:pt x="1012954" y="1606835"/>
                  <a:pt x="1013501" y="1604613"/>
                  <a:pt x="1013865" y="1601844"/>
                </a:cubicBezTo>
                <a:cubicBezTo>
                  <a:pt x="1014230" y="1599075"/>
                  <a:pt x="1014412" y="1595578"/>
                  <a:pt x="1014412" y="1591351"/>
                </a:cubicBezTo>
                <a:cubicBezTo>
                  <a:pt x="1014412" y="1587271"/>
                  <a:pt x="1014230" y="1583810"/>
                  <a:pt x="1013865" y="1580968"/>
                </a:cubicBezTo>
                <a:cubicBezTo>
                  <a:pt x="1013501" y="1578127"/>
                  <a:pt x="1012954" y="1575868"/>
                  <a:pt x="1012226" y="1574192"/>
                </a:cubicBezTo>
                <a:cubicBezTo>
                  <a:pt x="1011497" y="1572516"/>
                  <a:pt x="1010586" y="1571278"/>
                  <a:pt x="1009493" y="1570476"/>
                </a:cubicBezTo>
                <a:cubicBezTo>
                  <a:pt x="1008401" y="1569674"/>
                  <a:pt x="1007198" y="1569274"/>
                  <a:pt x="1005887" y="1569274"/>
                </a:cubicBezTo>
                <a:lnTo>
                  <a:pt x="920418" y="1569274"/>
                </a:lnTo>
                <a:lnTo>
                  <a:pt x="920418" y="1500199"/>
                </a:lnTo>
                <a:lnTo>
                  <a:pt x="1021407" y="1500199"/>
                </a:lnTo>
                <a:cubicBezTo>
                  <a:pt x="1022718" y="1500199"/>
                  <a:pt x="1023884" y="1499798"/>
                  <a:pt x="1024904" y="1498997"/>
                </a:cubicBezTo>
                <a:cubicBezTo>
                  <a:pt x="1025924" y="1498195"/>
                  <a:pt x="1026799" y="1496920"/>
                  <a:pt x="1027527" y="1495171"/>
                </a:cubicBezTo>
                <a:cubicBezTo>
                  <a:pt x="1028256" y="1493423"/>
                  <a:pt x="1028802" y="1491127"/>
                  <a:pt x="1029167" y="1488286"/>
                </a:cubicBezTo>
                <a:cubicBezTo>
                  <a:pt x="1029531" y="1485444"/>
                  <a:pt x="1029713" y="1481983"/>
                  <a:pt x="1029713" y="1477903"/>
                </a:cubicBezTo>
                <a:cubicBezTo>
                  <a:pt x="1029713" y="1473531"/>
                  <a:pt x="1029531" y="1469924"/>
                  <a:pt x="1029167" y="1467082"/>
                </a:cubicBezTo>
                <a:cubicBezTo>
                  <a:pt x="1028802" y="1464241"/>
                  <a:pt x="1028256" y="1461909"/>
                  <a:pt x="1027527" y="1460087"/>
                </a:cubicBezTo>
                <a:cubicBezTo>
                  <a:pt x="1026799" y="1458266"/>
                  <a:pt x="1025924" y="1456991"/>
                  <a:pt x="1024904" y="1456262"/>
                </a:cubicBezTo>
                <a:cubicBezTo>
                  <a:pt x="1023884" y="1455533"/>
                  <a:pt x="1022718" y="1455169"/>
                  <a:pt x="1021407" y="1455169"/>
                </a:cubicBezTo>
                <a:close/>
                <a:moveTo>
                  <a:pt x="661122" y="1455169"/>
                </a:moveTo>
                <a:cubicBezTo>
                  <a:pt x="656313" y="1455169"/>
                  <a:pt x="652269" y="1456590"/>
                  <a:pt x="648990" y="1459432"/>
                </a:cubicBezTo>
                <a:cubicBezTo>
                  <a:pt x="645711" y="1462273"/>
                  <a:pt x="644072" y="1466900"/>
                  <a:pt x="644072" y="1473312"/>
                </a:cubicBezTo>
                <a:lnTo>
                  <a:pt x="644072" y="1719883"/>
                </a:lnTo>
                <a:cubicBezTo>
                  <a:pt x="644072" y="1726295"/>
                  <a:pt x="645711" y="1730922"/>
                  <a:pt x="648990" y="1733764"/>
                </a:cubicBezTo>
                <a:cubicBezTo>
                  <a:pt x="652269" y="1736605"/>
                  <a:pt x="656313" y="1738026"/>
                  <a:pt x="661122" y="1738026"/>
                </a:cubicBezTo>
                <a:lnTo>
                  <a:pt x="803206" y="1738026"/>
                </a:lnTo>
                <a:cubicBezTo>
                  <a:pt x="804518" y="1738026"/>
                  <a:pt x="805720" y="1737625"/>
                  <a:pt x="806813" y="1736824"/>
                </a:cubicBezTo>
                <a:cubicBezTo>
                  <a:pt x="807906" y="1736022"/>
                  <a:pt x="808817" y="1734747"/>
                  <a:pt x="809545" y="1732999"/>
                </a:cubicBezTo>
                <a:cubicBezTo>
                  <a:pt x="810274" y="1731250"/>
                  <a:pt x="810820" y="1728955"/>
                  <a:pt x="811185" y="1726113"/>
                </a:cubicBezTo>
                <a:cubicBezTo>
                  <a:pt x="811549" y="1723271"/>
                  <a:pt x="811731" y="1719737"/>
                  <a:pt x="811731" y="1715511"/>
                </a:cubicBezTo>
                <a:cubicBezTo>
                  <a:pt x="811731" y="1711285"/>
                  <a:pt x="811549" y="1707751"/>
                  <a:pt x="811185" y="1704910"/>
                </a:cubicBezTo>
                <a:cubicBezTo>
                  <a:pt x="810820" y="1702068"/>
                  <a:pt x="810274" y="1699773"/>
                  <a:pt x="809545" y="1698024"/>
                </a:cubicBezTo>
                <a:cubicBezTo>
                  <a:pt x="808817" y="1696275"/>
                  <a:pt x="807906" y="1695000"/>
                  <a:pt x="806813" y="1694199"/>
                </a:cubicBezTo>
                <a:cubicBezTo>
                  <a:pt x="805720" y="1693397"/>
                  <a:pt x="804518" y="1692996"/>
                  <a:pt x="803206" y="1692996"/>
                </a:cubicBezTo>
                <a:lnTo>
                  <a:pt x="701343" y="1692996"/>
                </a:lnTo>
                <a:lnTo>
                  <a:pt x="701343" y="1613211"/>
                </a:lnTo>
                <a:lnTo>
                  <a:pt x="786812" y="1613211"/>
                </a:lnTo>
                <a:cubicBezTo>
                  <a:pt x="788123" y="1613211"/>
                  <a:pt x="789326" y="1612846"/>
                  <a:pt x="790418" y="1612118"/>
                </a:cubicBezTo>
                <a:cubicBezTo>
                  <a:pt x="791511" y="1611389"/>
                  <a:pt x="792422" y="1610187"/>
                  <a:pt x="793151" y="1608511"/>
                </a:cubicBezTo>
                <a:cubicBezTo>
                  <a:pt x="793880" y="1606835"/>
                  <a:pt x="794426" y="1604613"/>
                  <a:pt x="794790" y="1601844"/>
                </a:cubicBezTo>
                <a:cubicBezTo>
                  <a:pt x="795155" y="1599075"/>
                  <a:pt x="795337" y="1595578"/>
                  <a:pt x="795337" y="1591351"/>
                </a:cubicBezTo>
                <a:cubicBezTo>
                  <a:pt x="795337" y="1587271"/>
                  <a:pt x="795155" y="1583810"/>
                  <a:pt x="794790" y="1580968"/>
                </a:cubicBezTo>
                <a:cubicBezTo>
                  <a:pt x="794426" y="1578127"/>
                  <a:pt x="793880" y="1575868"/>
                  <a:pt x="793151" y="1574192"/>
                </a:cubicBezTo>
                <a:cubicBezTo>
                  <a:pt x="792422" y="1572516"/>
                  <a:pt x="791511" y="1571278"/>
                  <a:pt x="790418" y="1570476"/>
                </a:cubicBezTo>
                <a:cubicBezTo>
                  <a:pt x="789326" y="1569674"/>
                  <a:pt x="788123" y="1569274"/>
                  <a:pt x="786812" y="1569274"/>
                </a:cubicBezTo>
                <a:lnTo>
                  <a:pt x="701343" y="1569274"/>
                </a:lnTo>
                <a:lnTo>
                  <a:pt x="701343" y="1500199"/>
                </a:lnTo>
                <a:lnTo>
                  <a:pt x="802332" y="1500199"/>
                </a:lnTo>
                <a:cubicBezTo>
                  <a:pt x="803643" y="1500199"/>
                  <a:pt x="804809" y="1499798"/>
                  <a:pt x="805829" y="1498997"/>
                </a:cubicBezTo>
                <a:cubicBezTo>
                  <a:pt x="806849" y="1498195"/>
                  <a:pt x="807724" y="1496920"/>
                  <a:pt x="808452" y="1495171"/>
                </a:cubicBezTo>
                <a:cubicBezTo>
                  <a:pt x="809181" y="1493423"/>
                  <a:pt x="809727" y="1491127"/>
                  <a:pt x="810092" y="1488286"/>
                </a:cubicBezTo>
                <a:cubicBezTo>
                  <a:pt x="810456" y="1485444"/>
                  <a:pt x="810638" y="1481983"/>
                  <a:pt x="810638" y="1477903"/>
                </a:cubicBezTo>
                <a:cubicBezTo>
                  <a:pt x="810638" y="1473531"/>
                  <a:pt x="810456" y="1469924"/>
                  <a:pt x="810092" y="1467082"/>
                </a:cubicBezTo>
                <a:cubicBezTo>
                  <a:pt x="809727" y="1464241"/>
                  <a:pt x="809181" y="1461909"/>
                  <a:pt x="808452" y="1460087"/>
                </a:cubicBezTo>
                <a:cubicBezTo>
                  <a:pt x="807724" y="1458266"/>
                  <a:pt x="806849" y="1456991"/>
                  <a:pt x="805829" y="1456262"/>
                </a:cubicBezTo>
                <a:cubicBezTo>
                  <a:pt x="804809" y="1455533"/>
                  <a:pt x="803643" y="1455169"/>
                  <a:pt x="802332" y="1455169"/>
                </a:cubicBezTo>
                <a:close/>
                <a:moveTo>
                  <a:pt x="1164849" y="1450141"/>
                </a:moveTo>
                <a:cubicBezTo>
                  <a:pt x="1151879" y="1450141"/>
                  <a:pt x="1139602" y="1451817"/>
                  <a:pt x="1128016" y="1455169"/>
                </a:cubicBezTo>
                <a:cubicBezTo>
                  <a:pt x="1116431" y="1458521"/>
                  <a:pt x="1106376" y="1463585"/>
                  <a:pt x="1097851" y="1470361"/>
                </a:cubicBezTo>
                <a:cubicBezTo>
                  <a:pt x="1089326" y="1477138"/>
                  <a:pt x="1082549" y="1485663"/>
                  <a:pt x="1077522" y="1495936"/>
                </a:cubicBezTo>
                <a:cubicBezTo>
                  <a:pt x="1072494" y="1506210"/>
                  <a:pt x="1069980" y="1518123"/>
                  <a:pt x="1069980" y="1531676"/>
                </a:cubicBezTo>
                <a:cubicBezTo>
                  <a:pt x="1069980" y="1543480"/>
                  <a:pt x="1071729" y="1553608"/>
                  <a:pt x="1075227" y="1562060"/>
                </a:cubicBezTo>
                <a:cubicBezTo>
                  <a:pt x="1078724" y="1570512"/>
                  <a:pt x="1083278" y="1577835"/>
                  <a:pt x="1088889" y="1584029"/>
                </a:cubicBezTo>
                <a:cubicBezTo>
                  <a:pt x="1094499" y="1590222"/>
                  <a:pt x="1100875" y="1595541"/>
                  <a:pt x="1108015" y="1599986"/>
                </a:cubicBezTo>
                <a:cubicBezTo>
                  <a:pt x="1115156" y="1604430"/>
                  <a:pt x="1122515" y="1608402"/>
                  <a:pt x="1130093" y="1611899"/>
                </a:cubicBezTo>
                <a:cubicBezTo>
                  <a:pt x="1137671" y="1615397"/>
                  <a:pt x="1145030" y="1618712"/>
                  <a:pt x="1152171" y="1621845"/>
                </a:cubicBezTo>
                <a:cubicBezTo>
                  <a:pt x="1159311" y="1624978"/>
                  <a:pt x="1165687" y="1628330"/>
                  <a:pt x="1171298" y="1631900"/>
                </a:cubicBezTo>
                <a:cubicBezTo>
                  <a:pt x="1176908" y="1635470"/>
                  <a:pt x="1181462" y="1639551"/>
                  <a:pt x="1184959" y="1644141"/>
                </a:cubicBezTo>
                <a:cubicBezTo>
                  <a:pt x="1188457" y="1648732"/>
                  <a:pt x="1190206" y="1654233"/>
                  <a:pt x="1190206" y="1660645"/>
                </a:cubicBezTo>
                <a:cubicBezTo>
                  <a:pt x="1190206" y="1666183"/>
                  <a:pt x="1189186" y="1671210"/>
                  <a:pt x="1187145" y="1675728"/>
                </a:cubicBezTo>
                <a:cubicBezTo>
                  <a:pt x="1185105" y="1680245"/>
                  <a:pt x="1182154" y="1684034"/>
                  <a:pt x="1178292" y="1687094"/>
                </a:cubicBezTo>
                <a:cubicBezTo>
                  <a:pt x="1174431" y="1690155"/>
                  <a:pt x="1169731" y="1692523"/>
                  <a:pt x="1164193" y="1694199"/>
                </a:cubicBezTo>
                <a:cubicBezTo>
                  <a:pt x="1158656" y="1695875"/>
                  <a:pt x="1152389" y="1696712"/>
                  <a:pt x="1145394" y="1696712"/>
                </a:cubicBezTo>
                <a:cubicBezTo>
                  <a:pt x="1134756" y="1696712"/>
                  <a:pt x="1125393" y="1695510"/>
                  <a:pt x="1117305" y="1693106"/>
                </a:cubicBezTo>
                <a:cubicBezTo>
                  <a:pt x="1109218" y="1690701"/>
                  <a:pt x="1102259" y="1688042"/>
                  <a:pt x="1096430" y="1685127"/>
                </a:cubicBezTo>
                <a:cubicBezTo>
                  <a:pt x="1090601" y="1682213"/>
                  <a:pt x="1085828" y="1679553"/>
                  <a:pt x="1082112" y="1677149"/>
                </a:cubicBezTo>
                <a:cubicBezTo>
                  <a:pt x="1078396" y="1674744"/>
                  <a:pt x="1075518" y="1673542"/>
                  <a:pt x="1073478" y="1673542"/>
                </a:cubicBezTo>
                <a:cubicBezTo>
                  <a:pt x="1072021" y="1673542"/>
                  <a:pt x="1070746" y="1673943"/>
                  <a:pt x="1069653" y="1674744"/>
                </a:cubicBezTo>
                <a:cubicBezTo>
                  <a:pt x="1068560" y="1675546"/>
                  <a:pt x="1067685" y="1676894"/>
                  <a:pt x="1067029" y="1678788"/>
                </a:cubicBezTo>
                <a:cubicBezTo>
                  <a:pt x="1066374" y="1680682"/>
                  <a:pt x="1065900" y="1683160"/>
                  <a:pt x="1065609" y="1686220"/>
                </a:cubicBezTo>
                <a:cubicBezTo>
                  <a:pt x="1065317" y="1689280"/>
                  <a:pt x="1065171" y="1693069"/>
                  <a:pt x="1065171" y="1697587"/>
                </a:cubicBezTo>
                <a:cubicBezTo>
                  <a:pt x="1065171" y="1704290"/>
                  <a:pt x="1065572" y="1709427"/>
                  <a:pt x="1066374" y="1712998"/>
                </a:cubicBezTo>
                <a:cubicBezTo>
                  <a:pt x="1067175" y="1716568"/>
                  <a:pt x="1068523" y="1719300"/>
                  <a:pt x="1070418" y="1721195"/>
                </a:cubicBezTo>
                <a:cubicBezTo>
                  <a:pt x="1072312" y="1723089"/>
                  <a:pt x="1075409" y="1725275"/>
                  <a:pt x="1079708" y="1727752"/>
                </a:cubicBezTo>
                <a:cubicBezTo>
                  <a:pt x="1084007" y="1730230"/>
                  <a:pt x="1089362" y="1732598"/>
                  <a:pt x="1095774" y="1734857"/>
                </a:cubicBezTo>
                <a:cubicBezTo>
                  <a:pt x="1102186" y="1737115"/>
                  <a:pt x="1109582" y="1739046"/>
                  <a:pt x="1117961" y="1740649"/>
                </a:cubicBezTo>
                <a:cubicBezTo>
                  <a:pt x="1126341" y="1742252"/>
                  <a:pt x="1135412" y="1743054"/>
                  <a:pt x="1145176" y="1743054"/>
                </a:cubicBezTo>
                <a:cubicBezTo>
                  <a:pt x="1159603" y="1743054"/>
                  <a:pt x="1173156" y="1741159"/>
                  <a:pt x="1185834" y="1737370"/>
                </a:cubicBezTo>
                <a:cubicBezTo>
                  <a:pt x="1198512" y="1733582"/>
                  <a:pt x="1209587" y="1727935"/>
                  <a:pt x="1219060" y="1720430"/>
                </a:cubicBezTo>
                <a:cubicBezTo>
                  <a:pt x="1228532" y="1712925"/>
                  <a:pt x="1236037" y="1703562"/>
                  <a:pt x="1241575" y="1692341"/>
                </a:cubicBezTo>
                <a:cubicBezTo>
                  <a:pt x="1247112" y="1681120"/>
                  <a:pt x="1249881" y="1668077"/>
                  <a:pt x="1249881" y="1653213"/>
                </a:cubicBezTo>
                <a:cubicBezTo>
                  <a:pt x="1249881" y="1641846"/>
                  <a:pt x="1248132" y="1631973"/>
                  <a:pt x="1244635" y="1623594"/>
                </a:cubicBezTo>
                <a:cubicBezTo>
                  <a:pt x="1241137" y="1615214"/>
                  <a:pt x="1236547" y="1607928"/>
                  <a:pt x="1230864" y="1601735"/>
                </a:cubicBezTo>
                <a:cubicBezTo>
                  <a:pt x="1225180" y="1595541"/>
                  <a:pt x="1218695" y="1590222"/>
                  <a:pt x="1211409" y="1585777"/>
                </a:cubicBezTo>
                <a:cubicBezTo>
                  <a:pt x="1204123" y="1581333"/>
                  <a:pt x="1196691" y="1577362"/>
                  <a:pt x="1189113" y="1573864"/>
                </a:cubicBezTo>
                <a:cubicBezTo>
                  <a:pt x="1181535" y="1570367"/>
                  <a:pt x="1174103" y="1567051"/>
                  <a:pt x="1166816" y="1563918"/>
                </a:cubicBezTo>
                <a:cubicBezTo>
                  <a:pt x="1159530" y="1560785"/>
                  <a:pt x="1153009" y="1557433"/>
                  <a:pt x="1147252" y="1553863"/>
                </a:cubicBezTo>
                <a:cubicBezTo>
                  <a:pt x="1141496" y="1550293"/>
                  <a:pt x="1136906" y="1546212"/>
                  <a:pt x="1133481" y="1541622"/>
                </a:cubicBezTo>
                <a:cubicBezTo>
                  <a:pt x="1130057" y="1537032"/>
                  <a:pt x="1128344" y="1531603"/>
                  <a:pt x="1128344" y="1525337"/>
                </a:cubicBezTo>
                <a:cubicBezTo>
                  <a:pt x="1128344" y="1521111"/>
                  <a:pt x="1129109" y="1517103"/>
                  <a:pt x="1130640" y="1513314"/>
                </a:cubicBezTo>
                <a:cubicBezTo>
                  <a:pt x="1132170" y="1509525"/>
                  <a:pt x="1134501" y="1506283"/>
                  <a:pt x="1137634" y="1503587"/>
                </a:cubicBezTo>
                <a:cubicBezTo>
                  <a:pt x="1140768" y="1500891"/>
                  <a:pt x="1144666" y="1498778"/>
                  <a:pt x="1149329" y="1497248"/>
                </a:cubicBezTo>
                <a:cubicBezTo>
                  <a:pt x="1153992" y="1495718"/>
                  <a:pt x="1159457" y="1494953"/>
                  <a:pt x="1165723" y="1494953"/>
                </a:cubicBezTo>
                <a:cubicBezTo>
                  <a:pt x="1173738" y="1494953"/>
                  <a:pt x="1181098" y="1495936"/>
                  <a:pt x="1187801" y="1497904"/>
                </a:cubicBezTo>
                <a:cubicBezTo>
                  <a:pt x="1194505" y="1499871"/>
                  <a:pt x="1200407" y="1502057"/>
                  <a:pt x="1205507" y="1504461"/>
                </a:cubicBezTo>
                <a:cubicBezTo>
                  <a:pt x="1210608" y="1506866"/>
                  <a:pt x="1214907" y="1509088"/>
                  <a:pt x="1218404" y="1511128"/>
                </a:cubicBezTo>
                <a:cubicBezTo>
                  <a:pt x="1221901" y="1513169"/>
                  <a:pt x="1224452" y="1514189"/>
                  <a:pt x="1226055" y="1514189"/>
                </a:cubicBezTo>
                <a:cubicBezTo>
                  <a:pt x="1227658" y="1514189"/>
                  <a:pt x="1228933" y="1513752"/>
                  <a:pt x="1229880" y="1512877"/>
                </a:cubicBezTo>
                <a:cubicBezTo>
                  <a:pt x="1230827" y="1512003"/>
                  <a:pt x="1231556" y="1510618"/>
                  <a:pt x="1232066" y="1508724"/>
                </a:cubicBezTo>
                <a:cubicBezTo>
                  <a:pt x="1232576" y="1506830"/>
                  <a:pt x="1232940" y="1504425"/>
                  <a:pt x="1233159" y="1501510"/>
                </a:cubicBezTo>
                <a:cubicBezTo>
                  <a:pt x="1233377" y="1498596"/>
                  <a:pt x="1233487" y="1495026"/>
                  <a:pt x="1233487" y="1490799"/>
                </a:cubicBezTo>
                <a:cubicBezTo>
                  <a:pt x="1233487" y="1487011"/>
                  <a:pt x="1233414" y="1483841"/>
                  <a:pt x="1233268" y="1481291"/>
                </a:cubicBezTo>
                <a:cubicBezTo>
                  <a:pt x="1233122" y="1478741"/>
                  <a:pt x="1232867" y="1476627"/>
                  <a:pt x="1232503" y="1474952"/>
                </a:cubicBezTo>
                <a:cubicBezTo>
                  <a:pt x="1232139" y="1473276"/>
                  <a:pt x="1231702" y="1471928"/>
                  <a:pt x="1231192" y="1470908"/>
                </a:cubicBezTo>
                <a:cubicBezTo>
                  <a:pt x="1230681" y="1469887"/>
                  <a:pt x="1229698" y="1468649"/>
                  <a:pt x="1228241" y="1467191"/>
                </a:cubicBezTo>
                <a:cubicBezTo>
                  <a:pt x="1226783" y="1465734"/>
                  <a:pt x="1223796" y="1463913"/>
                  <a:pt x="1219278" y="1461727"/>
                </a:cubicBezTo>
                <a:cubicBezTo>
                  <a:pt x="1214761" y="1459541"/>
                  <a:pt x="1209587" y="1457573"/>
                  <a:pt x="1203758" y="1455825"/>
                </a:cubicBezTo>
                <a:cubicBezTo>
                  <a:pt x="1197929" y="1454076"/>
                  <a:pt x="1191663" y="1452692"/>
                  <a:pt x="1184959" y="1451672"/>
                </a:cubicBezTo>
                <a:cubicBezTo>
                  <a:pt x="1178256" y="1450651"/>
                  <a:pt x="1171553" y="1450141"/>
                  <a:pt x="1164849" y="1450141"/>
                </a:cubicBezTo>
                <a:close/>
                <a:moveTo>
                  <a:pt x="933450" y="0"/>
                </a:moveTo>
                <a:cubicBezTo>
                  <a:pt x="1094553" y="0"/>
                  <a:pt x="1246124" y="40813"/>
                  <a:pt x="1378388" y="112663"/>
                </a:cubicBezTo>
                <a:lnTo>
                  <a:pt x="1428680" y="143216"/>
                </a:lnTo>
                <a:lnTo>
                  <a:pt x="1416742" y="144979"/>
                </a:lnTo>
                <a:cubicBezTo>
                  <a:pt x="1394442" y="149633"/>
                  <a:pt x="1383292" y="164714"/>
                  <a:pt x="1383292" y="190223"/>
                </a:cubicBezTo>
                <a:lnTo>
                  <a:pt x="1383292" y="1103544"/>
                </a:lnTo>
                <a:cubicBezTo>
                  <a:pt x="1346226" y="1121788"/>
                  <a:pt x="1306092" y="1138051"/>
                  <a:pt x="1262891" y="1152333"/>
                </a:cubicBezTo>
                <a:cubicBezTo>
                  <a:pt x="1219690" y="1166615"/>
                  <a:pt x="1175671" y="1173756"/>
                  <a:pt x="1130835" y="1173756"/>
                </a:cubicBezTo>
                <a:cubicBezTo>
                  <a:pt x="1095997" y="1173756"/>
                  <a:pt x="1064436" y="1169785"/>
                  <a:pt x="1036152" y="1161845"/>
                </a:cubicBezTo>
                <a:cubicBezTo>
                  <a:pt x="1007867" y="1153904"/>
                  <a:pt x="983181" y="1140724"/>
                  <a:pt x="962094" y="1122304"/>
                </a:cubicBezTo>
                <a:cubicBezTo>
                  <a:pt x="941007" y="1103885"/>
                  <a:pt x="924493" y="1079330"/>
                  <a:pt x="912554" y="1048641"/>
                </a:cubicBezTo>
                <a:cubicBezTo>
                  <a:pt x="900615" y="1017952"/>
                  <a:pt x="895063" y="972955"/>
                  <a:pt x="895899" y="913651"/>
                </a:cubicBezTo>
                <a:lnTo>
                  <a:pt x="895899" y="172562"/>
                </a:lnTo>
                <a:cubicBezTo>
                  <a:pt x="895899" y="138653"/>
                  <a:pt x="878635" y="121699"/>
                  <a:pt x="844107" y="121699"/>
                </a:cubicBezTo>
                <a:cubicBezTo>
                  <a:pt x="840867" y="121699"/>
                  <a:pt x="830352" y="122408"/>
                  <a:pt x="812562" y="123827"/>
                </a:cubicBezTo>
                <a:cubicBezTo>
                  <a:pt x="794771" y="125246"/>
                  <a:pt x="773290" y="127289"/>
                  <a:pt x="748116" y="129957"/>
                </a:cubicBezTo>
                <a:cubicBezTo>
                  <a:pt x="722943" y="132624"/>
                  <a:pt x="695989" y="136089"/>
                  <a:pt x="667255" y="140351"/>
                </a:cubicBezTo>
                <a:cubicBezTo>
                  <a:pt x="638522" y="144613"/>
                  <a:pt x="599492" y="151268"/>
                  <a:pt x="550167" y="160318"/>
                </a:cubicBezTo>
                <a:lnTo>
                  <a:pt x="558154" y="249491"/>
                </a:lnTo>
                <a:cubicBezTo>
                  <a:pt x="586903" y="247551"/>
                  <a:pt x="606973" y="246581"/>
                  <a:pt x="618366" y="246581"/>
                </a:cubicBezTo>
                <a:cubicBezTo>
                  <a:pt x="627746" y="246581"/>
                  <a:pt x="635921" y="247546"/>
                  <a:pt x="642892" y="249476"/>
                </a:cubicBezTo>
                <a:cubicBezTo>
                  <a:pt x="649862" y="251405"/>
                  <a:pt x="655530" y="254457"/>
                  <a:pt x="659895" y="258631"/>
                </a:cubicBezTo>
                <a:cubicBezTo>
                  <a:pt x="664260" y="262805"/>
                  <a:pt x="667867" y="269435"/>
                  <a:pt x="670715" y="278521"/>
                </a:cubicBezTo>
                <a:cubicBezTo>
                  <a:pt x="673563" y="287607"/>
                  <a:pt x="674987" y="299812"/>
                  <a:pt x="674987" y="315136"/>
                </a:cubicBezTo>
                <a:lnTo>
                  <a:pt x="674987" y="1020176"/>
                </a:lnTo>
                <a:cubicBezTo>
                  <a:pt x="674987" y="1073722"/>
                  <a:pt x="683818" y="1120398"/>
                  <a:pt x="701479" y="1160204"/>
                </a:cubicBezTo>
                <a:cubicBezTo>
                  <a:pt x="719140" y="1200010"/>
                  <a:pt x="743189" y="1232848"/>
                  <a:pt x="773625" y="1258718"/>
                </a:cubicBezTo>
                <a:cubicBezTo>
                  <a:pt x="804061" y="1284588"/>
                  <a:pt x="839345" y="1303643"/>
                  <a:pt x="879476" y="1315881"/>
                </a:cubicBezTo>
                <a:cubicBezTo>
                  <a:pt x="919607" y="1328120"/>
                  <a:pt x="962334" y="1334239"/>
                  <a:pt x="1007655" y="1334239"/>
                </a:cubicBezTo>
                <a:cubicBezTo>
                  <a:pt x="1078785" y="1334239"/>
                  <a:pt x="1148666" y="1322767"/>
                  <a:pt x="1217299" y="1299822"/>
                </a:cubicBezTo>
                <a:cubicBezTo>
                  <a:pt x="1285931" y="1276877"/>
                  <a:pt x="1342124" y="1249034"/>
                  <a:pt x="1385877" y="1216291"/>
                </a:cubicBezTo>
                <a:lnTo>
                  <a:pt x="1390134" y="1279552"/>
                </a:lnTo>
                <a:cubicBezTo>
                  <a:pt x="1391238" y="1307424"/>
                  <a:pt x="1405577" y="1321361"/>
                  <a:pt x="1433149" y="1321361"/>
                </a:cubicBezTo>
                <a:cubicBezTo>
                  <a:pt x="1438629" y="1321361"/>
                  <a:pt x="1446520" y="1321188"/>
                  <a:pt x="1456824" y="1320842"/>
                </a:cubicBezTo>
                <a:cubicBezTo>
                  <a:pt x="1467128" y="1320496"/>
                  <a:pt x="1478582" y="1319813"/>
                  <a:pt x="1491187" y="1318791"/>
                </a:cubicBezTo>
                <a:cubicBezTo>
                  <a:pt x="1503792" y="1317769"/>
                  <a:pt x="1516714" y="1316407"/>
                  <a:pt x="1529953" y="1314705"/>
                </a:cubicBezTo>
                <a:cubicBezTo>
                  <a:pt x="1543193" y="1313002"/>
                  <a:pt x="1554389" y="1311335"/>
                  <a:pt x="1563542" y="1309705"/>
                </a:cubicBezTo>
                <a:cubicBezTo>
                  <a:pt x="1590650" y="1305165"/>
                  <a:pt x="1604205" y="1289495"/>
                  <a:pt x="1604205" y="1262696"/>
                </a:cubicBezTo>
                <a:lnTo>
                  <a:pt x="1604205" y="286377"/>
                </a:lnTo>
                <a:lnTo>
                  <a:pt x="1707482" y="411549"/>
                </a:lnTo>
                <a:cubicBezTo>
                  <a:pt x="1808130" y="560529"/>
                  <a:pt x="1866900" y="740126"/>
                  <a:pt x="1866900" y="933450"/>
                </a:cubicBezTo>
                <a:cubicBezTo>
                  <a:pt x="1866900" y="1191215"/>
                  <a:pt x="1762420" y="1424578"/>
                  <a:pt x="1593499" y="1593499"/>
                </a:cubicBezTo>
                <a:lnTo>
                  <a:pt x="1458816" y="1704622"/>
                </a:lnTo>
                <a:lnTo>
                  <a:pt x="1457245" y="1698024"/>
                </a:lnTo>
                <a:cubicBezTo>
                  <a:pt x="1456517" y="1696275"/>
                  <a:pt x="1455606" y="1695000"/>
                  <a:pt x="1454513" y="1694199"/>
                </a:cubicBezTo>
                <a:cubicBezTo>
                  <a:pt x="1453420" y="1693397"/>
                  <a:pt x="1452217" y="1692996"/>
                  <a:pt x="1450906" y="1692996"/>
                </a:cubicBezTo>
                <a:lnTo>
                  <a:pt x="1349042" y="1692996"/>
                </a:lnTo>
                <a:lnTo>
                  <a:pt x="1349042" y="1613211"/>
                </a:lnTo>
                <a:lnTo>
                  <a:pt x="1434512" y="1613211"/>
                </a:lnTo>
                <a:cubicBezTo>
                  <a:pt x="1435823" y="1613211"/>
                  <a:pt x="1437025" y="1612846"/>
                  <a:pt x="1438118" y="1612118"/>
                </a:cubicBezTo>
                <a:cubicBezTo>
                  <a:pt x="1439211" y="1611389"/>
                  <a:pt x="1440122" y="1610187"/>
                  <a:pt x="1440851" y="1608511"/>
                </a:cubicBezTo>
                <a:cubicBezTo>
                  <a:pt x="1441579" y="1606835"/>
                  <a:pt x="1442126" y="1604613"/>
                  <a:pt x="1442490" y="1601844"/>
                </a:cubicBezTo>
                <a:cubicBezTo>
                  <a:pt x="1442855" y="1599075"/>
                  <a:pt x="1443037" y="1595578"/>
                  <a:pt x="1443037" y="1591351"/>
                </a:cubicBezTo>
                <a:cubicBezTo>
                  <a:pt x="1443037" y="1587271"/>
                  <a:pt x="1442855" y="1583810"/>
                  <a:pt x="1442490" y="1580968"/>
                </a:cubicBezTo>
                <a:cubicBezTo>
                  <a:pt x="1442126" y="1578127"/>
                  <a:pt x="1441579" y="1575868"/>
                  <a:pt x="1440851" y="1574192"/>
                </a:cubicBezTo>
                <a:cubicBezTo>
                  <a:pt x="1440122" y="1572516"/>
                  <a:pt x="1439211" y="1571278"/>
                  <a:pt x="1438118" y="1570476"/>
                </a:cubicBezTo>
                <a:cubicBezTo>
                  <a:pt x="1437025" y="1569674"/>
                  <a:pt x="1435823" y="1569274"/>
                  <a:pt x="1434512" y="1569274"/>
                </a:cubicBezTo>
                <a:lnTo>
                  <a:pt x="1349042" y="1569274"/>
                </a:lnTo>
                <a:lnTo>
                  <a:pt x="1349042" y="1500199"/>
                </a:lnTo>
                <a:lnTo>
                  <a:pt x="1450032" y="1500199"/>
                </a:lnTo>
                <a:cubicBezTo>
                  <a:pt x="1451343" y="1500199"/>
                  <a:pt x="1452509" y="1499798"/>
                  <a:pt x="1453529" y="1498997"/>
                </a:cubicBezTo>
                <a:cubicBezTo>
                  <a:pt x="1454549" y="1498195"/>
                  <a:pt x="1455424" y="1496920"/>
                  <a:pt x="1456152" y="1495171"/>
                </a:cubicBezTo>
                <a:cubicBezTo>
                  <a:pt x="1456881" y="1493423"/>
                  <a:pt x="1457427" y="1491127"/>
                  <a:pt x="1457792" y="1488286"/>
                </a:cubicBezTo>
                <a:cubicBezTo>
                  <a:pt x="1458156" y="1485444"/>
                  <a:pt x="1458338" y="1481983"/>
                  <a:pt x="1458338" y="1477903"/>
                </a:cubicBezTo>
                <a:cubicBezTo>
                  <a:pt x="1458338" y="1473531"/>
                  <a:pt x="1458156" y="1469924"/>
                  <a:pt x="1457792" y="1467082"/>
                </a:cubicBezTo>
                <a:cubicBezTo>
                  <a:pt x="1457427" y="1464241"/>
                  <a:pt x="1456881" y="1461909"/>
                  <a:pt x="1456152" y="1460087"/>
                </a:cubicBezTo>
                <a:cubicBezTo>
                  <a:pt x="1455424" y="1458266"/>
                  <a:pt x="1454549" y="1456991"/>
                  <a:pt x="1453529" y="1456262"/>
                </a:cubicBezTo>
                <a:cubicBezTo>
                  <a:pt x="1452509" y="1455533"/>
                  <a:pt x="1451343" y="1455169"/>
                  <a:pt x="1450032" y="1455169"/>
                </a:cubicBezTo>
                <a:lnTo>
                  <a:pt x="1308822" y="1455169"/>
                </a:lnTo>
                <a:cubicBezTo>
                  <a:pt x="1304013" y="1455169"/>
                  <a:pt x="1299969" y="1456590"/>
                  <a:pt x="1296690" y="1459432"/>
                </a:cubicBezTo>
                <a:cubicBezTo>
                  <a:pt x="1293411" y="1462273"/>
                  <a:pt x="1291772" y="1466900"/>
                  <a:pt x="1291772" y="1473312"/>
                </a:cubicBezTo>
                <a:lnTo>
                  <a:pt x="1291772" y="1719883"/>
                </a:lnTo>
                <a:cubicBezTo>
                  <a:pt x="1291772" y="1726295"/>
                  <a:pt x="1293411" y="1730922"/>
                  <a:pt x="1296690" y="1733764"/>
                </a:cubicBezTo>
                <a:cubicBezTo>
                  <a:pt x="1299969" y="1736605"/>
                  <a:pt x="1304013" y="1738026"/>
                  <a:pt x="1308822" y="1738026"/>
                </a:cubicBezTo>
                <a:lnTo>
                  <a:pt x="1405073" y="1738026"/>
                </a:lnTo>
                <a:lnTo>
                  <a:pt x="1378388" y="1754238"/>
                </a:lnTo>
                <a:cubicBezTo>
                  <a:pt x="1246124" y="1826088"/>
                  <a:pt x="1094553" y="1866900"/>
                  <a:pt x="933450" y="1866900"/>
                </a:cubicBezTo>
                <a:cubicBezTo>
                  <a:pt x="772347" y="1866900"/>
                  <a:pt x="620776" y="1826088"/>
                  <a:pt x="488513" y="1754238"/>
                </a:cubicBezTo>
                <a:lnTo>
                  <a:pt x="458675" y="1736111"/>
                </a:lnTo>
                <a:lnTo>
                  <a:pt x="462015" y="1734092"/>
                </a:lnTo>
                <a:cubicBezTo>
                  <a:pt x="462963" y="1732926"/>
                  <a:pt x="463436" y="1731614"/>
                  <a:pt x="463436" y="1730157"/>
                </a:cubicBezTo>
                <a:lnTo>
                  <a:pt x="463436" y="1639879"/>
                </a:lnTo>
                <a:lnTo>
                  <a:pt x="487044" y="1639879"/>
                </a:lnTo>
                <a:cubicBezTo>
                  <a:pt x="505697" y="1639879"/>
                  <a:pt x="521909" y="1637693"/>
                  <a:pt x="535681" y="1633321"/>
                </a:cubicBezTo>
                <a:cubicBezTo>
                  <a:pt x="549452" y="1628949"/>
                  <a:pt x="561074" y="1622574"/>
                  <a:pt x="570546" y="1614194"/>
                </a:cubicBezTo>
                <a:cubicBezTo>
                  <a:pt x="580018" y="1605815"/>
                  <a:pt x="587232" y="1595505"/>
                  <a:pt x="592186" y="1583264"/>
                </a:cubicBezTo>
                <a:cubicBezTo>
                  <a:pt x="597141" y="1571022"/>
                  <a:pt x="599619" y="1556960"/>
                  <a:pt x="599619" y="1541075"/>
                </a:cubicBezTo>
                <a:cubicBezTo>
                  <a:pt x="599619" y="1529563"/>
                  <a:pt x="598016" y="1519180"/>
                  <a:pt x="594810" y="1509926"/>
                </a:cubicBezTo>
                <a:cubicBezTo>
                  <a:pt x="591604" y="1500672"/>
                  <a:pt x="586940" y="1492585"/>
                  <a:pt x="580820" y="1485663"/>
                </a:cubicBezTo>
                <a:cubicBezTo>
                  <a:pt x="574699" y="1478741"/>
                  <a:pt x="567303" y="1473021"/>
                  <a:pt x="558633" y="1468503"/>
                </a:cubicBezTo>
                <a:cubicBezTo>
                  <a:pt x="549962" y="1463985"/>
                  <a:pt x="541400" y="1460889"/>
                  <a:pt x="532948" y="1459213"/>
                </a:cubicBezTo>
                <a:cubicBezTo>
                  <a:pt x="524496" y="1457537"/>
                  <a:pt x="517246" y="1456444"/>
                  <a:pt x="511198" y="1455934"/>
                </a:cubicBezTo>
                <a:cubicBezTo>
                  <a:pt x="505151" y="1455424"/>
                  <a:pt x="498775" y="1455169"/>
                  <a:pt x="492072" y="1455169"/>
                </a:cubicBezTo>
                <a:lnTo>
                  <a:pt x="425401" y="1455169"/>
                </a:lnTo>
                <a:cubicBezTo>
                  <a:pt x="419572" y="1455169"/>
                  <a:pt x="414872" y="1456881"/>
                  <a:pt x="411302" y="1460306"/>
                </a:cubicBezTo>
                <a:cubicBezTo>
                  <a:pt x="407732" y="1463730"/>
                  <a:pt x="405947" y="1468867"/>
                  <a:pt x="405947" y="1475717"/>
                </a:cubicBezTo>
                <a:lnTo>
                  <a:pt x="405947" y="1702859"/>
                </a:lnTo>
                <a:lnTo>
                  <a:pt x="273402" y="1593499"/>
                </a:lnTo>
                <a:cubicBezTo>
                  <a:pt x="104480" y="1424578"/>
                  <a:pt x="0" y="1191215"/>
                  <a:pt x="0" y="933450"/>
                </a:cubicBezTo>
                <a:cubicBezTo>
                  <a:pt x="0" y="417920"/>
                  <a:pt x="417920" y="0"/>
                  <a:pt x="93345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89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0"/>
            <a:ext cx="9144000" cy="914400"/>
            <a:chOff x="0" y="0"/>
            <a:chExt cx="9144000" cy="914400"/>
          </a:xfrm>
        </p:grpSpPr>
        <p:sp>
          <p:nvSpPr>
            <p:cNvPr id="21" name="Rectangle 20"/>
            <p:cNvSpPr/>
            <p:nvPr userDrawn="1"/>
          </p:nvSpPr>
          <p:spPr>
            <a:xfrm flipH="1">
              <a:off x="0" y="0"/>
              <a:ext cx="9144000" cy="9144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2" name="Isosceles Triangle 21"/>
            <p:cNvSpPr/>
            <p:nvPr userDrawn="1"/>
          </p:nvSpPr>
          <p:spPr>
            <a:xfrm flipH="1" flipV="1">
              <a:off x="4648200" y="0"/>
              <a:ext cx="4495800" cy="457200"/>
            </a:xfrm>
            <a:prstGeom prst="triangle">
              <a:avLst>
                <a:gd name="adj" fmla="val 25697"/>
              </a:avLst>
            </a:prstGeom>
            <a:solidFill>
              <a:srgbClr val="0063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7"/>
            <p:cNvSpPr/>
            <p:nvPr userDrawn="1"/>
          </p:nvSpPr>
          <p:spPr>
            <a:xfrm flipH="1">
              <a:off x="7985075" y="457200"/>
              <a:ext cx="398347" cy="457200"/>
            </a:xfrm>
            <a:custGeom>
              <a:avLst/>
              <a:gdLst>
                <a:gd name="connsiteX0" fmla="*/ 0 w 844171"/>
                <a:gd name="connsiteY0" fmla="*/ 457200 h 457200"/>
                <a:gd name="connsiteX1" fmla="*/ 398347 w 844171"/>
                <a:gd name="connsiteY1" fmla="*/ 0 h 457200"/>
                <a:gd name="connsiteX2" fmla="*/ 844171 w 844171"/>
                <a:gd name="connsiteY2" fmla="*/ 457200 h 457200"/>
                <a:gd name="connsiteX3" fmla="*/ 0 w 844171"/>
                <a:gd name="connsiteY3" fmla="*/ 457200 h 457200"/>
                <a:gd name="connsiteX0" fmla="*/ 0 w 398347"/>
                <a:gd name="connsiteY0" fmla="*/ 457200 h 457200"/>
                <a:gd name="connsiteX1" fmla="*/ 398347 w 398347"/>
                <a:gd name="connsiteY1" fmla="*/ 0 h 457200"/>
                <a:gd name="connsiteX2" fmla="*/ 289162 w 398347"/>
                <a:gd name="connsiteY2" fmla="*/ 457200 h 457200"/>
                <a:gd name="connsiteX3" fmla="*/ 0 w 398347"/>
                <a:gd name="connsiteY3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8347" h="457200">
                  <a:moveTo>
                    <a:pt x="0" y="457200"/>
                  </a:moveTo>
                  <a:lnTo>
                    <a:pt x="398347" y="0"/>
                  </a:lnTo>
                  <a:lnTo>
                    <a:pt x="289162" y="4572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/>
            <p:cNvSpPr/>
            <p:nvPr userDrawn="1"/>
          </p:nvSpPr>
          <p:spPr>
            <a:xfrm flipH="1">
              <a:off x="7028880" y="457200"/>
              <a:ext cx="1066516" cy="457200"/>
            </a:xfrm>
            <a:prstGeom prst="triangle">
              <a:avLst>
                <a:gd name="adj" fmla="val 10554"/>
              </a:avLst>
            </a:prstGeom>
            <a:solidFill>
              <a:srgbClr val="3BAB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3"/>
            <p:cNvSpPr/>
            <p:nvPr userDrawn="1"/>
          </p:nvSpPr>
          <p:spPr>
            <a:xfrm flipH="1">
              <a:off x="4694349" y="0"/>
              <a:ext cx="3290726" cy="914400"/>
            </a:xfrm>
            <a:custGeom>
              <a:avLst/>
              <a:gdLst>
                <a:gd name="connsiteX0" fmla="*/ 0 w 2228280"/>
                <a:gd name="connsiteY0" fmla="*/ 0 h 914400"/>
                <a:gd name="connsiteX1" fmla="*/ 2228280 w 2228280"/>
                <a:gd name="connsiteY1" fmla="*/ 0 h 914400"/>
                <a:gd name="connsiteX2" fmla="*/ 2228280 w 2228280"/>
                <a:gd name="connsiteY2" fmla="*/ 914400 h 914400"/>
                <a:gd name="connsiteX3" fmla="*/ 0 w 2228280"/>
                <a:gd name="connsiteY3" fmla="*/ 914400 h 914400"/>
                <a:gd name="connsiteX4" fmla="*/ 0 w 2228280"/>
                <a:gd name="connsiteY4" fmla="*/ 0 h 914400"/>
                <a:gd name="connsiteX0" fmla="*/ 0 w 2228280"/>
                <a:gd name="connsiteY0" fmla="*/ 0 h 914400"/>
                <a:gd name="connsiteX1" fmla="*/ 2228280 w 2228280"/>
                <a:gd name="connsiteY1" fmla="*/ 0 h 914400"/>
                <a:gd name="connsiteX2" fmla="*/ 2228280 w 2228280"/>
                <a:gd name="connsiteY2" fmla="*/ 914400 h 914400"/>
                <a:gd name="connsiteX3" fmla="*/ 1036320 w 2228280"/>
                <a:gd name="connsiteY3" fmla="*/ 896982 h 914400"/>
                <a:gd name="connsiteX4" fmla="*/ 0 w 2228280"/>
                <a:gd name="connsiteY4" fmla="*/ 0 h 914400"/>
                <a:gd name="connsiteX0" fmla="*/ 0 w 2228280"/>
                <a:gd name="connsiteY0" fmla="*/ 0 h 923108"/>
                <a:gd name="connsiteX1" fmla="*/ 2228280 w 2228280"/>
                <a:gd name="connsiteY1" fmla="*/ 0 h 923108"/>
                <a:gd name="connsiteX2" fmla="*/ 2228280 w 2228280"/>
                <a:gd name="connsiteY2" fmla="*/ 914400 h 923108"/>
                <a:gd name="connsiteX3" fmla="*/ 1045029 w 2228280"/>
                <a:gd name="connsiteY3" fmla="*/ 923108 h 923108"/>
                <a:gd name="connsiteX4" fmla="*/ 0 w 2228280"/>
                <a:gd name="connsiteY4" fmla="*/ 0 h 923108"/>
                <a:gd name="connsiteX0" fmla="*/ 0 w 3168806"/>
                <a:gd name="connsiteY0" fmla="*/ 461555 h 923108"/>
                <a:gd name="connsiteX1" fmla="*/ 3168806 w 3168806"/>
                <a:gd name="connsiteY1" fmla="*/ 0 h 923108"/>
                <a:gd name="connsiteX2" fmla="*/ 3168806 w 3168806"/>
                <a:gd name="connsiteY2" fmla="*/ 914400 h 923108"/>
                <a:gd name="connsiteX3" fmla="*/ 1985555 w 3168806"/>
                <a:gd name="connsiteY3" fmla="*/ 923108 h 923108"/>
                <a:gd name="connsiteX4" fmla="*/ 0 w 3168806"/>
                <a:gd name="connsiteY4" fmla="*/ 461555 h 923108"/>
                <a:gd name="connsiteX0" fmla="*/ 0 w 3168806"/>
                <a:gd name="connsiteY0" fmla="*/ 461555 h 923108"/>
                <a:gd name="connsiteX1" fmla="*/ 1636097 w 3168806"/>
                <a:gd name="connsiteY1" fmla="*/ 0 h 923108"/>
                <a:gd name="connsiteX2" fmla="*/ 3168806 w 3168806"/>
                <a:gd name="connsiteY2" fmla="*/ 914400 h 923108"/>
                <a:gd name="connsiteX3" fmla="*/ 1985555 w 3168806"/>
                <a:gd name="connsiteY3" fmla="*/ 923108 h 923108"/>
                <a:gd name="connsiteX4" fmla="*/ 0 w 3168806"/>
                <a:gd name="connsiteY4" fmla="*/ 461555 h 923108"/>
                <a:gd name="connsiteX0" fmla="*/ 0 w 3290726"/>
                <a:gd name="connsiteY0" fmla="*/ 461555 h 923108"/>
                <a:gd name="connsiteX1" fmla="*/ 1636097 w 3290726"/>
                <a:gd name="connsiteY1" fmla="*/ 0 h 923108"/>
                <a:gd name="connsiteX2" fmla="*/ 3290726 w 3290726"/>
                <a:gd name="connsiteY2" fmla="*/ 0 h 923108"/>
                <a:gd name="connsiteX3" fmla="*/ 1985555 w 3290726"/>
                <a:gd name="connsiteY3" fmla="*/ 923108 h 923108"/>
                <a:gd name="connsiteX4" fmla="*/ 0 w 3290726"/>
                <a:gd name="connsiteY4" fmla="*/ 461555 h 923108"/>
                <a:gd name="connsiteX0" fmla="*/ 0 w 3290726"/>
                <a:gd name="connsiteY0" fmla="*/ 461555 h 914400"/>
                <a:gd name="connsiteX1" fmla="*/ 1636097 w 3290726"/>
                <a:gd name="connsiteY1" fmla="*/ 0 h 914400"/>
                <a:gd name="connsiteX2" fmla="*/ 3290726 w 3290726"/>
                <a:gd name="connsiteY2" fmla="*/ 0 h 914400"/>
                <a:gd name="connsiteX3" fmla="*/ 940526 w 3290726"/>
                <a:gd name="connsiteY3" fmla="*/ 914400 h 914400"/>
                <a:gd name="connsiteX4" fmla="*/ 0 w 3290726"/>
                <a:gd name="connsiteY4" fmla="*/ 461555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0726" h="914400">
                  <a:moveTo>
                    <a:pt x="0" y="461555"/>
                  </a:moveTo>
                  <a:lnTo>
                    <a:pt x="1636097" y="0"/>
                  </a:lnTo>
                  <a:lnTo>
                    <a:pt x="3290726" y="0"/>
                  </a:lnTo>
                  <a:lnTo>
                    <a:pt x="940526" y="914400"/>
                  </a:lnTo>
                  <a:lnTo>
                    <a:pt x="0" y="461555"/>
                  </a:lnTo>
                  <a:close/>
                </a:path>
              </a:pathLst>
            </a:custGeom>
            <a:solidFill>
              <a:srgbClr val="007AD6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 userDrawn="1"/>
        </p:nvGrpSpPr>
        <p:grpSpPr>
          <a:xfrm>
            <a:off x="8153400" y="6096000"/>
            <a:ext cx="1002587" cy="762000"/>
            <a:chOff x="8153400" y="6096000"/>
            <a:chExt cx="1002587" cy="762000"/>
          </a:xfrm>
        </p:grpSpPr>
        <p:sp>
          <p:nvSpPr>
            <p:cNvPr id="5" name="Isosceles Triangle 4"/>
            <p:cNvSpPr/>
            <p:nvPr userDrawn="1"/>
          </p:nvSpPr>
          <p:spPr>
            <a:xfrm>
              <a:off x="8153400" y="6400800"/>
              <a:ext cx="990600" cy="457200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5400000" flipV="1">
              <a:off x="8546387" y="6248400"/>
              <a:ext cx="762000" cy="457200"/>
            </a:xfrm>
            <a:prstGeom prst="triangle">
              <a:avLst>
                <a:gd name="adj" fmla="val 100000"/>
              </a:avLst>
            </a:pr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8006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45378"/>
            <a:ext cx="8839200" cy="8382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8848" y="6553200"/>
            <a:ext cx="55515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solidFill>
                  <a:schemeClr val="tx1"/>
                </a:solidFill>
                <a:cs typeface="+mn-cs"/>
              </a:defRPr>
            </a:lvl1pPr>
          </a:lstStyle>
          <a:p>
            <a:fld id="{798D22C8-B87E-4B3F-80DE-4E1777DA9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/>
          <p:cNvSpPr/>
          <p:nvPr userDrawn="1"/>
        </p:nvSpPr>
        <p:spPr>
          <a:xfrm>
            <a:off x="76200" y="6313724"/>
            <a:ext cx="478952" cy="478952"/>
          </a:xfrm>
          <a:custGeom>
            <a:avLst/>
            <a:gdLst/>
            <a:ahLst/>
            <a:cxnLst/>
            <a:rect l="l" t="t" r="r" b="b"/>
            <a:pathLst>
              <a:path w="1866900" h="1866900">
                <a:moveTo>
                  <a:pt x="463436" y="1499543"/>
                </a:moveTo>
                <a:lnTo>
                  <a:pt x="487918" y="1499543"/>
                </a:lnTo>
                <a:cubicBezTo>
                  <a:pt x="493893" y="1499543"/>
                  <a:pt x="499686" y="1499944"/>
                  <a:pt x="505296" y="1500745"/>
                </a:cubicBezTo>
                <a:cubicBezTo>
                  <a:pt x="510907" y="1501547"/>
                  <a:pt x="516262" y="1503478"/>
                  <a:pt x="521363" y="1506538"/>
                </a:cubicBezTo>
                <a:cubicBezTo>
                  <a:pt x="526463" y="1509598"/>
                  <a:pt x="530762" y="1514334"/>
                  <a:pt x="534260" y="1520746"/>
                </a:cubicBezTo>
                <a:cubicBezTo>
                  <a:pt x="537757" y="1527158"/>
                  <a:pt x="539506" y="1535319"/>
                  <a:pt x="539506" y="1545229"/>
                </a:cubicBezTo>
                <a:cubicBezTo>
                  <a:pt x="539506" y="1552515"/>
                  <a:pt x="538486" y="1559255"/>
                  <a:pt x="536446" y="1565448"/>
                </a:cubicBezTo>
                <a:cubicBezTo>
                  <a:pt x="534405" y="1571642"/>
                  <a:pt x="531418" y="1576961"/>
                  <a:pt x="527483" y="1581406"/>
                </a:cubicBezTo>
                <a:cubicBezTo>
                  <a:pt x="523549" y="1585850"/>
                  <a:pt x="518485" y="1589311"/>
                  <a:pt x="512291" y="1591789"/>
                </a:cubicBezTo>
                <a:cubicBezTo>
                  <a:pt x="506098" y="1594266"/>
                  <a:pt x="498411" y="1595505"/>
                  <a:pt x="489230" y="1595505"/>
                </a:cubicBezTo>
                <a:lnTo>
                  <a:pt x="463436" y="1595505"/>
                </a:lnTo>
                <a:close/>
                <a:moveTo>
                  <a:pt x="880197" y="1455169"/>
                </a:moveTo>
                <a:cubicBezTo>
                  <a:pt x="875388" y="1455169"/>
                  <a:pt x="871344" y="1456590"/>
                  <a:pt x="868065" y="1459432"/>
                </a:cubicBezTo>
                <a:cubicBezTo>
                  <a:pt x="864786" y="1462273"/>
                  <a:pt x="863147" y="1466900"/>
                  <a:pt x="863147" y="1473312"/>
                </a:cubicBezTo>
                <a:lnTo>
                  <a:pt x="863147" y="1719883"/>
                </a:lnTo>
                <a:cubicBezTo>
                  <a:pt x="863147" y="1726295"/>
                  <a:pt x="864786" y="1730922"/>
                  <a:pt x="868065" y="1733764"/>
                </a:cubicBezTo>
                <a:cubicBezTo>
                  <a:pt x="871344" y="1736605"/>
                  <a:pt x="875388" y="1738026"/>
                  <a:pt x="880197" y="1738026"/>
                </a:cubicBezTo>
                <a:lnTo>
                  <a:pt x="1022281" y="1738026"/>
                </a:lnTo>
                <a:cubicBezTo>
                  <a:pt x="1023593" y="1738026"/>
                  <a:pt x="1024795" y="1737625"/>
                  <a:pt x="1025888" y="1736824"/>
                </a:cubicBezTo>
                <a:cubicBezTo>
                  <a:pt x="1026981" y="1736022"/>
                  <a:pt x="1027892" y="1734747"/>
                  <a:pt x="1028620" y="1732999"/>
                </a:cubicBezTo>
                <a:cubicBezTo>
                  <a:pt x="1029349" y="1731250"/>
                  <a:pt x="1029895" y="1728955"/>
                  <a:pt x="1030260" y="1726113"/>
                </a:cubicBezTo>
                <a:cubicBezTo>
                  <a:pt x="1030624" y="1723271"/>
                  <a:pt x="1030806" y="1719737"/>
                  <a:pt x="1030806" y="1715511"/>
                </a:cubicBezTo>
                <a:cubicBezTo>
                  <a:pt x="1030806" y="1711285"/>
                  <a:pt x="1030624" y="1707751"/>
                  <a:pt x="1030260" y="1704910"/>
                </a:cubicBezTo>
                <a:cubicBezTo>
                  <a:pt x="1029895" y="1702068"/>
                  <a:pt x="1029349" y="1699773"/>
                  <a:pt x="1028620" y="1698024"/>
                </a:cubicBezTo>
                <a:cubicBezTo>
                  <a:pt x="1027892" y="1696275"/>
                  <a:pt x="1026981" y="1695000"/>
                  <a:pt x="1025888" y="1694199"/>
                </a:cubicBezTo>
                <a:cubicBezTo>
                  <a:pt x="1024795" y="1693397"/>
                  <a:pt x="1023593" y="1692996"/>
                  <a:pt x="1022281" y="1692996"/>
                </a:cubicBezTo>
                <a:lnTo>
                  <a:pt x="920418" y="1692996"/>
                </a:lnTo>
                <a:lnTo>
                  <a:pt x="920418" y="1613211"/>
                </a:lnTo>
                <a:lnTo>
                  <a:pt x="1005887" y="1613211"/>
                </a:lnTo>
                <a:cubicBezTo>
                  <a:pt x="1007198" y="1613211"/>
                  <a:pt x="1008401" y="1612846"/>
                  <a:pt x="1009493" y="1612118"/>
                </a:cubicBezTo>
                <a:cubicBezTo>
                  <a:pt x="1010586" y="1611389"/>
                  <a:pt x="1011497" y="1610187"/>
                  <a:pt x="1012226" y="1608511"/>
                </a:cubicBezTo>
                <a:cubicBezTo>
                  <a:pt x="1012954" y="1606835"/>
                  <a:pt x="1013501" y="1604613"/>
                  <a:pt x="1013865" y="1601844"/>
                </a:cubicBezTo>
                <a:cubicBezTo>
                  <a:pt x="1014230" y="1599075"/>
                  <a:pt x="1014412" y="1595578"/>
                  <a:pt x="1014412" y="1591351"/>
                </a:cubicBezTo>
                <a:cubicBezTo>
                  <a:pt x="1014412" y="1587271"/>
                  <a:pt x="1014230" y="1583810"/>
                  <a:pt x="1013865" y="1580968"/>
                </a:cubicBezTo>
                <a:cubicBezTo>
                  <a:pt x="1013501" y="1578127"/>
                  <a:pt x="1012954" y="1575868"/>
                  <a:pt x="1012226" y="1574192"/>
                </a:cubicBezTo>
                <a:cubicBezTo>
                  <a:pt x="1011497" y="1572516"/>
                  <a:pt x="1010586" y="1571278"/>
                  <a:pt x="1009493" y="1570476"/>
                </a:cubicBezTo>
                <a:cubicBezTo>
                  <a:pt x="1008401" y="1569674"/>
                  <a:pt x="1007198" y="1569274"/>
                  <a:pt x="1005887" y="1569274"/>
                </a:cubicBezTo>
                <a:lnTo>
                  <a:pt x="920418" y="1569274"/>
                </a:lnTo>
                <a:lnTo>
                  <a:pt x="920418" y="1500199"/>
                </a:lnTo>
                <a:lnTo>
                  <a:pt x="1021407" y="1500199"/>
                </a:lnTo>
                <a:cubicBezTo>
                  <a:pt x="1022718" y="1500199"/>
                  <a:pt x="1023884" y="1499798"/>
                  <a:pt x="1024904" y="1498997"/>
                </a:cubicBezTo>
                <a:cubicBezTo>
                  <a:pt x="1025924" y="1498195"/>
                  <a:pt x="1026799" y="1496920"/>
                  <a:pt x="1027527" y="1495171"/>
                </a:cubicBezTo>
                <a:cubicBezTo>
                  <a:pt x="1028256" y="1493423"/>
                  <a:pt x="1028802" y="1491127"/>
                  <a:pt x="1029167" y="1488286"/>
                </a:cubicBezTo>
                <a:cubicBezTo>
                  <a:pt x="1029531" y="1485444"/>
                  <a:pt x="1029713" y="1481983"/>
                  <a:pt x="1029713" y="1477903"/>
                </a:cubicBezTo>
                <a:cubicBezTo>
                  <a:pt x="1029713" y="1473531"/>
                  <a:pt x="1029531" y="1469924"/>
                  <a:pt x="1029167" y="1467082"/>
                </a:cubicBezTo>
                <a:cubicBezTo>
                  <a:pt x="1028802" y="1464241"/>
                  <a:pt x="1028256" y="1461909"/>
                  <a:pt x="1027527" y="1460087"/>
                </a:cubicBezTo>
                <a:cubicBezTo>
                  <a:pt x="1026799" y="1458266"/>
                  <a:pt x="1025924" y="1456991"/>
                  <a:pt x="1024904" y="1456262"/>
                </a:cubicBezTo>
                <a:cubicBezTo>
                  <a:pt x="1023884" y="1455533"/>
                  <a:pt x="1022718" y="1455169"/>
                  <a:pt x="1021407" y="1455169"/>
                </a:cubicBezTo>
                <a:close/>
                <a:moveTo>
                  <a:pt x="661122" y="1455169"/>
                </a:moveTo>
                <a:cubicBezTo>
                  <a:pt x="656313" y="1455169"/>
                  <a:pt x="652269" y="1456590"/>
                  <a:pt x="648990" y="1459432"/>
                </a:cubicBezTo>
                <a:cubicBezTo>
                  <a:pt x="645711" y="1462273"/>
                  <a:pt x="644072" y="1466900"/>
                  <a:pt x="644072" y="1473312"/>
                </a:cubicBezTo>
                <a:lnTo>
                  <a:pt x="644072" y="1719883"/>
                </a:lnTo>
                <a:cubicBezTo>
                  <a:pt x="644072" y="1726295"/>
                  <a:pt x="645711" y="1730922"/>
                  <a:pt x="648990" y="1733764"/>
                </a:cubicBezTo>
                <a:cubicBezTo>
                  <a:pt x="652269" y="1736605"/>
                  <a:pt x="656313" y="1738026"/>
                  <a:pt x="661122" y="1738026"/>
                </a:cubicBezTo>
                <a:lnTo>
                  <a:pt x="803206" y="1738026"/>
                </a:lnTo>
                <a:cubicBezTo>
                  <a:pt x="804518" y="1738026"/>
                  <a:pt x="805720" y="1737625"/>
                  <a:pt x="806813" y="1736824"/>
                </a:cubicBezTo>
                <a:cubicBezTo>
                  <a:pt x="807906" y="1736022"/>
                  <a:pt x="808817" y="1734747"/>
                  <a:pt x="809545" y="1732999"/>
                </a:cubicBezTo>
                <a:cubicBezTo>
                  <a:pt x="810274" y="1731250"/>
                  <a:pt x="810820" y="1728955"/>
                  <a:pt x="811185" y="1726113"/>
                </a:cubicBezTo>
                <a:cubicBezTo>
                  <a:pt x="811549" y="1723271"/>
                  <a:pt x="811731" y="1719737"/>
                  <a:pt x="811731" y="1715511"/>
                </a:cubicBezTo>
                <a:cubicBezTo>
                  <a:pt x="811731" y="1711285"/>
                  <a:pt x="811549" y="1707751"/>
                  <a:pt x="811185" y="1704910"/>
                </a:cubicBezTo>
                <a:cubicBezTo>
                  <a:pt x="810820" y="1702068"/>
                  <a:pt x="810274" y="1699773"/>
                  <a:pt x="809545" y="1698024"/>
                </a:cubicBezTo>
                <a:cubicBezTo>
                  <a:pt x="808817" y="1696275"/>
                  <a:pt x="807906" y="1695000"/>
                  <a:pt x="806813" y="1694199"/>
                </a:cubicBezTo>
                <a:cubicBezTo>
                  <a:pt x="805720" y="1693397"/>
                  <a:pt x="804518" y="1692996"/>
                  <a:pt x="803206" y="1692996"/>
                </a:cubicBezTo>
                <a:lnTo>
                  <a:pt x="701343" y="1692996"/>
                </a:lnTo>
                <a:lnTo>
                  <a:pt x="701343" y="1613211"/>
                </a:lnTo>
                <a:lnTo>
                  <a:pt x="786812" y="1613211"/>
                </a:lnTo>
                <a:cubicBezTo>
                  <a:pt x="788123" y="1613211"/>
                  <a:pt x="789326" y="1612846"/>
                  <a:pt x="790418" y="1612118"/>
                </a:cubicBezTo>
                <a:cubicBezTo>
                  <a:pt x="791511" y="1611389"/>
                  <a:pt x="792422" y="1610187"/>
                  <a:pt x="793151" y="1608511"/>
                </a:cubicBezTo>
                <a:cubicBezTo>
                  <a:pt x="793880" y="1606835"/>
                  <a:pt x="794426" y="1604613"/>
                  <a:pt x="794790" y="1601844"/>
                </a:cubicBezTo>
                <a:cubicBezTo>
                  <a:pt x="795155" y="1599075"/>
                  <a:pt x="795337" y="1595578"/>
                  <a:pt x="795337" y="1591351"/>
                </a:cubicBezTo>
                <a:cubicBezTo>
                  <a:pt x="795337" y="1587271"/>
                  <a:pt x="795155" y="1583810"/>
                  <a:pt x="794790" y="1580968"/>
                </a:cubicBezTo>
                <a:cubicBezTo>
                  <a:pt x="794426" y="1578127"/>
                  <a:pt x="793880" y="1575868"/>
                  <a:pt x="793151" y="1574192"/>
                </a:cubicBezTo>
                <a:cubicBezTo>
                  <a:pt x="792422" y="1572516"/>
                  <a:pt x="791511" y="1571278"/>
                  <a:pt x="790418" y="1570476"/>
                </a:cubicBezTo>
                <a:cubicBezTo>
                  <a:pt x="789326" y="1569674"/>
                  <a:pt x="788123" y="1569274"/>
                  <a:pt x="786812" y="1569274"/>
                </a:cubicBezTo>
                <a:lnTo>
                  <a:pt x="701343" y="1569274"/>
                </a:lnTo>
                <a:lnTo>
                  <a:pt x="701343" y="1500199"/>
                </a:lnTo>
                <a:lnTo>
                  <a:pt x="802332" y="1500199"/>
                </a:lnTo>
                <a:cubicBezTo>
                  <a:pt x="803643" y="1500199"/>
                  <a:pt x="804809" y="1499798"/>
                  <a:pt x="805829" y="1498997"/>
                </a:cubicBezTo>
                <a:cubicBezTo>
                  <a:pt x="806849" y="1498195"/>
                  <a:pt x="807724" y="1496920"/>
                  <a:pt x="808452" y="1495171"/>
                </a:cubicBezTo>
                <a:cubicBezTo>
                  <a:pt x="809181" y="1493423"/>
                  <a:pt x="809727" y="1491127"/>
                  <a:pt x="810092" y="1488286"/>
                </a:cubicBezTo>
                <a:cubicBezTo>
                  <a:pt x="810456" y="1485444"/>
                  <a:pt x="810638" y="1481983"/>
                  <a:pt x="810638" y="1477903"/>
                </a:cubicBezTo>
                <a:cubicBezTo>
                  <a:pt x="810638" y="1473531"/>
                  <a:pt x="810456" y="1469924"/>
                  <a:pt x="810092" y="1467082"/>
                </a:cubicBezTo>
                <a:cubicBezTo>
                  <a:pt x="809727" y="1464241"/>
                  <a:pt x="809181" y="1461909"/>
                  <a:pt x="808452" y="1460087"/>
                </a:cubicBezTo>
                <a:cubicBezTo>
                  <a:pt x="807724" y="1458266"/>
                  <a:pt x="806849" y="1456991"/>
                  <a:pt x="805829" y="1456262"/>
                </a:cubicBezTo>
                <a:cubicBezTo>
                  <a:pt x="804809" y="1455533"/>
                  <a:pt x="803643" y="1455169"/>
                  <a:pt x="802332" y="1455169"/>
                </a:cubicBezTo>
                <a:close/>
                <a:moveTo>
                  <a:pt x="1164849" y="1450141"/>
                </a:moveTo>
                <a:cubicBezTo>
                  <a:pt x="1151879" y="1450141"/>
                  <a:pt x="1139602" y="1451817"/>
                  <a:pt x="1128016" y="1455169"/>
                </a:cubicBezTo>
                <a:cubicBezTo>
                  <a:pt x="1116431" y="1458521"/>
                  <a:pt x="1106376" y="1463585"/>
                  <a:pt x="1097851" y="1470361"/>
                </a:cubicBezTo>
                <a:cubicBezTo>
                  <a:pt x="1089326" y="1477138"/>
                  <a:pt x="1082549" y="1485663"/>
                  <a:pt x="1077522" y="1495936"/>
                </a:cubicBezTo>
                <a:cubicBezTo>
                  <a:pt x="1072494" y="1506210"/>
                  <a:pt x="1069980" y="1518123"/>
                  <a:pt x="1069980" y="1531676"/>
                </a:cubicBezTo>
                <a:cubicBezTo>
                  <a:pt x="1069980" y="1543480"/>
                  <a:pt x="1071729" y="1553608"/>
                  <a:pt x="1075227" y="1562060"/>
                </a:cubicBezTo>
                <a:cubicBezTo>
                  <a:pt x="1078724" y="1570512"/>
                  <a:pt x="1083278" y="1577835"/>
                  <a:pt x="1088889" y="1584029"/>
                </a:cubicBezTo>
                <a:cubicBezTo>
                  <a:pt x="1094499" y="1590222"/>
                  <a:pt x="1100875" y="1595541"/>
                  <a:pt x="1108015" y="1599986"/>
                </a:cubicBezTo>
                <a:cubicBezTo>
                  <a:pt x="1115156" y="1604430"/>
                  <a:pt x="1122515" y="1608402"/>
                  <a:pt x="1130093" y="1611899"/>
                </a:cubicBezTo>
                <a:cubicBezTo>
                  <a:pt x="1137671" y="1615397"/>
                  <a:pt x="1145030" y="1618712"/>
                  <a:pt x="1152171" y="1621845"/>
                </a:cubicBezTo>
                <a:cubicBezTo>
                  <a:pt x="1159311" y="1624978"/>
                  <a:pt x="1165687" y="1628330"/>
                  <a:pt x="1171298" y="1631900"/>
                </a:cubicBezTo>
                <a:cubicBezTo>
                  <a:pt x="1176908" y="1635470"/>
                  <a:pt x="1181462" y="1639551"/>
                  <a:pt x="1184959" y="1644141"/>
                </a:cubicBezTo>
                <a:cubicBezTo>
                  <a:pt x="1188457" y="1648732"/>
                  <a:pt x="1190206" y="1654233"/>
                  <a:pt x="1190206" y="1660645"/>
                </a:cubicBezTo>
                <a:cubicBezTo>
                  <a:pt x="1190206" y="1666183"/>
                  <a:pt x="1189186" y="1671210"/>
                  <a:pt x="1187145" y="1675728"/>
                </a:cubicBezTo>
                <a:cubicBezTo>
                  <a:pt x="1185105" y="1680245"/>
                  <a:pt x="1182154" y="1684034"/>
                  <a:pt x="1178292" y="1687094"/>
                </a:cubicBezTo>
                <a:cubicBezTo>
                  <a:pt x="1174431" y="1690155"/>
                  <a:pt x="1169731" y="1692523"/>
                  <a:pt x="1164193" y="1694199"/>
                </a:cubicBezTo>
                <a:cubicBezTo>
                  <a:pt x="1158656" y="1695875"/>
                  <a:pt x="1152389" y="1696712"/>
                  <a:pt x="1145394" y="1696712"/>
                </a:cubicBezTo>
                <a:cubicBezTo>
                  <a:pt x="1134756" y="1696712"/>
                  <a:pt x="1125393" y="1695510"/>
                  <a:pt x="1117305" y="1693106"/>
                </a:cubicBezTo>
                <a:cubicBezTo>
                  <a:pt x="1109218" y="1690701"/>
                  <a:pt x="1102259" y="1688042"/>
                  <a:pt x="1096430" y="1685127"/>
                </a:cubicBezTo>
                <a:cubicBezTo>
                  <a:pt x="1090601" y="1682213"/>
                  <a:pt x="1085828" y="1679553"/>
                  <a:pt x="1082112" y="1677149"/>
                </a:cubicBezTo>
                <a:cubicBezTo>
                  <a:pt x="1078396" y="1674744"/>
                  <a:pt x="1075518" y="1673542"/>
                  <a:pt x="1073478" y="1673542"/>
                </a:cubicBezTo>
                <a:cubicBezTo>
                  <a:pt x="1072021" y="1673542"/>
                  <a:pt x="1070746" y="1673943"/>
                  <a:pt x="1069653" y="1674744"/>
                </a:cubicBezTo>
                <a:cubicBezTo>
                  <a:pt x="1068560" y="1675546"/>
                  <a:pt x="1067685" y="1676894"/>
                  <a:pt x="1067029" y="1678788"/>
                </a:cubicBezTo>
                <a:cubicBezTo>
                  <a:pt x="1066374" y="1680682"/>
                  <a:pt x="1065900" y="1683160"/>
                  <a:pt x="1065609" y="1686220"/>
                </a:cubicBezTo>
                <a:cubicBezTo>
                  <a:pt x="1065317" y="1689280"/>
                  <a:pt x="1065171" y="1693069"/>
                  <a:pt x="1065171" y="1697587"/>
                </a:cubicBezTo>
                <a:cubicBezTo>
                  <a:pt x="1065171" y="1704290"/>
                  <a:pt x="1065572" y="1709427"/>
                  <a:pt x="1066374" y="1712998"/>
                </a:cubicBezTo>
                <a:cubicBezTo>
                  <a:pt x="1067175" y="1716568"/>
                  <a:pt x="1068523" y="1719300"/>
                  <a:pt x="1070418" y="1721195"/>
                </a:cubicBezTo>
                <a:cubicBezTo>
                  <a:pt x="1072312" y="1723089"/>
                  <a:pt x="1075409" y="1725275"/>
                  <a:pt x="1079708" y="1727752"/>
                </a:cubicBezTo>
                <a:cubicBezTo>
                  <a:pt x="1084007" y="1730230"/>
                  <a:pt x="1089362" y="1732598"/>
                  <a:pt x="1095774" y="1734857"/>
                </a:cubicBezTo>
                <a:cubicBezTo>
                  <a:pt x="1102186" y="1737115"/>
                  <a:pt x="1109582" y="1739046"/>
                  <a:pt x="1117961" y="1740649"/>
                </a:cubicBezTo>
                <a:cubicBezTo>
                  <a:pt x="1126341" y="1742252"/>
                  <a:pt x="1135412" y="1743054"/>
                  <a:pt x="1145176" y="1743054"/>
                </a:cubicBezTo>
                <a:cubicBezTo>
                  <a:pt x="1159603" y="1743054"/>
                  <a:pt x="1173156" y="1741159"/>
                  <a:pt x="1185834" y="1737370"/>
                </a:cubicBezTo>
                <a:cubicBezTo>
                  <a:pt x="1198512" y="1733582"/>
                  <a:pt x="1209587" y="1727935"/>
                  <a:pt x="1219060" y="1720430"/>
                </a:cubicBezTo>
                <a:cubicBezTo>
                  <a:pt x="1228532" y="1712925"/>
                  <a:pt x="1236037" y="1703562"/>
                  <a:pt x="1241575" y="1692341"/>
                </a:cubicBezTo>
                <a:cubicBezTo>
                  <a:pt x="1247112" y="1681120"/>
                  <a:pt x="1249881" y="1668077"/>
                  <a:pt x="1249881" y="1653213"/>
                </a:cubicBezTo>
                <a:cubicBezTo>
                  <a:pt x="1249881" y="1641846"/>
                  <a:pt x="1248132" y="1631973"/>
                  <a:pt x="1244635" y="1623594"/>
                </a:cubicBezTo>
                <a:cubicBezTo>
                  <a:pt x="1241137" y="1615214"/>
                  <a:pt x="1236547" y="1607928"/>
                  <a:pt x="1230864" y="1601735"/>
                </a:cubicBezTo>
                <a:cubicBezTo>
                  <a:pt x="1225180" y="1595541"/>
                  <a:pt x="1218695" y="1590222"/>
                  <a:pt x="1211409" y="1585777"/>
                </a:cubicBezTo>
                <a:cubicBezTo>
                  <a:pt x="1204123" y="1581333"/>
                  <a:pt x="1196691" y="1577362"/>
                  <a:pt x="1189113" y="1573864"/>
                </a:cubicBezTo>
                <a:cubicBezTo>
                  <a:pt x="1181535" y="1570367"/>
                  <a:pt x="1174103" y="1567051"/>
                  <a:pt x="1166816" y="1563918"/>
                </a:cubicBezTo>
                <a:cubicBezTo>
                  <a:pt x="1159530" y="1560785"/>
                  <a:pt x="1153009" y="1557433"/>
                  <a:pt x="1147252" y="1553863"/>
                </a:cubicBezTo>
                <a:cubicBezTo>
                  <a:pt x="1141496" y="1550293"/>
                  <a:pt x="1136906" y="1546212"/>
                  <a:pt x="1133481" y="1541622"/>
                </a:cubicBezTo>
                <a:cubicBezTo>
                  <a:pt x="1130057" y="1537032"/>
                  <a:pt x="1128344" y="1531603"/>
                  <a:pt x="1128344" y="1525337"/>
                </a:cubicBezTo>
                <a:cubicBezTo>
                  <a:pt x="1128344" y="1521111"/>
                  <a:pt x="1129109" y="1517103"/>
                  <a:pt x="1130640" y="1513314"/>
                </a:cubicBezTo>
                <a:cubicBezTo>
                  <a:pt x="1132170" y="1509525"/>
                  <a:pt x="1134501" y="1506283"/>
                  <a:pt x="1137634" y="1503587"/>
                </a:cubicBezTo>
                <a:cubicBezTo>
                  <a:pt x="1140768" y="1500891"/>
                  <a:pt x="1144666" y="1498778"/>
                  <a:pt x="1149329" y="1497248"/>
                </a:cubicBezTo>
                <a:cubicBezTo>
                  <a:pt x="1153992" y="1495718"/>
                  <a:pt x="1159457" y="1494953"/>
                  <a:pt x="1165723" y="1494953"/>
                </a:cubicBezTo>
                <a:cubicBezTo>
                  <a:pt x="1173738" y="1494953"/>
                  <a:pt x="1181098" y="1495936"/>
                  <a:pt x="1187801" y="1497904"/>
                </a:cubicBezTo>
                <a:cubicBezTo>
                  <a:pt x="1194505" y="1499871"/>
                  <a:pt x="1200407" y="1502057"/>
                  <a:pt x="1205507" y="1504461"/>
                </a:cubicBezTo>
                <a:cubicBezTo>
                  <a:pt x="1210608" y="1506866"/>
                  <a:pt x="1214907" y="1509088"/>
                  <a:pt x="1218404" y="1511128"/>
                </a:cubicBezTo>
                <a:cubicBezTo>
                  <a:pt x="1221901" y="1513169"/>
                  <a:pt x="1224452" y="1514189"/>
                  <a:pt x="1226055" y="1514189"/>
                </a:cubicBezTo>
                <a:cubicBezTo>
                  <a:pt x="1227658" y="1514189"/>
                  <a:pt x="1228933" y="1513752"/>
                  <a:pt x="1229880" y="1512877"/>
                </a:cubicBezTo>
                <a:cubicBezTo>
                  <a:pt x="1230827" y="1512003"/>
                  <a:pt x="1231556" y="1510618"/>
                  <a:pt x="1232066" y="1508724"/>
                </a:cubicBezTo>
                <a:cubicBezTo>
                  <a:pt x="1232576" y="1506830"/>
                  <a:pt x="1232940" y="1504425"/>
                  <a:pt x="1233159" y="1501510"/>
                </a:cubicBezTo>
                <a:cubicBezTo>
                  <a:pt x="1233377" y="1498596"/>
                  <a:pt x="1233487" y="1495026"/>
                  <a:pt x="1233487" y="1490799"/>
                </a:cubicBezTo>
                <a:cubicBezTo>
                  <a:pt x="1233487" y="1487011"/>
                  <a:pt x="1233414" y="1483841"/>
                  <a:pt x="1233268" y="1481291"/>
                </a:cubicBezTo>
                <a:cubicBezTo>
                  <a:pt x="1233122" y="1478741"/>
                  <a:pt x="1232867" y="1476627"/>
                  <a:pt x="1232503" y="1474952"/>
                </a:cubicBezTo>
                <a:cubicBezTo>
                  <a:pt x="1232139" y="1473276"/>
                  <a:pt x="1231702" y="1471928"/>
                  <a:pt x="1231192" y="1470908"/>
                </a:cubicBezTo>
                <a:cubicBezTo>
                  <a:pt x="1230681" y="1469887"/>
                  <a:pt x="1229698" y="1468649"/>
                  <a:pt x="1228241" y="1467191"/>
                </a:cubicBezTo>
                <a:cubicBezTo>
                  <a:pt x="1226783" y="1465734"/>
                  <a:pt x="1223796" y="1463913"/>
                  <a:pt x="1219278" y="1461727"/>
                </a:cubicBezTo>
                <a:cubicBezTo>
                  <a:pt x="1214761" y="1459541"/>
                  <a:pt x="1209587" y="1457573"/>
                  <a:pt x="1203758" y="1455825"/>
                </a:cubicBezTo>
                <a:cubicBezTo>
                  <a:pt x="1197929" y="1454076"/>
                  <a:pt x="1191663" y="1452692"/>
                  <a:pt x="1184959" y="1451672"/>
                </a:cubicBezTo>
                <a:cubicBezTo>
                  <a:pt x="1178256" y="1450651"/>
                  <a:pt x="1171553" y="1450141"/>
                  <a:pt x="1164849" y="1450141"/>
                </a:cubicBezTo>
                <a:close/>
                <a:moveTo>
                  <a:pt x="933450" y="0"/>
                </a:moveTo>
                <a:cubicBezTo>
                  <a:pt x="1094553" y="0"/>
                  <a:pt x="1246124" y="40813"/>
                  <a:pt x="1378388" y="112663"/>
                </a:cubicBezTo>
                <a:lnTo>
                  <a:pt x="1428680" y="143216"/>
                </a:lnTo>
                <a:lnTo>
                  <a:pt x="1416742" y="144979"/>
                </a:lnTo>
                <a:cubicBezTo>
                  <a:pt x="1394442" y="149633"/>
                  <a:pt x="1383292" y="164714"/>
                  <a:pt x="1383292" y="190223"/>
                </a:cubicBezTo>
                <a:lnTo>
                  <a:pt x="1383292" y="1103544"/>
                </a:lnTo>
                <a:cubicBezTo>
                  <a:pt x="1346226" y="1121788"/>
                  <a:pt x="1306092" y="1138051"/>
                  <a:pt x="1262891" y="1152333"/>
                </a:cubicBezTo>
                <a:cubicBezTo>
                  <a:pt x="1219690" y="1166615"/>
                  <a:pt x="1175671" y="1173756"/>
                  <a:pt x="1130835" y="1173756"/>
                </a:cubicBezTo>
                <a:cubicBezTo>
                  <a:pt x="1095997" y="1173756"/>
                  <a:pt x="1064436" y="1169785"/>
                  <a:pt x="1036152" y="1161845"/>
                </a:cubicBezTo>
                <a:cubicBezTo>
                  <a:pt x="1007867" y="1153904"/>
                  <a:pt x="983181" y="1140724"/>
                  <a:pt x="962094" y="1122304"/>
                </a:cubicBezTo>
                <a:cubicBezTo>
                  <a:pt x="941007" y="1103885"/>
                  <a:pt x="924493" y="1079330"/>
                  <a:pt x="912554" y="1048641"/>
                </a:cubicBezTo>
                <a:cubicBezTo>
                  <a:pt x="900615" y="1017952"/>
                  <a:pt x="895063" y="972955"/>
                  <a:pt x="895899" y="913651"/>
                </a:cubicBezTo>
                <a:lnTo>
                  <a:pt x="895899" y="172562"/>
                </a:lnTo>
                <a:cubicBezTo>
                  <a:pt x="895899" y="138653"/>
                  <a:pt x="878635" y="121699"/>
                  <a:pt x="844107" y="121699"/>
                </a:cubicBezTo>
                <a:cubicBezTo>
                  <a:pt x="840867" y="121699"/>
                  <a:pt x="830352" y="122408"/>
                  <a:pt x="812562" y="123827"/>
                </a:cubicBezTo>
                <a:cubicBezTo>
                  <a:pt x="794771" y="125246"/>
                  <a:pt x="773290" y="127289"/>
                  <a:pt x="748116" y="129957"/>
                </a:cubicBezTo>
                <a:cubicBezTo>
                  <a:pt x="722943" y="132624"/>
                  <a:pt x="695989" y="136089"/>
                  <a:pt x="667255" y="140351"/>
                </a:cubicBezTo>
                <a:cubicBezTo>
                  <a:pt x="638522" y="144613"/>
                  <a:pt x="599492" y="151268"/>
                  <a:pt x="550167" y="160318"/>
                </a:cubicBezTo>
                <a:lnTo>
                  <a:pt x="558154" y="249491"/>
                </a:lnTo>
                <a:cubicBezTo>
                  <a:pt x="586903" y="247551"/>
                  <a:pt x="606973" y="246581"/>
                  <a:pt x="618366" y="246581"/>
                </a:cubicBezTo>
                <a:cubicBezTo>
                  <a:pt x="627746" y="246581"/>
                  <a:pt x="635921" y="247546"/>
                  <a:pt x="642892" y="249476"/>
                </a:cubicBezTo>
                <a:cubicBezTo>
                  <a:pt x="649862" y="251405"/>
                  <a:pt x="655530" y="254457"/>
                  <a:pt x="659895" y="258631"/>
                </a:cubicBezTo>
                <a:cubicBezTo>
                  <a:pt x="664260" y="262805"/>
                  <a:pt x="667867" y="269435"/>
                  <a:pt x="670715" y="278521"/>
                </a:cubicBezTo>
                <a:cubicBezTo>
                  <a:pt x="673563" y="287607"/>
                  <a:pt x="674987" y="299812"/>
                  <a:pt x="674987" y="315136"/>
                </a:cubicBezTo>
                <a:lnTo>
                  <a:pt x="674987" y="1020176"/>
                </a:lnTo>
                <a:cubicBezTo>
                  <a:pt x="674987" y="1073722"/>
                  <a:pt x="683818" y="1120398"/>
                  <a:pt x="701479" y="1160204"/>
                </a:cubicBezTo>
                <a:cubicBezTo>
                  <a:pt x="719140" y="1200010"/>
                  <a:pt x="743189" y="1232848"/>
                  <a:pt x="773625" y="1258718"/>
                </a:cubicBezTo>
                <a:cubicBezTo>
                  <a:pt x="804061" y="1284588"/>
                  <a:pt x="839345" y="1303643"/>
                  <a:pt x="879476" y="1315881"/>
                </a:cubicBezTo>
                <a:cubicBezTo>
                  <a:pt x="919607" y="1328120"/>
                  <a:pt x="962334" y="1334239"/>
                  <a:pt x="1007655" y="1334239"/>
                </a:cubicBezTo>
                <a:cubicBezTo>
                  <a:pt x="1078785" y="1334239"/>
                  <a:pt x="1148666" y="1322767"/>
                  <a:pt x="1217299" y="1299822"/>
                </a:cubicBezTo>
                <a:cubicBezTo>
                  <a:pt x="1285931" y="1276877"/>
                  <a:pt x="1342124" y="1249034"/>
                  <a:pt x="1385877" y="1216291"/>
                </a:cubicBezTo>
                <a:lnTo>
                  <a:pt x="1390134" y="1279552"/>
                </a:lnTo>
                <a:cubicBezTo>
                  <a:pt x="1391238" y="1307424"/>
                  <a:pt x="1405577" y="1321361"/>
                  <a:pt x="1433149" y="1321361"/>
                </a:cubicBezTo>
                <a:cubicBezTo>
                  <a:pt x="1438629" y="1321361"/>
                  <a:pt x="1446520" y="1321188"/>
                  <a:pt x="1456824" y="1320842"/>
                </a:cubicBezTo>
                <a:cubicBezTo>
                  <a:pt x="1467128" y="1320496"/>
                  <a:pt x="1478582" y="1319813"/>
                  <a:pt x="1491187" y="1318791"/>
                </a:cubicBezTo>
                <a:cubicBezTo>
                  <a:pt x="1503792" y="1317769"/>
                  <a:pt x="1516714" y="1316407"/>
                  <a:pt x="1529953" y="1314705"/>
                </a:cubicBezTo>
                <a:cubicBezTo>
                  <a:pt x="1543193" y="1313002"/>
                  <a:pt x="1554389" y="1311335"/>
                  <a:pt x="1563542" y="1309705"/>
                </a:cubicBezTo>
                <a:cubicBezTo>
                  <a:pt x="1590650" y="1305165"/>
                  <a:pt x="1604205" y="1289495"/>
                  <a:pt x="1604205" y="1262696"/>
                </a:cubicBezTo>
                <a:lnTo>
                  <a:pt x="1604205" y="286377"/>
                </a:lnTo>
                <a:lnTo>
                  <a:pt x="1707482" y="411549"/>
                </a:lnTo>
                <a:cubicBezTo>
                  <a:pt x="1808130" y="560529"/>
                  <a:pt x="1866900" y="740126"/>
                  <a:pt x="1866900" y="933450"/>
                </a:cubicBezTo>
                <a:cubicBezTo>
                  <a:pt x="1866900" y="1191215"/>
                  <a:pt x="1762420" y="1424578"/>
                  <a:pt x="1593499" y="1593499"/>
                </a:cubicBezTo>
                <a:lnTo>
                  <a:pt x="1458816" y="1704622"/>
                </a:lnTo>
                <a:lnTo>
                  <a:pt x="1457245" y="1698024"/>
                </a:lnTo>
                <a:cubicBezTo>
                  <a:pt x="1456517" y="1696275"/>
                  <a:pt x="1455606" y="1695000"/>
                  <a:pt x="1454513" y="1694199"/>
                </a:cubicBezTo>
                <a:cubicBezTo>
                  <a:pt x="1453420" y="1693397"/>
                  <a:pt x="1452217" y="1692996"/>
                  <a:pt x="1450906" y="1692996"/>
                </a:cubicBezTo>
                <a:lnTo>
                  <a:pt x="1349042" y="1692996"/>
                </a:lnTo>
                <a:lnTo>
                  <a:pt x="1349042" y="1613211"/>
                </a:lnTo>
                <a:lnTo>
                  <a:pt x="1434512" y="1613211"/>
                </a:lnTo>
                <a:cubicBezTo>
                  <a:pt x="1435823" y="1613211"/>
                  <a:pt x="1437025" y="1612846"/>
                  <a:pt x="1438118" y="1612118"/>
                </a:cubicBezTo>
                <a:cubicBezTo>
                  <a:pt x="1439211" y="1611389"/>
                  <a:pt x="1440122" y="1610187"/>
                  <a:pt x="1440851" y="1608511"/>
                </a:cubicBezTo>
                <a:cubicBezTo>
                  <a:pt x="1441579" y="1606835"/>
                  <a:pt x="1442126" y="1604613"/>
                  <a:pt x="1442490" y="1601844"/>
                </a:cubicBezTo>
                <a:cubicBezTo>
                  <a:pt x="1442855" y="1599075"/>
                  <a:pt x="1443037" y="1595578"/>
                  <a:pt x="1443037" y="1591351"/>
                </a:cubicBezTo>
                <a:cubicBezTo>
                  <a:pt x="1443037" y="1587271"/>
                  <a:pt x="1442855" y="1583810"/>
                  <a:pt x="1442490" y="1580968"/>
                </a:cubicBezTo>
                <a:cubicBezTo>
                  <a:pt x="1442126" y="1578127"/>
                  <a:pt x="1441579" y="1575868"/>
                  <a:pt x="1440851" y="1574192"/>
                </a:cubicBezTo>
                <a:cubicBezTo>
                  <a:pt x="1440122" y="1572516"/>
                  <a:pt x="1439211" y="1571278"/>
                  <a:pt x="1438118" y="1570476"/>
                </a:cubicBezTo>
                <a:cubicBezTo>
                  <a:pt x="1437025" y="1569674"/>
                  <a:pt x="1435823" y="1569274"/>
                  <a:pt x="1434512" y="1569274"/>
                </a:cubicBezTo>
                <a:lnTo>
                  <a:pt x="1349042" y="1569274"/>
                </a:lnTo>
                <a:lnTo>
                  <a:pt x="1349042" y="1500199"/>
                </a:lnTo>
                <a:lnTo>
                  <a:pt x="1450032" y="1500199"/>
                </a:lnTo>
                <a:cubicBezTo>
                  <a:pt x="1451343" y="1500199"/>
                  <a:pt x="1452509" y="1499798"/>
                  <a:pt x="1453529" y="1498997"/>
                </a:cubicBezTo>
                <a:cubicBezTo>
                  <a:pt x="1454549" y="1498195"/>
                  <a:pt x="1455424" y="1496920"/>
                  <a:pt x="1456152" y="1495171"/>
                </a:cubicBezTo>
                <a:cubicBezTo>
                  <a:pt x="1456881" y="1493423"/>
                  <a:pt x="1457427" y="1491127"/>
                  <a:pt x="1457792" y="1488286"/>
                </a:cubicBezTo>
                <a:cubicBezTo>
                  <a:pt x="1458156" y="1485444"/>
                  <a:pt x="1458338" y="1481983"/>
                  <a:pt x="1458338" y="1477903"/>
                </a:cubicBezTo>
                <a:cubicBezTo>
                  <a:pt x="1458338" y="1473531"/>
                  <a:pt x="1458156" y="1469924"/>
                  <a:pt x="1457792" y="1467082"/>
                </a:cubicBezTo>
                <a:cubicBezTo>
                  <a:pt x="1457427" y="1464241"/>
                  <a:pt x="1456881" y="1461909"/>
                  <a:pt x="1456152" y="1460087"/>
                </a:cubicBezTo>
                <a:cubicBezTo>
                  <a:pt x="1455424" y="1458266"/>
                  <a:pt x="1454549" y="1456991"/>
                  <a:pt x="1453529" y="1456262"/>
                </a:cubicBezTo>
                <a:cubicBezTo>
                  <a:pt x="1452509" y="1455533"/>
                  <a:pt x="1451343" y="1455169"/>
                  <a:pt x="1450032" y="1455169"/>
                </a:cubicBezTo>
                <a:lnTo>
                  <a:pt x="1308822" y="1455169"/>
                </a:lnTo>
                <a:cubicBezTo>
                  <a:pt x="1304013" y="1455169"/>
                  <a:pt x="1299969" y="1456590"/>
                  <a:pt x="1296690" y="1459432"/>
                </a:cubicBezTo>
                <a:cubicBezTo>
                  <a:pt x="1293411" y="1462273"/>
                  <a:pt x="1291772" y="1466900"/>
                  <a:pt x="1291772" y="1473312"/>
                </a:cubicBezTo>
                <a:lnTo>
                  <a:pt x="1291772" y="1719883"/>
                </a:lnTo>
                <a:cubicBezTo>
                  <a:pt x="1291772" y="1726295"/>
                  <a:pt x="1293411" y="1730922"/>
                  <a:pt x="1296690" y="1733764"/>
                </a:cubicBezTo>
                <a:cubicBezTo>
                  <a:pt x="1299969" y="1736605"/>
                  <a:pt x="1304013" y="1738026"/>
                  <a:pt x="1308822" y="1738026"/>
                </a:cubicBezTo>
                <a:lnTo>
                  <a:pt x="1405073" y="1738026"/>
                </a:lnTo>
                <a:lnTo>
                  <a:pt x="1378388" y="1754238"/>
                </a:lnTo>
                <a:cubicBezTo>
                  <a:pt x="1246124" y="1826088"/>
                  <a:pt x="1094553" y="1866900"/>
                  <a:pt x="933450" y="1866900"/>
                </a:cubicBezTo>
                <a:cubicBezTo>
                  <a:pt x="772347" y="1866900"/>
                  <a:pt x="620776" y="1826088"/>
                  <a:pt x="488513" y="1754238"/>
                </a:cubicBezTo>
                <a:lnTo>
                  <a:pt x="458675" y="1736111"/>
                </a:lnTo>
                <a:lnTo>
                  <a:pt x="462015" y="1734092"/>
                </a:lnTo>
                <a:cubicBezTo>
                  <a:pt x="462963" y="1732926"/>
                  <a:pt x="463436" y="1731614"/>
                  <a:pt x="463436" y="1730157"/>
                </a:cubicBezTo>
                <a:lnTo>
                  <a:pt x="463436" y="1639879"/>
                </a:lnTo>
                <a:lnTo>
                  <a:pt x="487044" y="1639879"/>
                </a:lnTo>
                <a:cubicBezTo>
                  <a:pt x="505697" y="1639879"/>
                  <a:pt x="521909" y="1637693"/>
                  <a:pt x="535681" y="1633321"/>
                </a:cubicBezTo>
                <a:cubicBezTo>
                  <a:pt x="549452" y="1628949"/>
                  <a:pt x="561074" y="1622574"/>
                  <a:pt x="570546" y="1614194"/>
                </a:cubicBezTo>
                <a:cubicBezTo>
                  <a:pt x="580018" y="1605815"/>
                  <a:pt x="587232" y="1595505"/>
                  <a:pt x="592186" y="1583264"/>
                </a:cubicBezTo>
                <a:cubicBezTo>
                  <a:pt x="597141" y="1571022"/>
                  <a:pt x="599619" y="1556960"/>
                  <a:pt x="599619" y="1541075"/>
                </a:cubicBezTo>
                <a:cubicBezTo>
                  <a:pt x="599619" y="1529563"/>
                  <a:pt x="598016" y="1519180"/>
                  <a:pt x="594810" y="1509926"/>
                </a:cubicBezTo>
                <a:cubicBezTo>
                  <a:pt x="591604" y="1500672"/>
                  <a:pt x="586940" y="1492585"/>
                  <a:pt x="580820" y="1485663"/>
                </a:cubicBezTo>
                <a:cubicBezTo>
                  <a:pt x="574699" y="1478741"/>
                  <a:pt x="567303" y="1473021"/>
                  <a:pt x="558633" y="1468503"/>
                </a:cubicBezTo>
                <a:cubicBezTo>
                  <a:pt x="549962" y="1463985"/>
                  <a:pt x="541400" y="1460889"/>
                  <a:pt x="532948" y="1459213"/>
                </a:cubicBezTo>
                <a:cubicBezTo>
                  <a:pt x="524496" y="1457537"/>
                  <a:pt x="517246" y="1456444"/>
                  <a:pt x="511198" y="1455934"/>
                </a:cubicBezTo>
                <a:cubicBezTo>
                  <a:pt x="505151" y="1455424"/>
                  <a:pt x="498775" y="1455169"/>
                  <a:pt x="492072" y="1455169"/>
                </a:cubicBezTo>
                <a:lnTo>
                  <a:pt x="425401" y="1455169"/>
                </a:lnTo>
                <a:cubicBezTo>
                  <a:pt x="419572" y="1455169"/>
                  <a:pt x="414872" y="1456881"/>
                  <a:pt x="411302" y="1460306"/>
                </a:cubicBezTo>
                <a:cubicBezTo>
                  <a:pt x="407732" y="1463730"/>
                  <a:pt x="405947" y="1468867"/>
                  <a:pt x="405947" y="1475717"/>
                </a:cubicBezTo>
                <a:lnTo>
                  <a:pt x="405947" y="1702859"/>
                </a:lnTo>
                <a:lnTo>
                  <a:pt x="273402" y="1593499"/>
                </a:lnTo>
                <a:cubicBezTo>
                  <a:pt x="104480" y="1424578"/>
                  <a:pt x="0" y="1191215"/>
                  <a:pt x="0" y="933450"/>
                </a:cubicBezTo>
                <a:cubicBezTo>
                  <a:pt x="0" y="417920"/>
                  <a:pt x="417920" y="0"/>
                  <a:pt x="933450" y="0"/>
                </a:cubicBezTo>
                <a:close/>
              </a:path>
            </a:pathLst>
          </a:custGeom>
          <a:gradFill flip="none" rotWithShape="1">
            <a:gsLst>
              <a:gs pos="0">
                <a:srgbClr val="29A3FF"/>
              </a:gs>
              <a:gs pos="100000">
                <a:srgbClr val="0070C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8153400" y="6096000"/>
            <a:ext cx="1002587" cy="762000"/>
            <a:chOff x="8153400" y="6096000"/>
            <a:chExt cx="1002587" cy="762000"/>
          </a:xfrm>
        </p:grpSpPr>
        <p:sp>
          <p:nvSpPr>
            <p:cNvPr id="5" name="Isosceles Triangle 4"/>
            <p:cNvSpPr/>
            <p:nvPr userDrawn="1"/>
          </p:nvSpPr>
          <p:spPr>
            <a:xfrm>
              <a:off x="8153400" y="6400800"/>
              <a:ext cx="990600" cy="457200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 userDrawn="1"/>
          </p:nvSpPr>
          <p:spPr>
            <a:xfrm rot="5400000" flipV="1">
              <a:off x="8546387" y="6248400"/>
              <a:ext cx="762000" cy="457200"/>
            </a:xfrm>
            <a:prstGeom prst="triangle">
              <a:avLst>
                <a:gd name="adj" fmla="val 100000"/>
              </a:avLst>
            </a:prstGeom>
            <a:solidFill>
              <a:srgbClr val="0088E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5532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solidFill>
                  <a:schemeClr val="tx1"/>
                </a:solidFill>
                <a:cs typeface="+mn-cs"/>
              </a:defRPr>
            </a:lvl1pPr>
          </a:lstStyle>
          <a:p>
            <a:fld id="{798D22C8-B87E-4B3F-80DE-4E1777DA98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Placeholder 1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85800" y="6602104"/>
            <a:ext cx="7772400" cy="255896"/>
          </a:xfrm>
          <a:prstGeom prst="rect">
            <a:avLst/>
          </a:prstGeom>
          <a:ln/>
        </p:spPr>
        <p:txBody>
          <a:bodyPr/>
          <a:lstStyle>
            <a:lvl1pPr algn="ctr">
              <a:defRPr sz="1050" b="1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Mixed-Integer Linear Programming  © Fengqi You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83" r:id="rId2"/>
    <p:sldLayoutId id="2147483681" r:id="rId3"/>
    <p:sldLayoutId id="2147483675" r:id="rId4"/>
    <p:sldLayoutId id="2147483680" r:id="rId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smtClean="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7.png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12" Type="http://schemas.openxmlformats.org/officeDocument/2006/relationships/image" Target="../media/image13.png"/><Relationship Id="rId2" Type="http://schemas.openxmlformats.org/officeDocument/2006/relationships/oleObject" Target="../embeddings/oleObject6.bin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png"/><Relationship Id="rId5" Type="http://schemas.openxmlformats.org/officeDocument/2006/relationships/image" Target="../media/image15.wmf"/><Relationship Id="rId15" Type="http://schemas.openxmlformats.org/officeDocument/2006/relationships/image" Target="../media/image19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7.wmf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7.png"/><Relationship Id="rId7" Type="http://schemas.openxmlformats.org/officeDocument/2006/relationships/image" Target="../media/image28.wmf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3.xml"/><Relationship Id="rId7" Type="http://schemas.openxmlformats.org/officeDocument/2006/relationships/image" Target="../media/image65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68.emf"/><Relationship Id="rId5" Type="http://schemas.openxmlformats.org/officeDocument/2006/relationships/notesSlide" Target="../notesSlides/notesSlide3.xml"/><Relationship Id="rId10" Type="http://schemas.openxmlformats.org/officeDocument/2006/relationships/oleObject" Target="../embeddings/oleObject40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7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9.xml"/><Relationship Id="rId7" Type="http://schemas.openxmlformats.org/officeDocument/2006/relationships/image" Target="../media/image76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7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gi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93.wmf"/><Relationship Id="rId7" Type="http://schemas.openxmlformats.org/officeDocument/2006/relationships/image" Target="../media/image95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94.w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96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98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4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oleObject" Target="../embeddings/oleObject52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53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55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8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0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slide" Target="slide99.xml"/><Relationship Id="rId1" Type="http://schemas.openxmlformats.org/officeDocument/2006/relationships/slideLayout" Target="../slideLayouts/slideLayout4.xml"/><Relationship Id="rId5" Type="http://schemas.openxmlformats.org/officeDocument/2006/relationships/slide" Target="slide97.xml"/><Relationship Id="rId4" Type="http://schemas.openxmlformats.org/officeDocument/2006/relationships/slide" Target="slide7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7" Type="http://schemas.openxmlformats.org/officeDocument/2006/relationships/slide" Target="slide97.xml"/><Relationship Id="rId2" Type="http://schemas.openxmlformats.org/officeDocument/2006/relationships/slide" Target="slide9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5.xml"/><Relationship Id="rId5" Type="http://schemas.openxmlformats.org/officeDocument/2006/relationships/slide" Target="slide73.xml"/><Relationship Id="rId4" Type="http://schemas.openxmlformats.org/officeDocument/2006/relationships/slide" Target="slide10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5.xml"/><Relationship Id="rId5" Type="http://schemas.openxmlformats.org/officeDocument/2006/relationships/slide" Target="slide102.xml"/><Relationship Id="rId4" Type="http://schemas.openxmlformats.org/officeDocument/2006/relationships/slide" Target="slide10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2.xml"/><Relationship Id="rId5" Type="http://schemas.openxmlformats.org/officeDocument/2006/relationships/slide" Target="slide75.xml"/><Relationship Id="rId4" Type="http://schemas.openxmlformats.org/officeDocument/2006/relationships/slide" Target="slide10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2.xml"/><Relationship Id="rId5" Type="http://schemas.openxmlformats.org/officeDocument/2006/relationships/slide" Target="slide75.xml"/><Relationship Id="rId4" Type="http://schemas.openxmlformats.org/officeDocument/2006/relationships/slide" Target="slide10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2.xml"/><Relationship Id="rId5" Type="http://schemas.openxmlformats.org/officeDocument/2006/relationships/slide" Target="slide75.xml"/><Relationship Id="rId4" Type="http://schemas.openxmlformats.org/officeDocument/2006/relationships/slide" Target="slide10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5" Type="http://schemas.openxmlformats.org/officeDocument/2006/relationships/slide" Target="slide75.xml"/><Relationship Id="rId4" Type="http://schemas.openxmlformats.org/officeDocument/2006/relationships/slide" Target="slide10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5" Type="http://schemas.openxmlformats.org/officeDocument/2006/relationships/slide" Target="slide75.xml"/><Relationship Id="rId4" Type="http://schemas.openxmlformats.org/officeDocument/2006/relationships/slide" Target="slide10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87.xml"/><Relationship Id="rId3" Type="http://schemas.openxmlformats.org/officeDocument/2006/relationships/slide" Target="slide99.xml"/><Relationship Id="rId7" Type="http://schemas.openxmlformats.org/officeDocument/2006/relationships/slide" Target="slide135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5.xml"/><Relationship Id="rId5" Type="http://schemas.openxmlformats.org/officeDocument/2006/relationships/slide" Target="slide102.xml"/><Relationship Id="rId10" Type="http://schemas.openxmlformats.org/officeDocument/2006/relationships/slide" Target="slide89.xml"/><Relationship Id="rId4" Type="http://schemas.openxmlformats.org/officeDocument/2006/relationships/slide" Target="slide101.xml"/><Relationship Id="rId9" Type="http://schemas.openxmlformats.org/officeDocument/2006/relationships/slide" Target="slide74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87.xml"/><Relationship Id="rId3" Type="http://schemas.openxmlformats.org/officeDocument/2006/relationships/slide" Target="slide99.xml"/><Relationship Id="rId7" Type="http://schemas.openxmlformats.org/officeDocument/2006/relationships/slide" Target="slide135.xml"/><Relationship Id="rId2" Type="http://schemas.openxmlformats.org/officeDocument/2006/relationships/slide" Target="slide9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75.xml"/><Relationship Id="rId5" Type="http://schemas.openxmlformats.org/officeDocument/2006/relationships/slide" Target="slide102.xml"/><Relationship Id="rId10" Type="http://schemas.openxmlformats.org/officeDocument/2006/relationships/slide" Target="slide74.xml"/><Relationship Id="rId4" Type="http://schemas.openxmlformats.org/officeDocument/2006/relationships/slide" Target="slide101.xml"/><Relationship Id="rId9" Type="http://schemas.openxmlformats.org/officeDocument/2006/relationships/slide" Target="slide89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2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7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119.wmf"/><Relationship Id="rId3" Type="http://schemas.openxmlformats.org/officeDocument/2006/relationships/image" Target="../media/image114.wmf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64.bin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118.wmf"/><Relationship Id="rId5" Type="http://schemas.openxmlformats.org/officeDocument/2006/relationships/image" Target="../media/image115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117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119.wmf"/><Relationship Id="rId3" Type="http://schemas.openxmlformats.org/officeDocument/2006/relationships/image" Target="../media/image116.wmf"/><Relationship Id="rId7" Type="http://schemas.openxmlformats.org/officeDocument/2006/relationships/image" Target="../media/image120.wmf"/><Relationship Id="rId12" Type="http://schemas.openxmlformats.org/officeDocument/2006/relationships/oleObject" Target="../embeddings/oleObject64.bin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118.wmf"/><Relationship Id="rId5" Type="http://schemas.openxmlformats.org/officeDocument/2006/relationships/image" Target="../media/image117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121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121.wmf"/><Relationship Id="rId18" Type="http://schemas.openxmlformats.org/officeDocument/2006/relationships/oleObject" Target="../embeddings/oleObject69.bin"/><Relationship Id="rId3" Type="http://schemas.openxmlformats.org/officeDocument/2006/relationships/image" Target="../media/image122.wmf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66.bin"/><Relationship Id="rId17" Type="http://schemas.openxmlformats.org/officeDocument/2006/relationships/image" Target="../media/image119.wmf"/><Relationship Id="rId2" Type="http://schemas.openxmlformats.org/officeDocument/2006/relationships/oleObject" Target="../embeddings/oleObject67.bin"/><Relationship Id="rId16" Type="http://schemas.openxmlformats.org/officeDocument/2006/relationships/oleObject" Target="../embeddings/oleObject64.bin"/><Relationship Id="rId20" Type="http://schemas.openxmlformats.org/officeDocument/2006/relationships/oleObject" Target="../embeddings/oleObject70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120.wmf"/><Relationship Id="rId5" Type="http://schemas.openxmlformats.org/officeDocument/2006/relationships/image" Target="../media/image123.wmf"/><Relationship Id="rId15" Type="http://schemas.openxmlformats.org/officeDocument/2006/relationships/image" Target="../media/image118.wmf"/><Relationship Id="rId10" Type="http://schemas.openxmlformats.org/officeDocument/2006/relationships/oleObject" Target="../embeddings/oleObject65.bin"/><Relationship Id="rId19" Type="http://schemas.openxmlformats.org/officeDocument/2006/relationships/image" Target="../media/image124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63.bin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118.wmf"/><Relationship Id="rId18" Type="http://schemas.openxmlformats.org/officeDocument/2006/relationships/oleObject" Target="../embeddings/oleObject70.bin"/><Relationship Id="rId3" Type="http://schemas.openxmlformats.org/officeDocument/2006/relationships/image" Target="../media/image125.wmf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63.bin"/><Relationship Id="rId17" Type="http://schemas.openxmlformats.org/officeDocument/2006/relationships/image" Target="../media/image124.wmf"/><Relationship Id="rId2" Type="http://schemas.openxmlformats.org/officeDocument/2006/relationships/oleObject" Target="../embeddings/oleObject71.bin"/><Relationship Id="rId16" Type="http://schemas.openxmlformats.org/officeDocument/2006/relationships/oleObject" Target="../embeddings/oleObject69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121.wmf"/><Relationship Id="rId5" Type="http://schemas.openxmlformats.org/officeDocument/2006/relationships/image" Target="../media/image116.wmf"/><Relationship Id="rId15" Type="http://schemas.openxmlformats.org/officeDocument/2006/relationships/image" Target="../media/image119.wmf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120.wmf"/><Relationship Id="rId14" Type="http://schemas.openxmlformats.org/officeDocument/2006/relationships/oleObject" Target="../embeddings/oleObject64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116.wmf"/><Relationship Id="rId18" Type="http://schemas.openxmlformats.org/officeDocument/2006/relationships/oleObject" Target="../embeddings/oleObject66.bin"/><Relationship Id="rId3" Type="http://schemas.openxmlformats.org/officeDocument/2006/relationships/image" Target="../media/image126.wmf"/><Relationship Id="rId7" Type="http://schemas.openxmlformats.org/officeDocument/2006/relationships/image" Target="../media/image119.wmf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120.wmf"/><Relationship Id="rId2" Type="http://schemas.openxmlformats.org/officeDocument/2006/relationships/oleObject" Target="../embeddings/oleObject72.bin"/><Relationship Id="rId16" Type="http://schemas.openxmlformats.org/officeDocument/2006/relationships/oleObject" Target="../embeddings/oleObject65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121.wmf"/><Relationship Id="rId5" Type="http://schemas.openxmlformats.org/officeDocument/2006/relationships/image" Target="../media/image118.wmf"/><Relationship Id="rId15" Type="http://schemas.openxmlformats.org/officeDocument/2006/relationships/image" Target="../media/image117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124.wmf"/><Relationship Id="rId14" Type="http://schemas.openxmlformats.org/officeDocument/2006/relationships/oleObject" Target="../embeddings/oleObject62.bin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image" Target="../media/image127.wmf"/><Relationship Id="rId7" Type="http://schemas.openxmlformats.org/officeDocument/2006/relationships/image" Target="../media/image129.wmf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21.wmf"/><Relationship Id="rId5" Type="http://schemas.openxmlformats.org/officeDocument/2006/relationships/image" Target="../media/image128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24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12" Type="http://schemas.openxmlformats.org/officeDocument/2006/relationships/image" Target="../media/image121.wmf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7.bin"/><Relationship Id="rId10" Type="http://schemas.openxmlformats.org/officeDocument/2006/relationships/image" Target="../media/image124.wmf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79.bin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image" Target="../media/image127.wmf"/><Relationship Id="rId7" Type="http://schemas.openxmlformats.org/officeDocument/2006/relationships/image" Target="../media/image129.wmf"/><Relationship Id="rId2" Type="http://schemas.openxmlformats.org/officeDocument/2006/relationships/oleObject" Target="../embeddings/oleObject8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21.wmf"/><Relationship Id="rId5" Type="http://schemas.openxmlformats.org/officeDocument/2006/relationships/image" Target="../media/image128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24.w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oleObject" Target="../embeddings/oleObject82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2.wmf"/><Relationship Id="rId4" Type="http://schemas.openxmlformats.org/officeDocument/2006/relationships/oleObject" Target="../embeddings/oleObject83.bin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4.wmf"/><Relationship Id="rId4" Type="http://schemas.openxmlformats.org/officeDocument/2006/relationships/oleObject" Target="../embeddings/oleObject85.bin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image" Target="../media/image123.png"/><Relationship Id="rId7" Type="http://schemas.openxmlformats.org/officeDocument/2006/relationships/image" Target="../media/image136.wmf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135.w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137.wmf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39.wmf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138.wmf"/><Relationship Id="rId4" Type="http://schemas.openxmlformats.org/officeDocument/2006/relationships/oleObject" Target="../embeddings/oleObject89.bin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oleObject" Target="../embeddings/oleObject9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1.wmf"/><Relationship Id="rId4" Type="http://schemas.openxmlformats.org/officeDocument/2006/relationships/oleObject" Target="../embeddings/oleObject92.bin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2.wmf"/><Relationship Id="rId4" Type="http://schemas.openxmlformats.org/officeDocument/2006/relationships/oleObject" Target="../embeddings/oleObject93.bin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oleObject" Target="../embeddings/oleObject94.bin"/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5.wmf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7" Type="http://schemas.openxmlformats.org/officeDocument/2006/relationships/image" Target="../media/image148.wmf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147.wmf"/><Relationship Id="rId4" Type="http://schemas.openxmlformats.org/officeDocument/2006/relationships/oleObject" Target="../embeddings/oleObject97.bin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2" Type="http://schemas.openxmlformats.org/officeDocument/2006/relationships/oleObject" Target="../embeddings/oleObject99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1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150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wmf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4.png"/><Relationship Id="rId5" Type="http://schemas.openxmlformats.org/officeDocument/2006/relationships/image" Target="../media/image153.wmf"/><Relationship Id="rId4" Type="http://schemas.openxmlformats.org/officeDocument/2006/relationships/oleObject" Target="../embeddings/oleObject102.bin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wmf"/><Relationship Id="rId2" Type="http://schemas.openxmlformats.org/officeDocument/2006/relationships/oleObject" Target="../embeddings/oleObject103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6.wmf"/><Relationship Id="rId4" Type="http://schemas.openxmlformats.org/officeDocument/2006/relationships/oleObject" Target="../embeddings/oleObject104.bin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oleObject" Target="../embeddings/oleObject105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8.wmf"/><Relationship Id="rId4" Type="http://schemas.openxmlformats.org/officeDocument/2006/relationships/oleObject" Target="../embeddings/oleObject106.bin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7" Type="http://schemas.openxmlformats.org/officeDocument/2006/relationships/image" Target="../media/image160.wmf"/><Relationship Id="rId2" Type="http://schemas.openxmlformats.org/officeDocument/2006/relationships/oleObject" Target="../embeddings/oleObject107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159.wmf"/><Relationship Id="rId4" Type="http://schemas.openxmlformats.org/officeDocument/2006/relationships/oleObject" Target="../embeddings/oleObject108.bin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2.bin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62.wm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oleObject" Target="../embeddings/oleObject113.bin"/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gif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9.jpg"/><Relationship Id="rId4" Type="http://schemas.openxmlformats.org/officeDocument/2006/relationships/image" Target="../media/image168.png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80816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Mixed-Integer Linear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4373" y="3657600"/>
            <a:ext cx="6248400" cy="1905000"/>
          </a:xfrm>
        </p:spPr>
        <p:txBody>
          <a:bodyPr/>
          <a:lstStyle/>
          <a:p>
            <a:pPr algn="ctr"/>
            <a:r>
              <a:rPr lang="en-US" sz="2800" b="0" dirty="0"/>
              <a:t>Computational Optimization </a:t>
            </a:r>
          </a:p>
          <a:p>
            <a:pPr algn="ctr"/>
            <a:r>
              <a:rPr lang="en-US" sz="2800" b="0" dirty="0"/>
              <a:t>Instructor: Fengqi You</a:t>
            </a:r>
          </a:p>
          <a:p>
            <a:pPr algn="ctr"/>
            <a:r>
              <a:rPr lang="en-US" sz="2800" b="0" dirty="0"/>
              <a:t>Cornell University</a:t>
            </a:r>
          </a:p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5" name="Picture 4" descr="cu white lrg.ps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86"/>
          <a:stretch/>
        </p:blipFill>
        <p:spPr>
          <a:xfrm>
            <a:off x="34638" y="6114566"/>
            <a:ext cx="762000" cy="74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4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8006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/>
            <a:r>
              <a:rPr lang="en-US" dirty="0"/>
              <a:t>L.A. Wolsey, </a:t>
            </a:r>
            <a:r>
              <a:rPr lang="en-US" i="1" dirty="0"/>
              <a:t>Integer programming</a:t>
            </a:r>
            <a:r>
              <a:rPr lang="en-US" dirty="0"/>
              <a:t>. Wiley, 1998.</a:t>
            </a:r>
          </a:p>
          <a:p>
            <a:r>
              <a:rPr lang="en-US" dirty="0"/>
              <a:t>L.T. </a:t>
            </a:r>
            <a:r>
              <a:rPr lang="en-US" dirty="0" err="1"/>
              <a:t>Biegler</a:t>
            </a:r>
            <a:r>
              <a:rPr lang="en-US" dirty="0"/>
              <a:t>, I.E. Grossmann, A.W. Westerberg, </a:t>
            </a:r>
            <a:r>
              <a:rPr lang="en-US" i="1" dirty="0"/>
              <a:t>Systematic Methods of Chemical Process Design.</a:t>
            </a:r>
            <a:r>
              <a:rPr lang="en-US" dirty="0"/>
              <a:t> Prentice Hall Press, 1997.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</a:t>
            </a:r>
          </a:p>
        </p:txBody>
      </p:sp>
      <p:pic>
        <p:nvPicPr>
          <p:cNvPr id="141314" name="Picture 2" descr="Front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12192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316" name="Picture 4" descr="Front 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80" y="1447799"/>
            <a:ext cx="139234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BAF96-37BD-0987-19D9-260592DF1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71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710294"/>
            <a:ext cx="8610600" cy="2614306"/>
          </a:xfrm>
        </p:spPr>
        <p:txBody>
          <a:bodyPr/>
          <a:lstStyle/>
          <a:p>
            <a:r>
              <a:rPr lang="en-US" dirty="0"/>
              <a:t>Objective function and all constraints are </a:t>
            </a:r>
            <a:r>
              <a:rPr lang="en-US" b="1" i="1" dirty="0">
                <a:solidFill>
                  <a:srgbClr val="FF0000"/>
                </a:solidFill>
              </a:rPr>
              <a:t>linear</a:t>
            </a:r>
          </a:p>
          <a:p>
            <a:r>
              <a:rPr lang="en-US" dirty="0"/>
              <a:t>Some variables are continuous, and some are </a:t>
            </a:r>
            <a:r>
              <a:rPr lang="en-US" dirty="0">
                <a:solidFill>
                  <a:srgbClr val="FF0000"/>
                </a:solidFill>
              </a:rPr>
              <a:t>discrete/integer</a:t>
            </a:r>
          </a:p>
          <a:p>
            <a:pPr lvl="1"/>
            <a:endParaRPr lang="en-US" dirty="0"/>
          </a:p>
          <a:p>
            <a:r>
              <a:rPr lang="en-US" b="1" i="1" dirty="0" err="1"/>
              <a:t>Gomory</a:t>
            </a:r>
            <a:r>
              <a:rPr lang="en-US" b="1" i="1" dirty="0"/>
              <a:t> (1958), </a:t>
            </a:r>
            <a:r>
              <a:rPr lang="en-US" b="1" i="1" dirty="0" err="1"/>
              <a:t>Balas</a:t>
            </a:r>
            <a:r>
              <a:rPr lang="en-US" b="1" i="1" dirty="0"/>
              <a:t> (1962), Dakin (1965), </a:t>
            </a:r>
            <a:r>
              <a:rPr lang="en-US" b="1" i="1" dirty="0" err="1"/>
              <a:t>Nemhauser</a:t>
            </a:r>
            <a:r>
              <a:rPr lang="en-US" b="1" i="1" dirty="0"/>
              <a:t> (1999)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Mixed-Integer Linear Programming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081088" y="1320800"/>
          <a:ext cx="3576637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711000" progId="Equation.DSMT4">
                  <p:embed/>
                </p:oleObj>
              </mc:Choice>
              <mc:Fallback>
                <p:oleObj name="Equation" r:id="rId2" imgW="1307880" imgH="7110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1320800"/>
                        <a:ext cx="3576637" cy="194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Straight Arrow Connector 56"/>
          <p:cNvCxnSpPr/>
          <p:nvPr/>
        </p:nvCxnSpPr>
        <p:spPr>
          <a:xfrm flipV="1">
            <a:off x="6400800" y="1143000"/>
            <a:ext cx="0" cy="1828800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6400800" y="2971800"/>
            <a:ext cx="2103120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1" descr="Light vertical"/>
          <p:cNvSpPr>
            <a:spLocks noChangeArrowheads="1"/>
          </p:cNvSpPr>
          <p:nvPr/>
        </p:nvSpPr>
        <p:spPr bwMode="auto">
          <a:xfrm rot="19200000">
            <a:off x="5795932" y="1748532"/>
            <a:ext cx="1866900" cy="91440"/>
          </a:xfrm>
          <a:prstGeom prst="rect">
            <a:avLst/>
          </a:pr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tx1"/>
            </a:bgClr>
          </a:pattFill>
          <a:ln w="31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0" name="Rectangle 51" descr="Light vertical"/>
          <p:cNvSpPr>
            <a:spLocks noChangeArrowheads="1"/>
          </p:cNvSpPr>
          <p:nvPr/>
        </p:nvSpPr>
        <p:spPr bwMode="auto">
          <a:xfrm rot="1380000">
            <a:off x="6700555" y="1589069"/>
            <a:ext cx="1828800" cy="91440"/>
          </a:xfrm>
          <a:prstGeom prst="rect">
            <a:avLst/>
          </a:pr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tx1"/>
            </a:bgClr>
          </a:pattFill>
          <a:ln w="31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61" name="Rectangle 51" descr="Light vertical"/>
          <p:cNvSpPr>
            <a:spLocks noChangeArrowheads="1"/>
          </p:cNvSpPr>
          <p:nvPr/>
        </p:nvSpPr>
        <p:spPr bwMode="auto">
          <a:xfrm rot="7200000">
            <a:off x="7073094" y="2400697"/>
            <a:ext cx="1645920" cy="91440"/>
          </a:xfrm>
          <a:prstGeom prst="rect">
            <a:avLst/>
          </a:pr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tx1"/>
            </a:bgClr>
          </a:pattFill>
          <a:ln w="31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 rot="19080000">
            <a:off x="5865150" y="1800508"/>
            <a:ext cx="1828800" cy="622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 rot="837147">
            <a:off x="6239371" y="1737234"/>
            <a:ext cx="1908360" cy="1141147"/>
            <a:chOff x="4855029" y="2516453"/>
            <a:chExt cx="2133600" cy="1141147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4855029" y="2516453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855029" y="2744682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855029" y="2972911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855029" y="3201140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855029" y="3429369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855029" y="3657600"/>
              <a:ext cx="2133600" cy="0"/>
            </a:xfrm>
            <a:prstGeom prst="line">
              <a:avLst/>
            </a:prstGeom>
            <a:ln w="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7813729" y="2971800"/>
            <a:ext cx="61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791200" y="1122691"/>
            <a:ext cx="61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cxnSp>
        <p:nvCxnSpPr>
          <p:cNvPr id="72" name="Straight Connector 71"/>
          <p:cNvCxnSpPr/>
          <p:nvPr/>
        </p:nvCxnSpPr>
        <p:spPr>
          <a:xfrm rot="7200000" flipV="1">
            <a:off x="7001462" y="2441409"/>
            <a:ext cx="1645920" cy="365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380000" flipV="1">
            <a:off x="6674954" y="1699782"/>
            <a:ext cx="1828800" cy="365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6676572" y="1716125"/>
            <a:ext cx="1309914" cy="1005842"/>
            <a:chOff x="7696200" y="1523999"/>
            <a:chExt cx="1309914" cy="1005842"/>
          </a:xfrm>
        </p:grpSpPr>
        <p:sp>
          <p:nvSpPr>
            <p:cNvPr id="5" name="Flowchart: Connector 4"/>
            <p:cNvSpPr/>
            <p:nvPr/>
          </p:nvSpPr>
          <p:spPr>
            <a:xfrm>
              <a:off x="7696200" y="1523999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lowchart: Connector 23"/>
            <p:cNvSpPr/>
            <p:nvPr/>
          </p:nvSpPr>
          <p:spPr>
            <a:xfrm>
              <a:off x="8097520" y="152400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8498840" y="152400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8900160" y="152400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7710714" y="1813559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8112034" y="181356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8513354" y="181356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8914674" y="181356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7696200" y="213360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8097520" y="21336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8498840" y="21336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8900160" y="21336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owchart: Connector 34"/>
            <p:cNvSpPr/>
            <p:nvPr/>
          </p:nvSpPr>
          <p:spPr>
            <a:xfrm>
              <a:off x="7696200" y="2438400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8097520" y="24384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lowchart: Connector 36"/>
            <p:cNvSpPr/>
            <p:nvPr/>
          </p:nvSpPr>
          <p:spPr>
            <a:xfrm>
              <a:off x="8498840" y="24384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lowchart: Connector 37"/>
            <p:cNvSpPr/>
            <p:nvPr/>
          </p:nvSpPr>
          <p:spPr>
            <a:xfrm>
              <a:off x="8900160" y="2438401"/>
              <a:ext cx="91440" cy="9144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527" y="5461077"/>
            <a:ext cx="812778" cy="9144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5"/>
          <a:srcRect l="15380" t="16159" r="18458" b="23249"/>
          <a:stretch/>
        </p:blipFill>
        <p:spPr>
          <a:xfrm>
            <a:off x="5044829" y="5392923"/>
            <a:ext cx="685801" cy="914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7109" y="5435639"/>
            <a:ext cx="619916" cy="9144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8433" y="5475339"/>
            <a:ext cx="661013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9823F-E115-B73F-8E1F-E93DC6A66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95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3292532"/>
            <a:ext cx="7772400" cy="318446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000" dirty="0"/>
              <a:t>There are no</a:t>
            </a:r>
            <a:r>
              <a:rPr lang="en-US" sz="2000" i="1" dirty="0"/>
              <a:t> y </a:t>
            </a:r>
            <a:r>
              <a:rPr lang="en-US" sz="2000" dirty="0"/>
              <a:t>variables ⇒ Linear Programming (LP)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There are no</a:t>
            </a:r>
            <a:r>
              <a:rPr lang="en-US" sz="2000" i="1" dirty="0"/>
              <a:t> x </a:t>
            </a:r>
            <a:r>
              <a:rPr lang="en-US" sz="2000" dirty="0"/>
              <a:t>variables ⇒ (pure) Integer Programming (IP)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We have both x and y ⇒ Mixed-Integer Linear Programming (MILP)</a:t>
            </a:r>
          </a:p>
          <a:p>
            <a:pPr lvl="4">
              <a:lnSpc>
                <a:spcPct val="110000"/>
              </a:lnSpc>
            </a:pPr>
            <a:endParaRPr lang="en-US" sz="1000" dirty="0"/>
          </a:p>
          <a:p>
            <a:pPr>
              <a:lnSpc>
                <a:spcPct val="110000"/>
              </a:lnSpc>
            </a:pPr>
            <a:r>
              <a:rPr lang="en-US" sz="2000" dirty="0"/>
              <a:t>A general integer </a:t>
            </a:r>
            <a:r>
              <a:rPr lang="en-US" sz="2000" i="1" dirty="0"/>
              <a:t>n </a:t>
            </a:r>
            <a:r>
              <a:rPr lang="en-US" sz="2000" dirty="0"/>
              <a:t>∈{0, 1, 2, 3, …</a:t>
            </a:r>
            <a:r>
              <a:rPr lang="en-US" sz="2000" i="1" dirty="0"/>
              <a:t>N</a:t>
            </a:r>
            <a:r>
              <a:rPr lang="en-US" sz="2000" dirty="0"/>
              <a:t>} can be modeled via binary variables </a:t>
            </a:r>
            <a:r>
              <a:rPr lang="en-US" sz="2000" i="1" dirty="0" err="1"/>
              <a:t>y</a:t>
            </a:r>
            <a:r>
              <a:rPr lang="en-US" sz="2000" i="1" baseline="-25000" dirty="0" err="1"/>
              <a:t>k</a:t>
            </a:r>
            <a:r>
              <a:rPr lang="en-US" sz="2000" dirty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Mixed-Integer Linear Program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90800" y="1207502"/>
          <a:ext cx="3200400" cy="1723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711000" progId="Equation.DSMT4">
                  <p:embed/>
                </p:oleObj>
              </mc:Choice>
              <mc:Fallback>
                <p:oleObj name="Equation" r:id="rId2" imgW="1320480" imgH="7110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207502"/>
                        <a:ext cx="3200400" cy="17234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751675" y="5542756"/>
          <a:ext cx="1300256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160" imgH="431640" progId="Equation.DSMT4">
                  <p:embed/>
                </p:oleObj>
              </mc:Choice>
              <mc:Fallback>
                <p:oleObj name="Equation" r:id="rId4" imgW="749160" imgH="43164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51675" y="5542756"/>
                        <a:ext cx="1300256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14800" y="573274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9900"/>
                </a:solidFill>
                <a:latin typeface="+mn-lt"/>
              </a:rPr>
              <a:t>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8387" y="5594241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+mn-lt"/>
              </a:rPr>
              <a:t>Fewer 0-1 variables</a:t>
            </a:r>
          </a:p>
          <a:p>
            <a:r>
              <a:rPr lang="en-US" b="1" dirty="0">
                <a:solidFill>
                  <a:srgbClr val="009900"/>
                </a:solidFill>
                <a:latin typeface="+mn-lt"/>
              </a:rPr>
              <a:t>Weaker relaxation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395413" y="5510213"/>
          <a:ext cx="2566987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431640" progId="Equation.DSMT4">
                  <p:embed/>
                </p:oleObj>
              </mc:Choice>
              <mc:Fallback>
                <p:oleObj name="Equation" r:id="rId6" imgW="1358640" imgH="43164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5510213"/>
                        <a:ext cx="2566987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F7506-89FC-7F9B-A440-351CAC907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6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410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Applications of MILP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Synthesis of energy systems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Reaction and conversion pathway/network analysis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Scheduling of batch manufacturing processes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Capacity planning of process networks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Unit commitment for electric power systems operations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Hospital operating room assignment and scheduling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Theory &amp; Algorithm: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Branch-and-bound algorithm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Valid inequalities and cutting planes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Disjunctive programming and logic optimization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Computational Issues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3D345-2042-FA33-863B-44D43C7EC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6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 company is thinking about building new facilities in LA and SF.</a:t>
            </a:r>
          </a:p>
          <a:p>
            <a:pPr lvl="4"/>
            <a:endParaRPr lang="en-US" altLang="en-US" dirty="0"/>
          </a:p>
          <a:p>
            <a:pPr lvl="1"/>
            <a:endParaRPr lang="en-US" altLang="en-US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>
              <a:buFontTx/>
              <a:buNone/>
            </a:pPr>
            <a:r>
              <a:rPr lang="en-US" altLang="en-US" sz="2800" dirty="0"/>
              <a:t>	Total capital available for investment: </a:t>
            </a:r>
            <a:r>
              <a:rPr lang="en-US" altLang="en-US" sz="2800" dirty="0">
                <a:solidFill>
                  <a:srgbClr val="008000"/>
                </a:solidFill>
              </a:rPr>
              <a:t>$10M</a:t>
            </a:r>
          </a:p>
          <a:p>
            <a:pPr eaLnBrk="1" hangingPunct="1"/>
            <a:r>
              <a:rPr lang="en-US" altLang="en-US" sz="2800" dirty="0">
                <a:solidFill>
                  <a:srgbClr val="0070C0"/>
                </a:solidFill>
              </a:rPr>
              <a:t>Question: Which facilities should be built to maximize the total profit?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Selection</a:t>
            </a:r>
          </a:p>
        </p:txBody>
      </p:sp>
      <p:graphicFrame>
        <p:nvGraphicFramePr>
          <p:cNvPr id="18436" name="Group 4"/>
          <p:cNvGraphicFramePr>
            <a:graphicFrameLocks noGrp="1"/>
          </p:cNvGraphicFramePr>
          <p:nvPr/>
        </p:nvGraphicFramePr>
        <p:xfrm>
          <a:off x="685800" y="2133600"/>
          <a:ext cx="8077200" cy="2590800"/>
        </p:xfrm>
        <a:graphic>
          <a:graphicData uri="http://schemas.openxmlformats.org/drawingml/2006/table">
            <a:tbl>
              <a:tblPr firstRow="1" firstCol="1">
                <a:tableStyleId>{B301B821-A1FF-4177-AEE7-76D212191A09}</a:tableStyleId>
              </a:tblPr>
              <a:tblGrid>
                <a:gridCol w="286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0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capital needed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expected profit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 factory in LA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$6M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$9M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 factory in SF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$3M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$5M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 warehouse in LA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$5M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$6M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5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4. warehouse in SF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$2M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$4M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BD7789-E696-9162-DD8D-D19FA2599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12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Define decision variables (</a:t>
            </a:r>
            <a:r>
              <a:rPr lang="en-US" altLang="en-US" sz="2800" i="1" dirty="0" err="1">
                <a:latin typeface="Times New Roman" pitchFamily="18" charset="0"/>
              </a:rPr>
              <a:t>i</a:t>
            </a:r>
            <a:r>
              <a:rPr lang="en-US" altLang="en-US" sz="2800" dirty="0">
                <a:latin typeface="Times New Roman" pitchFamily="18" charset="0"/>
              </a:rPr>
              <a:t> </a:t>
            </a:r>
            <a:r>
              <a:rPr lang="en-US" altLang="en-US" sz="2800" dirty="0"/>
              <a:t>= 1, 2, 3, 4):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sz="2800" dirty="0"/>
              <a:t>Then the total expected benefit:  </a:t>
            </a:r>
            <a:r>
              <a:rPr lang="en-US" altLang="en-US" sz="2800" dirty="0">
                <a:solidFill>
                  <a:srgbClr val="009900"/>
                </a:solidFill>
              </a:rPr>
              <a:t>9y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1</a:t>
            </a:r>
            <a:r>
              <a:rPr lang="en-US" altLang="en-US" sz="2800" dirty="0">
                <a:solidFill>
                  <a:srgbClr val="009900"/>
                </a:solidFill>
              </a:rPr>
              <a:t>+5y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2</a:t>
            </a:r>
            <a:r>
              <a:rPr lang="en-US" altLang="en-US" sz="2800" dirty="0">
                <a:solidFill>
                  <a:srgbClr val="009900"/>
                </a:solidFill>
              </a:rPr>
              <a:t>+6y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3</a:t>
            </a:r>
            <a:r>
              <a:rPr lang="en-US" altLang="en-US" sz="2800" dirty="0">
                <a:solidFill>
                  <a:srgbClr val="009900"/>
                </a:solidFill>
              </a:rPr>
              <a:t>+4y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4</a:t>
            </a:r>
            <a:endParaRPr lang="en-US" altLang="en-US" sz="2800" dirty="0">
              <a:solidFill>
                <a:srgbClr val="0099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2800" dirty="0">
                <a:solidFill>
                  <a:schemeClr val="accent2"/>
                </a:solidFill>
              </a:rPr>
              <a:t>		      </a:t>
            </a:r>
            <a:r>
              <a:rPr lang="en-US" altLang="en-US" sz="2800" dirty="0"/>
              <a:t>the total capital needed:</a:t>
            </a:r>
            <a:r>
              <a:rPr lang="en-US" altLang="en-US" sz="2800" dirty="0">
                <a:solidFill>
                  <a:schemeClr val="accent2"/>
                </a:solidFill>
              </a:rPr>
              <a:t>  </a:t>
            </a:r>
            <a:r>
              <a:rPr lang="en-US" altLang="en-US" sz="2800" dirty="0">
                <a:solidFill>
                  <a:srgbClr val="009900"/>
                </a:solidFill>
              </a:rPr>
              <a:t>6y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1</a:t>
            </a:r>
            <a:r>
              <a:rPr lang="en-US" altLang="en-US" sz="2800" dirty="0">
                <a:solidFill>
                  <a:srgbClr val="009900"/>
                </a:solidFill>
              </a:rPr>
              <a:t>+3y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2</a:t>
            </a:r>
            <a:r>
              <a:rPr lang="en-US" altLang="en-US" sz="2800" dirty="0">
                <a:solidFill>
                  <a:srgbClr val="009900"/>
                </a:solidFill>
              </a:rPr>
              <a:t>+5y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3</a:t>
            </a:r>
            <a:r>
              <a:rPr lang="en-US" altLang="en-US" sz="2800" dirty="0">
                <a:solidFill>
                  <a:srgbClr val="009900"/>
                </a:solidFill>
              </a:rPr>
              <a:t>+2y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4</a:t>
            </a:r>
            <a:endParaRPr lang="en-US" altLang="en-US" sz="2800" dirty="0">
              <a:solidFill>
                <a:srgbClr val="0099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/>
              <a:t>Summarizing, the IP model is: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/>
              <a:t> 			</a:t>
            </a:r>
            <a:r>
              <a:rPr lang="en-US" altLang="en-US" sz="2800" dirty="0">
                <a:solidFill>
                  <a:srgbClr val="009900"/>
                </a:solidFill>
              </a:rPr>
              <a:t>max   9y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1</a:t>
            </a:r>
            <a:r>
              <a:rPr lang="en-US" altLang="en-US" sz="2800" dirty="0">
                <a:solidFill>
                  <a:srgbClr val="009900"/>
                </a:solidFill>
              </a:rPr>
              <a:t>+5y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2</a:t>
            </a:r>
            <a:r>
              <a:rPr lang="en-US" altLang="en-US" sz="2800" dirty="0">
                <a:solidFill>
                  <a:srgbClr val="009900"/>
                </a:solidFill>
              </a:rPr>
              <a:t>+6y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3</a:t>
            </a:r>
            <a:r>
              <a:rPr lang="en-US" altLang="en-US" sz="2800" dirty="0">
                <a:solidFill>
                  <a:srgbClr val="009900"/>
                </a:solidFill>
              </a:rPr>
              <a:t>+4y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baseline="-25000" dirty="0">
                <a:solidFill>
                  <a:srgbClr val="009900"/>
                </a:solidFill>
              </a:rPr>
              <a:t>			 </a:t>
            </a:r>
            <a:r>
              <a:rPr lang="en-US" altLang="en-US" sz="2800" dirty="0" err="1">
                <a:solidFill>
                  <a:srgbClr val="009900"/>
                </a:solidFill>
              </a:rPr>
              <a:t>s.t.</a:t>
            </a:r>
            <a:r>
              <a:rPr lang="en-US" altLang="en-US" sz="2800" dirty="0">
                <a:solidFill>
                  <a:srgbClr val="009900"/>
                </a:solidFill>
              </a:rPr>
              <a:t>     6y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1</a:t>
            </a:r>
            <a:r>
              <a:rPr lang="en-US" altLang="en-US" sz="2800" dirty="0">
                <a:solidFill>
                  <a:srgbClr val="009900"/>
                </a:solidFill>
              </a:rPr>
              <a:t>+3y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2</a:t>
            </a:r>
            <a:r>
              <a:rPr lang="en-US" altLang="en-US" sz="2800" dirty="0">
                <a:solidFill>
                  <a:srgbClr val="009900"/>
                </a:solidFill>
              </a:rPr>
              <a:t>+5y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3</a:t>
            </a:r>
            <a:r>
              <a:rPr lang="en-US" altLang="en-US" sz="2800" dirty="0">
                <a:solidFill>
                  <a:srgbClr val="009900"/>
                </a:solidFill>
              </a:rPr>
              <a:t>+2y</a:t>
            </a:r>
            <a:r>
              <a:rPr lang="en-US" altLang="en-US" sz="2800" baseline="-25000" dirty="0">
                <a:solidFill>
                  <a:srgbClr val="009900"/>
                </a:solidFill>
              </a:rPr>
              <a:t>4 </a:t>
            </a:r>
            <a:r>
              <a:rPr lang="en-US" altLang="en-US" sz="2800" dirty="0">
                <a:solidFill>
                  <a:srgbClr val="009900"/>
                </a:solidFill>
                <a:sym typeface="Symbol" charset="2"/>
              </a:rPr>
              <a:t> 10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solidFill>
                  <a:srgbClr val="009900"/>
                </a:solidFill>
                <a:sym typeface="Symbol" charset="2"/>
              </a:rPr>
              <a:t>			    </a:t>
            </a:r>
            <a:r>
              <a:rPr lang="en-US" altLang="en-US" sz="2800" dirty="0">
                <a:solidFill>
                  <a:srgbClr val="009900"/>
                </a:solidFill>
              </a:rPr>
              <a:t>         </a:t>
            </a:r>
            <a:r>
              <a:rPr lang="en-US" altLang="en-US" sz="2800" i="1" dirty="0" err="1">
                <a:solidFill>
                  <a:srgbClr val="009900"/>
                </a:solidFill>
              </a:rPr>
              <a:t>y</a:t>
            </a:r>
            <a:r>
              <a:rPr lang="en-US" altLang="en-US" sz="2800" i="1" baseline="-25000" dirty="0" err="1">
                <a:solidFill>
                  <a:srgbClr val="009900"/>
                </a:solidFill>
              </a:rPr>
              <a:t>i</a:t>
            </a:r>
            <a:r>
              <a:rPr lang="en-US" altLang="en-US" sz="2800" i="1" dirty="0">
                <a:solidFill>
                  <a:srgbClr val="009900"/>
                </a:solidFill>
              </a:rPr>
              <a:t> </a:t>
            </a:r>
            <a:r>
              <a:rPr lang="en-US" altLang="en-US" sz="2800" dirty="0">
                <a:solidFill>
                  <a:srgbClr val="009900"/>
                </a:solidFill>
                <a:sym typeface="Symbol" charset="2"/>
              </a:rPr>
              <a:t>{0,1} </a:t>
            </a:r>
            <a:endParaRPr lang="en-US" altLang="en-US" sz="2800" i="1" baseline="-25000" dirty="0">
              <a:solidFill>
                <a:srgbClr val="0099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Selection</a:t>
            </a:r>
          </a:p>
        </p:txBody>
      </p:sp>
      <p:graphicFrame>
        <p:nvGraphicFramePr>
          <p:cNvPr id="194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819053"/>
              </p:ext>
            </p:extLst>
          </p:nvPr>
        </p:nvGraphicFramePr>
        <p:xfrm>
          <a:off x="2266950" y="1752600"/>
          <a:ext cx="46101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77960" imgH="672840" progId="Equation.DSMT4">
                  <p:embed/>
                </p:oleObj>
              </mc:Choice>
              <mc:Fallback>
                <p:oleObj name="Equation" r:id="rId2" imgW="2577960" imgH="672840" progId="Equation.DSMT4">
                  <p:embed/>
                  <p:pic>
                    <p:nvPicPr>
                      <p:cNvPr id="1946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752600"/>
                        <a:ext cx="46101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A0D941-EB35-AAE6-E00C-6BFF75406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0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19"/>
          <p:cNvCxnSpPr/>
          <p:nvPr/>
        </p:nvCxnSpPr>
        <p:spPr>
          <a:xfrm flipH="1" flipV="1">
            <a:off x="1808118" y="4114800"/>
            <a:ext cx="1" cy="1850501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Discontinuous Domain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9900"/>
                </a:solidFill>
              </a:rPr>
              <a:t>Discontinuous Function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Discontinuous Domains and Functions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006708"/>
              </p:ext>
            </p:extLst>
          </p:nvPr>
        </p:nvGraphicFramePr>
        <p:xfrm>
          <a:off x="5511292" y="1248228"/>
          <a:ext cx="287070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40" imgH="457200" progId="Equation.DSMT4">
                  <p:embed/>
                </p:oleObj>
              </mc:Choice>
              <mc:Fallback>
                <p:oleObj name="Equation" r:id="rId2" imgW="1562040" imgH="457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11292" y="1248228"/>
                        <a:ext cx="2870708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166732"/>
              </p:ext>
            </p:extLst>
          </p:nvPr>
        </p:nvGraphicFramePr>
        <p:xfrm>
          <a:off x="5686425" y="3657600"/>
          <a:ext cx="25209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457200" progId="Equation.DSMT4">
                  <p:embed/>
                </p:oleObj>
              </mc:Choice>
              <mc:Fallback>
                <p:oleObj name="Equation" r:id="rId4" imgW="1371600" imgH="457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6425" y="3657600"/>
                        <a:ext cx="252095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933659"/>
              </p:ext>
            </p:extLst>
          </p:nvPr>
        </p:nvGraphicFramePr>
        <p:xfrm>
          <a:off x="5686171" y="2762149"/>
          <a:ext cx="25209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253800" progId="Equation.DSMT4">
                  <p:embed/>
                </p:oleObj>
              </mc:Choice>
              <mc:Fallback>
                <p:oleObj name="Equation" r:id="rId6" imgW="1371600" imgH="2538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86171" y="2762149"/>
                        <a:ext cx="2520950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902771"/>
              </p:ext>
            </p:extLst>
          </p:nvPr>
        </p:nvGraphicFramePr>
        <p:xfrm>
          <a:off x="6234907" y="5029200"/>
          <a:ext cx="1423987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74360" imgH="685800" progId="Equation.DSMT4">
                  <p:embed/>
                </p:oleObj>
              </mc:Choice>
              <mc:Fallback>
                <p:oleObj name="Equation" r:id="rId8" imgW="774360" imgH="6858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34907" y="5029200"/>
                        <a:ext cx="1423987" cy="125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754460" y="2367386"/>
            <a:ext cx="2811780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617300" y="2299169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211660" y="2341985"/>
            <a:ext cx="1544129" cy="0"/>
          </a:xfrm>
          <a:prstGeom prst="straightConnector1">
            <a:avLst/>
          </a:prstGeom>
          <a:ln w="38100">
            <a:solidFill>
              <a:srgbClr val="FF0000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26174" y="2191037"/>
            <a:ext cx="0" cy="27432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75212" y="2191037"/>
            <a:ext cx="0" cy="27432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875246" y="5968930"/>
            <a:ext cx="2811780" cy="0"/>
          </a:xfrm>
          <a:prstGeom prst="straightConnector1">
            <a:avLst/>
          </a:prstGeom>
          <a:ln w="381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738086" y="5900713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294145" y="4198565"/>
            <a:ext cx="1601853" cy="928444"/>
          </a:xfrm>
          <a:prstGeom prst="straightConnector1">
            <a:avLst/>
          </a:prstGeom>
          <a:ln w="38100">
            <a:solidFill>
              <a:srgbClr val="FF0000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46960" y="5792581"/>
            <a:ext cx="0" cy="27432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95998" y="5792581"/>
            <a:ext cx="0" cy="27432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 rot="5400000">
                <a:off x="6641846" y="219345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641846" y="2193456"/>
                <a:ext cx="6096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 rot="5400000">
                <a:off x="6642100" y="4574787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642100" y="4574787"/>
                <a:ext cx="609600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1778889" y="4207146"/>
            <a:ext cx="2087880" cy="1210149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503251" y="2529114"/>
            <a:ext cx="2445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0        L                        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656717" y="1974105"/>
                <a:ext cx="819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i="1" dirty="0">
                  <a:solidFill>
                    <a:srgbClr val="0070C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17" y="1974105"/>
                <a:ext cx="819455" cy="369332"/>
              </a:xfrm>
              <a:prstGeom prst="rect">
                <a:avLst/>
              </a:prstGeom>
              <a:blipFill>
                <a:blip r:embed="rId1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266372" y="1974105"/>
                <a:ext cx="819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0070C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372" y="1974105"/>
                <a:ext cx="819455" cy="369332"/>
              </a:xfrm>
              <a:prstGeom prst="rect">
                <a:avLst/>
              </a:prstGeom>
              <a:blipFill>
                <a:blip r:embed="rId1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655651" y="6078640"/>
            <a:ext cx="3196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0        L                        U           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47800" y="39624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930437" y="4746922"/>
                <a:ext cx="819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i="1" dirty="0">
                  <a:solidFill>
                    <a:srgbClr val="0070C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437" y="4746922"/>
                <a:ext cx="819455" cy="369332"/>
              </a:xfrm>
              <a:prstGeom prst="rect">
                <a:avLst/>
              </a:prstGeom>
              <a:blipFill>
                <a:blip r:embed="rId1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77028" y="5722388"/>
                <a:ext cx="819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i="1" dirty="0">
                  <a:solidFill>
                    <a:srgbClr val="0070C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28" y="5722388"/>
                <a:ext cx="819455" cy="369332"/>
              </a:xfrm>
              <a:prstGeom prst="rect">
                <a:avLst/>
              </a:prstGeom>
              <a:blipFill>
                <a:blip r:embed="rId1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936D627-B3E0-808C-3CA7-34888E43C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71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  <a:p>
            <a:pPr lvl="1"/>
            <a:r>
              <a:rPr lang="en-US" dirty="0"/>
              <a:t>To produce 1 </a:t>
            </a:r>
            <a:r>
              <a:rPr lang="en-US" dirty="0" err="1"/>
              <a:t>lb</a:t>
            </a:r>
            <a:r>
              <a:rPr lang="en-US" dirty="0"/>
              <a:t> of product B, 1.4 </a:t>
            </a:r>
            <a:r>
              <a:rPr lang="en-US" dirty="0" err="1"/>
              <a:t>lb</a:t>
            </a:r>
            <a:r>
              <a:rPr lang="en-US" dirty="0"/>
              <a:t> of material A is required</a:t>
            </a:r>
          </a:p>
          <a:p>
            <a:pPr lvl="1"/>
            <a:r>
              <a:rPr lang="en-US" dirty="0"/>
              <a:t>A: cost $0.15/</a:t>
            </a:r>
            <a:r>
              <a:rPr lang="en-US" dirty="0" err="1"/>
              <a:t>lb</a:t>
            </a:r>
            <a:r>
              <a:rPr lang="en-US" dirty="0"/>
              <a:t>,    maximum availability = 80,000,000 </a:t>
            </a:r>
            <a:r>
              <a:rPr lang="en-US" dirty="0" err="1"/>
              <a:t>lb</a:t>
            </a:r>
            <a:r>
              <a:rPr lang="en-US" dirty="0"/>
              <a:t>/year</a:t>
            </a:r>
          </a:p>
          <a:p>
            <a:pPr lvl="1"/>
            <a:r>
              <a:rPr lang="en-US" dirty="0"/>
              <a:t>B: price $0.35/</a:t>
            </a:r>
            <a:r>
              <a:rPr lang="en-US" dirty="0" err="1"/>
              <a:t>lb</a:t>
            </a:r>
            <a:r>
              <a:rPr lang="en-US" dirty="0"/>
              <a:t>,    maximum demand = 50,000,000 </a:t>
            </a:r>
            <a:r>
              <a:rPr lang="en-US" dirty="0" err="1"/>
              <a:t>lb</a:t>
            </a:r>
            <a:r>
              <a:rPr lang="en-US" dirty="0"/>
              <a:t>/year</a:t>
            </a:r>
          </a:p>
          <a:p>
            <a:pPr lvl="1"/>
            <a:r>
              <a:rPr lang="en-US" dirty="0"/>
              <a:t>Process operating cost: $0.06/</a:t>
            </a:r>
            <a:r>
              <a:rPr lang="en-US" dirty="0" err="1"/>
              <a:t>lb</a:t>
            </a:r>
            <a:r>
              <a:rPr lang="en-US" dirty="0"/>
              <a:t> of B produced</a:t>
            </a:r>
          </a:p>
          <a:p>
            <a:pPr lvl="1"/>
            <a:r>
              <a:rPr lang="en-US" dirty="0"/>
              <a:t>Process investment cost</a:t>
            </a:r>
          </a:p>
          <a:p>
            <a:pPr lvl="2"/>
            <a:r>
              <a:rPr lang="en-US" dirty="0"/>
              <a:t>Fixed charge: $4,000,000/year</a:t>
            </a:r>
          </a:p>
          <a:p>
            <a:pPr lvl="2"/>
            <a:r>
              <a:rPr lang="en-US" dirty="0"/>
              <a:t>Variable cost: $0.01/</a:t>
            </a:r>
            <a:r>
              <a:rPr lang="en-US" dirty="0" err="1"/>
              <a:t>lb</a:t>
            </a:r>
            <a:r>
              <a:rPr lang="en-US" dirty="0"/>
              <a:t>/year of B</a:t>
            </a:r>
          </a:p>
          <a:p>
            <a:r>
              <a:rPr lang="en-US" dirty="0"/>
              <a:t>Question: should the plant be built? If so, at what capacity?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Planning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505200" y="5158433"/>
            <a:ext cx="2286000" cy="990600"/>
          </a:xfrm>
          <a:prstGeom prst="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Process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66800" y="5653733"/>
            <a:ext cx="24384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91200" y="5653733"/>
            <a:ext cx="23622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409628" y="5177368"/>
            <a:ext cx="1610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Material A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5177368"/>
            <a:ext cx="1520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Product B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8821" y="5710535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1.4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lb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88589" y="5710535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1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lb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75224A9-ABB2-F776-A883-8EA2C9C20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0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77200" cy="4800600"/>
          </a:xfrm>
        </p:spPr>
        <p:txBody>
          <a:bodyPr/>
          <a:lstStyle/>
          <a:p>
            <a:r>
              <a:rPr lang="en-US" dirty="0"/>
              <a:t>Variables:</a:t>
            </a:r>
          </a:p>
          <a:p>
            <a:pPr lvl="1"/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: amount of A consumed per year (million </a:t>
            </a:r>
            <a:r>
              <a:rPr lang="en-US" dirty="0" err="1"/>
              <a:t>lb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: amount of B produced per year (million </a:t>
            </a:r>
            <a:r>
              <a:rPr lang="en-US" dirty="0" err="1"/>
              <a:t>lb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y</a:t>
            </a:r>
            <a:r>
              <a:rPr lang="en-US" dirty="0"/>
              <a:t>: 0-1 variable; equals to 1 if the process installed; 0, otherwise </a:t>
            </a:r>
          </a:p>
          <a:p>
            <a:r>
              <a:rPr lang="en-US" dirty="0"/>
              <a:t>Annual profit = 0.35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 –  0.15</a:t>
            </a:r>
            <a:r>
              <a:rPr lang="en-US" i="1" dirty="0"/>
              <a:t>x</a:t>
            </a:r>
            <a:r>
              <a:rPr lang="en-US" baseline="-25000" dirty="0"/>
              <a:t>1  </a:t>
            </a:r>
            <a:r>
              <a:rPr lang="en-US" dirty="0"/>
              <a:t>–  (4</a:t>
            </a:r>
            <a:r>
              <a:rPr lang="en-US" i="1" dirty="0"/>
              <a:t>y</a:t>
            </a:r>
            <a:r>
              <a:rPr lang="en-US" dirty="0"/>
              <a:t> + 0.01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)  –  0.06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                             </a:t>
            </a:r>
            <a:r>
              <a:rPr lang="en-US" b="1" dirty="0">
                <a:solidFill>
                  <a:srgbClr val="009900"/>
                </a:solidFill>
              </a:rPr>
              <a:t>sales       raw material    investment       operations</a:t>
            </a:r>
          </a:p>
          <a:p>
            <a:r>
              <a:rPr lang="en-US" dirty="0"/>
              <a:t>Model: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836068"/>
              </p:ext>
            </p:extLst>
          </p:nvPr>
        </p:nvGraphicFramePr>
        <p:xfrm>
          <a:off x="2133600" y="3789362"/>
          <a:ext cx="3801377" cy="253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480" imgH="1168200" progId="Equation.DSMT4">
                  <p:embed/>
                </p:oleObj>
              </mc:Choice>
              <mc:Fallback>
                <p:oleObj name="Equation" r:id="rId2" imgW="1752480" imgH="11682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789362"/>
                        <a:ext cx="3801377" cy="253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53000" y="4572000"/>
                <a:ext cx="38331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  <a:latin typeface="+mn-lt"/>
                  </a:rPr>
                  <a:t>Can the 2</a:t>
                </a:r>
                <a:r>
                  <a:rPr lang="en-US" sz="2400" b="1" baseline="30000" dirty="0">
                    <a:solidFill>
                      <a:srgbClr val="FF0000"/>
                    </a:solidFill>
                    <a:latin typeface="+mn-lt"/>
                  </a:rPr>
                  <a:t>nd</a:t>
                </a:r>
                <a:r>
                  <a:rPr lang="en-US" sz="2400" b="1" dirty="0">
                    <a:solidFill>
                      <a:srgbClr val="FF0000"/>
                    </a:solidFill>
                    <a:latin typeface="+mn-lt"/>
                  </a:rPr>
                  <a:t> constraint be replaced by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𝟖𝟎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latin typeface="+mn-lt"/>
                  </a:rPr>
                  <a:t> 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572000"/>
                <a:ext cx="3833159" cy="830997"/>
              </a:xfrm>
              <a:prstGeom prst="rect">
                <a:avLst/>
              </a:prstGeom>
              <a:blipFill>
                <a:blip r:embed="rId5"/>
                <a:stretch>
                  <a:fillRect l="-254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3D5A8-3D12-41CD-35B5-74A815CD1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Mass balance:</a:t>
            </a:r>
          </a:p>
          <a:p>
            <a:pPr lvl="2"/>
            <a:r>
              <a:rPr lang="en-US" dirty="0"/>
              <a:t>To produce 1 </a:t>
            </a:r>
            <a:r>
              <a:rPr lang="en-US" dirty="0" err="1"/>
              <a:t>lb</a:t>
            </a:r>
            <a:r>
              <a:rPr lang="en-US" dirty="0"/>
              <a:t> of product B, 1.4 </a:t>
            </a:r>
            <a:r>
              <a:rPr lang="en-US" dirty="0" err="1"/>
              <a:t>lb</a:t>
            </a:r>
            <a:r>
              <a:rPr lang="en-US" dirty="0"/>
              <a:t> of material A is required</a:t>
            </a:r>
          </a:p>
          <a:p>
            <a:pPr lvl="2"/>
            <a:r>
              <a:rPr lang="en-US" dirty="0"/>
              <a:t>To produce 1 </a:t>
            </a:r>
            <a:r>
              <a:rPr lang="en-US" dirty="0" err="1"/>
              <a:t>lb</a:t>
            </a:r>
            <a:r>
              <a:rPr lang="en-US" dirty="0"/>
              <a:t> of product C, 1.2 </a:t>
            </a:r>
            <a:r>
              <a:rPr lang="en-US" dirty="0" err="1"/>
              <a:t>lb</a:t>
            </a:r>
            <a:r>
              <a:rPr lang="en-US" dirty="0"/>
              <a:t> of material A is required</a:t>
            </a:r>
          </a:p>
          <a:p>
            <a:pPr lvl="2"/>
            <a:r>
              <a:rPr lang="en-US" dirty="0"/>
              <a:t>A: cost $0.15/</a:t>
            </a:r>
            <a:r>
              <a:rPr lang="en-US" dirty="0" err="1"/>
              <a:t>lb</a:t>
            </a:r>
            <a:r>
              <a:rPr lang="en-US" dirty="0"/>
              <a:t>,    maximum availability = 80,000,000 </a:t>
            </a:r>
            <a:r>
              <a:rPr lang="en-US" dirty="0" err="1"/>
              <a:t>lb</a:t>
            </a:r>
            <a:r>
              <a:rPr lang="en-US" dirty="0"/>
              <a:t>/year</a:t>
            </a:r>
          </a:p>
          <a:p>
            <a:pPr lvl="2"/>
            <a:r>
              <a:rPr lang="en-US" dirty="0"/>
              <a:t>B: price $0.35/</a:t>
            </a:r>
            <a:r>
              <a:rPr lang="en-US" dirty="0" err="1"/>
              <a:t>lb</a:t>
            </a:r>
            <a:r>
              <a:rPr lang="en-US" dirty="0"/>
              <a:t>,    maximum demand = 50,000,000 </a:t>
            </a:r>
            <a:r>
              <a:rPr lang="en-US" dirty="0" err="1"/>
              <a:t>lb</a:t>
            </a:r>
            <a:r>
              <a:rPr lang="en-US" dirty="0"/>
              <a:t>/year</a:t>
            </a:r>
          </a:p>
          <a:p>
            <a:pPr lvl="2"/>
            <a:r>
              <a:rPr lang="en-US" dirty="0"/>
              <a:t>C: price $0.30/</a:t>
            </a:r>
            <a:r>
              <a:rPr lang="en-US" dirty="0" err="1"/>
              <a:t>lb</a:t>
            </a:r>
            <a:r>
              <a:rPr lang="en-US" dirty="0"/>
              <a:t>,    maximum demand = 80,000,000 </a:t>
            </a:r>
            <a:r>
              <a:rPr lang="en-US" dirty="0" err="1"/>
              <a:t>lb</a:t>
            </a:r>
            <a:r>
              <a:rPr lang="en-US" dirty="0"/>
              <a:t>/year</a:t>
            </a:r>
          </a:p>
          <a:p>
            <a:r>
              <a:rPr lang="en-US" dirty="0"/>
              <a:t>Cost data:			Process I	Process II</a:t>
            </a:r>
          </a:p>
          <a:p>
            <a:pPr lvl="2"/>
            <a:r>
              <a:rPr lang="en-US" dirty="0"/>
              <a:t>Operating cost		$0.06/</a:t>
            </a:r>
            <a:r>
              <a:rPr lang="en-US" dirty="0" err="1"/>
              <a:t>lb</a:t>
            </a:r>
            <a:r>
              <a:rPr lang="en-US" dirty="0"/>
              <a:t> of B	$0.05/</a:t>
            </a:r>
            <a:r>
              <a:rPr lang="en-US" dirty="0" err="1"/>
              <a:t>lb</a:t>
            </a:r>
            <a:r>
              <a:rPr lang="en-US" dirty="0"/>
              <a:t> of C</a:t>
            </a:r>
          </a:p>
          <a:p>
            <a:pPr lvl="2"/>
            <a:r>
              <a:rPr lang="en-US" dirty="0"/>
              <a:t>Investment fixed cost	$4,000,000/year	$5,000,000/year</a:t>
            </a:r>
          </a:p>
          <a:p>
            <a:pPr lvl="2"/>
            <a:r>
              <a:rPr lang="en-US" dirty="0"/>
              <a:t>Investment variable cost	$0.01/</a:t>
            </a:r>
            <a:r>
              <a:rPr lang="en-US" dirty="0" err="1"/>
              <a:t>lb</a:t>
            </a:r>
            <a:r>
              <a:rPr lang="en-US" dirty="0"/>
              <a:t>/year of B	$0.02/</a:t>
            </a:r>
            <a:r>
              <a:rPr lang="en-US" dirty="0" err="1"/>
              <a:t>lb</a:t>
            </a:r>
            <a:r>
              <a:rPr lang="en-US" dirty="0"/>
              <a:t>/year of C</a:t>
            </a:r>
          </a:p>
          <a:p>
            <a:r>
              <a:rPr lang="en-US" dirty="0"/>
              <a:t>Which plant(s) should be installed? At what capacity?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109151" y="5322533"/>
            <a:ext cx="1605849" cy="392467"/>
          </a:xfrm>
          <a:prstGeom prst="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Process I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5249" y="5829300"/>
            <a:ext cx="12192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15000" y="5577533"/>
            <a:ext cx="23622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958077" y="5352935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2428240" y="5125720"/>
            <a:ext cx="12958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1.4 </a:t>
            </a:r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lb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 of 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8533" y="5182810"/>
            <a:ext cx="1103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1 </a:t>
            </a:r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lb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 of 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6008333"/>
            <a:ext cx="1605849" cy="392467"/>
          </a:xfrm>
          <a:prstGeom prst="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Process II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834449" y="5490826"/>
            <a:ext cx="2274702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834449" y="6202680"/>
            <a:ext cx="2269053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828800" y="5490826"/>
            <a:ext cx="0" cy="71374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91200" y="6243013"/>
            <a:ext cx="236220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4733" y="5868610"/>
            <a:ext cx="1117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1 </a:t>
            </a:r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lb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 of 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38400" y="5867400"/>
            <a:ext cx="12958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1.2 </a:t>
            </a:r>
            <a:r>
              <a:rPr lang="en-US" sz="2000" b="1" dirty="0" err="1">
                <a:solidFill>
                  <a:schemeClr val="bg1"/>
                </a:solidFill>
                <a:latin typeface="+mn-lt"/>
              </a:rPr>
              <a:t>lb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 of 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D02391-6D2B-10A5-A1AA-9ED12D5BE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02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676400"/>
            <a:ext cx="4832308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Network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80" y="1828800"/>
            <a:ext cx="362712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FBD43-36CE-E8CF-9707-2992A5FA8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54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447800"/>
            <a:ext cx="3699498" cy="4800600"/>
          </a:xfrm>
          <a:prstGeom prst="rect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to Process Network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304800" y="1143000"/>
            <a:ext cx="457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Mass balance</a:t>
            </a:r>
          </a:p>
          <a:p>
            <a:pPr lvl="1"/>
            <a:r>
              <a:rPr lang="en-US" i="1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for process, </a:t>
            </a:r>
            <a:r>
              <a:rPr lang="en-US" i="1" dirty="0">
                <a:solidFill>
                  <a:schemeClr val="bg1"/>
                </a:solidFill>
              </a:rPr>
              <a:t>j</a:t>
            </a:r>
            <a:r>
              <a:rPr lang="en-US" dirty="0">
                <a:solidFill>
                  <a:schemeClr val="bg1"/>
                </a:solidFill>
              </a:rPr>
              <a:t>,</a:t>
            </a:r>
            <a:r>
              <a:rPr lang="en-US" i="1" dirty="0">
                <a:solidFill>
                  <a:schemeClr val="bg1"/>
                </a:solidFill>
              </a:rPr>
              <a:t> j’ </a:t>
            </a:r>
            <a:r>
              <a:rPr lang="en-US" dirty="0">
                <a:solidFill>
                  <a:schemeClr val="bg1"/>
                </a:solidFill>
              </a:rPr>
              <a:t>for chemicals</a:t>
            </a:r>
          </a:p>
          <a:p>
            <a:pPr lvl="1"/>
            <a:r>
              <a:rPr lang="en-US" i="1" dirty="0" err="1">
                <a:solidFill>
                  <a:schemeClr val="bg1"/>
                </a:solidFill>
              </a:rPr>
              <a:t>M</a:t>
            </a:r>
            <a:r>
              <a:rPr lang="en-US" i="1" baseline="-25000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is a set for main product</a:t>
            </a:r>
          </a:p>
          <a:p>
            <a:pPr lvl="1"/>
            <a:r>
              <a:rPr lang="en-US" i="1" dirty="0">
                <a:solidFill>
                  <a:schemeClr val="bg1"/>
                </a:solidFill>
              </a:rPr>
              <a:t>W</a:t>
            </a:r>
            <a:r>
              <a:rPr lang="en-US" dirty="0">
                <a:solidFill>
                  <a:schemeClr val="bg1"/>
                </a:solidFill>
              </a:rPr>
              <a:t> is a variable for production </a:t>
            </a:r>
            <a:r>
              <a:rPr lang="en-US" dirty="0" err="1">
                <a:solidFill>
                  <a:schemeClr val="bg1"/>
                </a:solidFill>
              </a:rPr>
              <a:t>amt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l-GR" i="1" dirty="0">
                <a:solidFill>
                  <a:schemeClr val="bg1"/>
                </a:solidFill>
              </a:rPr>
              <a:t>μ</a:t>
            </a:r>
            <a:r>
              <a:rPr lang="en-US" dirty="0">
                <a:solidFill>
                  <a:schemeClr val="bg1"/>
                </a:solidFill>
              </a:rPr>
              <a:t> is a parameter for mass balance</a:t>
            </a:r>
          </a:p>
          <a:p>
            <a:pPr lvl="4"/>
            <a:endParaRPr lang="en-US" dirty="0">
              <a:solidFill>
                <a:schemeClr val="bg1"/>
              </a:solidFill>
            </a:endParaRPr>
          </a:p>
          <a:p>
            <a:pPr lvl="4"/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Capacity &amp; Installation</a:t>
            </a:r>
          </a:p>
          <a:p>
            <a:pPr lvl="1"/>
            <a:r>
              <a:rPr lang="en-US" i="1" dirty="0">
                <a:solidFill>
                  <a:schemeClr val="bg1"/>
                </a:solidFill>
              </a:rPr>
              <a:t>Q</a:t>
            </a:r>
            <a:r>
              <a:rPr lang="en-US" dirty="0">
                <a:solidFill>
                  <a:schemeClr val="bg1"/>
                </a:solidFill>
              </a:rPr>
              <a:t> is a variable for capacity</a:t>
            </a:r>
          </a:p>
          <a:p>
            <a:pPr lvl="2"/>
            <a:r>
              <a:rPr lang="en-US" i="1" dirty="0">
                <a:solidFill>
                  <a:schemeClr val="bg1"/>
                </a:solidFill>
              </a:rPr>
              <a:t>Q</a:t>
            </a:r>
            <a:r>
              <a:rPr lang="en-US" i="1" baseline="30000" dirty="0">
                <a:solidFill>
                  <a:schemeClr val="bg1"/>
                </a:solidFill>
              </a:rPr>
              <a:t>U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i="1" dirty="0">
                <a:solidFill>
                  <a:schemeClr val="bg1"/>
                </a:solidFill>
              </a:rPr>
              <a:t>Q</a:t>
            </a:r>
            <a:r>
              <a:rPr lang="en-US" i="1" baseline="30000" dirty="0">
                <a:solidFill>
                  <a:schemeClr val="bg1"/>
                </a:solidFill>
              </a:rPr>
              <a:t>L</a:t>
            </a:r>
            <a:r>
              <a:rPr lang="en-US" dirty="0">
                <a:solidFill>
                  <a:schemeClr val="bg1"/>
                </a:solidFill>
              </a:rPr>
              <a:t> are parameters for upper and lower bounds</a:t>
            </a:r>
          </a:p>
          <a:p>
            <a:pPr lvl="1"/>
            <a:r>
              <a:rPr lang="en-US" i="1" dirty="0">
                <a:solidFill>
                  <a:schemeClr val="bg1"/>
                </a:solidFill>
              </a:rPr>
              <a:t>y</a:t>
            </a:r>
            <a:r>
              <a:rPr lang="en-US" dirty="0">
                <a:solidFill>
                  <a:schemeClr val="bg1"/>
                </a:solidFill>
              </a:rPr>
              <a:t> is a 0-1 variable for installation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143000" y="3082585"/>
          <a:ext cx="3048000" cy="498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73120" imgH="241200" progId="Equation.DSMT4">
                  <p:embed/>
                </p:oleObj>
              </mc:Choice>
              <mc:Fallback>
                <p:oleObj name="Equation" r:id="rId3" imgW="1473120" imgH="2412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082585"/>
                        <a:ext cx="3048000" cy="4988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143000" y="5410200"/>
          <a:ext cx="3367088" cy="98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0960" imgH="482400" progId="Equation.DSMT4">
                  <p:embed/>
                </p:oleObj>
              </mc:Choice>
              <mc:Fallback>
                <p:oleObj name="Equation" r:id="rId5" imgW="1650960" imgH="4824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410200"/>
                        <a:ext cx="3367088" cy="98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4FB3BF-E79A-64B1-905D-E49ABB551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64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800600"/>
          </a:xfrm>
        </p:spPr>
        <p:txBody>
          <a:bodyPr/>
          <a:lstStyle/>
          <a:p>
            <a:r>
              <a:rPr lang="en-US" dirty="0"/>
              <a:t>Consider a number of time periods</a:t>
            </a:r>
          </a:p>
          <a:p>
            <a:pPr lvl="1"/>
            <a:r>
              <a:rPr lang="en-US" dirty="0"/>
              <a:t>Capacity of a process can be </a:t>
            </a:r>
            <a:r>
              <a:rPr lang="en-US" b="1" dirty="0">
                <a:solidFill>
                  <a:srgbClr val="FF0000"/>
                </a:solidFill>
              </a:rPr>
              <a:t>expanded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in each time period</a:t>
            </a:r>
          </a:p>
          <a:p>
            <a:pPr lvl="1"/>
            <a:r>
              <a:rPr lang="en-US" dirty="0"/>
              <a:t>Consider the balance of capacity level, subject to budget constraint</a:t>
            </a:r>
          </a:p>
          <a:p>
            <a:pPr lvl="1"/>
            <a:r>
              <a:rPr lang="en-US" i="1" dirty="0"/>
              <a:t>QE</a:t>
            </a:r>
            <a:r>
              <a:rPr lang="en-US" dirty="0"/>
              <a:t> is a variable for the capacity expansion level at each time period</a:t>
            </a:r>
          </a:p>
          <a:p>
            <a:pPr lvl="1"/>
            <a:r>
              <a:rPr lang="en-US" i="1" dirty="0"/>
              <a:t>Q</a:t>
            </a:r>
            <a:r>
              <a:rPr lang="en-US" dirty="0"/>
              <a:t> is a variable for the capacity at each time period</a:t>
            </a:r>
          </a:p>
          <a:p>
            <a:pPr lvl="1"/>
            <a:r>
              <a:rPr lang="el-GR" i="1" dirty="0"/>
              <a:t>α</a:t>
            </a:r>
            <a:r>
              <a:rPr lang="en-US" dirty="0"/>
              <a:t> and </a:t>
            </a:r>
            <a:r>
              <a:rPr lang="el-GR" i="1" dirty="0"/>
              <a:t>β</a:t>
            </a:r>
            <a:r>
              <a:rPr lang="en-US" dirty="0"/>
              <a:t> are parameters for variable / fixed costs of capacity expansion</a:t>
            </a:r>
          </a:p>
          <a:p>
            <a:pPr lvl="1"/>
            <a:r>
              <a:rPr lang="en-US" i="1" dirty="0"/>
              <a:t>CI</a:t>
            </a:r>
            <a:r>
              <a:rPr lang="en-US" dirty="0"/>
              <a:t> is a parameter for the budget limit of each time period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to Multi-Period Capacity Planning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14400" y="4647066"/>
          <a:ext cx="4872037" cy="173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87520" imgH="850680" progId="Equation.DSMT4">
                  <p:embed/>
                </p:oleObj>
              </mc:Choice>
              <mc:Fallback>
                <p:oleObj name="Equation" r:id="rId3" imgW="2387520" imgH="85068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47066"/>
                        <a:ext cx="4872037" cy="173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04"/>
          <a:stretch/>
        </p:blipFill>
        <p:spPr bwMode="auto">
          <a:xfrm>
            <a:off x="5608494" y="4114800"/>
            <a:ext cx="3390363" cy="256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2D0BD-EB27-C818-B9E8-CDFFAC345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4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848600" cy="5459104"/>
              </a:xfrm>
            </p:spPr>
            <p:txBody>
              <a:bodyPr/>
              <a:lstStyle/>
              <a:p>
                <a:r>
                  <a:rPr lang="en-US" dirty="0"/>
                  <a:t>For a nonlinear (quadratic) term 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p</a:t>
                </a:r>
                <a:r>
                  <a:rPr lang="en-US" b="1" dirty="0">
                    <a:solidFill>
                      <a:srgbClr val="FF0000"/>
                    </a:solidFill>
                  </a:rPr>
                  <a:t> =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x</a:t>
                </a:r>
                <a:r>
                  <a:rPr lang="en-US" b="1" dirty="0">
                    <a:solidFill>
                      <a:srgbClr val="FF0000"/>
                    </a:solidFill>
                  </a:rPr>
                  <a:t> ∙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 y</a:t>
                </a:r>
                <a:r>
                  <a:rPr lang="en-US" dirty="0"/>
                  <a:t>, where </a:t>
                </a:r>
                <a:r>
                  <a:rPr lang="en-US" i="1" dirty="0"/>
                  <a:t>x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:r>
                  <a:rPr lang="en-US" i="1" dirty="0"/>
                  <a:t>L </a:t>
                </a:r>
                <a:r>
                  <a:rPr lang="en-US" dirty="0"/>
                  <a:t>≥ 0, and </a:t>
                </a:r>
                <a:r>
                  <a:rPr lang="en-US" i="1" dirty="0"/>
                  <a:t>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 {0, 1}</a:t>
                </a:r>
              </a:p>
              <a:p>
                <a:pPr lvl="3"/>
                <a:endParaRPr lang="en-US" dirty="0"/>
              </a:p>
              <a:p>
                <a:pPr lvl="1"/>
                <a:r>
                  <a:rPr lang="en-US" dirty="0"/>
                  <a:t>It implies that</a:t>
                </a:r>
                <a:endParaRPr lang="en-US" dirty="0">
                  <a:solidFill>
                    <a:srgbClr val="009900"/>
                  </a:solidFill>
                </a:endParaRPr>
              </a:p>
              <a:p>
                <a:pPr lvl="3"/>
                <a:endParaRPr lang="en-US" i="1" dirty="0"/>
              </a:p>
              <a:p>
                <a:r>
                  <a:rPr lang="en-US" dirty="0"/>
                  <a:t>An equivalent </a:t>
                </a:r>
                <a:r>
                  <a:rPr lang="en-US" b="1" u="sng" dirty="0"/>
                  <a:t>MILP</a:t>
                </a:r>
                <a:r>
                  <a:rPr lang="en-US" dirty="0"/>
                  <a:t> reformulation is:</a:t>
                </a:r>
              </a:p>
              <a:p>
                <a:pPr lvl="3"/>
                <a:endParaRPr lang="en-US" dirty="0"/>
              </a:p>
              <a:p>
                <a:pPr lvl="4"/>
                <a:endParaRPr lang="en-US" dirty="0"/>
              </a:p>
              <a:p>
                <a:pPr lvl="4"/>
                <a:endParaRPr lang="en-US" dirty="0"/>
              </a:p>
              <a:p>
                <a:pPr lvl="3"/>
                <a:endParaRPr lang="en-US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L</a:t>
                </a:r>
                <a:r>
                  <a:rPr lang="en-US" dirty="0"/>
                  <a:t> = 0 and </a:t>
                </a:r>
                <a:r>
                  <a:rPr lang="en-US" i="1" dirty="0"/>
                  <a:t>U</a:t>
                </a:r>
                <a:r>
                  <a:rPr lang="en-US" dirty="0"/>
                  <a:t> = </a:t>
                </a:r>
                <a:r>
                  <a:rPr lang="en-US" i="1" dirty="0"/>
                  <a:t>M</a:t>
                </a:r>
                <a:r>
                  <a:rPr lang="en-US" dirty="0"/>
                  <a:t>, then we have the “big-M” formulation:</a:t>
                </a:r>
              </a:p>
              <a:p>
                <a:pPr lvl="2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9900"/>
                    </a:solidFill>
                  </a:rPr>
                  <a:t>What if the product term 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p</a:t>
                </a:r>
                <a:r>
                  <a:rPr lang="en-US" b="1" dirty="0">
                    <a:solidFill>
                      <a:srgbClr val="FF0000"/>
                    </a:solidFill>
                  </a:rPr>
                  <a:t> =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y</a:t>
                </a:r>
                <a:r>
                  <a:rPr lang="en-US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b="1" dirty="0">
                    <a:solidFill>
                      <a:srgbClr val="FF0000"/>
                    </a:solidFill>
                  </a:rPr>
                  <a:t> ∙ </a:t>
                </a:r>
                <a:r>
                  <a:rPr lang="en-US" b="1" i="1" dirty="0">
                    <a:solidFill>
                      <a:srgbClr val="FF0000"/>
                    </a:solidFill>
                  </a:rPr>
                  <a:t>y</a:t>
                </a:r>
                <a:r>
                  <a:rPr lang="en-US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, </a:t>
                </a:r>
                <a:r>
                  <a:rPr lang="en-US" dirty="0">
                    <a:solidFill>
                      <a:srgbClr val="009900"/>
                    </a:solidFill>
                  </a:rPr>
                  <a:t>where </a:t>
                </a:r>
                <a:r>
                  <a:rPr lang="en-US" i="1" dirty="0">
                    <a:solidFill>
                      <a:srgbClr val="009900"/>
                    </a:solidFill>
                  </a:rPr>
                  <a:t>y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1</a:t>
                </a:r>
                <a:r>
                  <a:rPr lang="en-US" dirty="0">
                    <a:solidFill>
                      <a:srgbClr val="009900"/>
                    </a:solidFill>
                  </a:rPr>
                  <a:t>, </a:t>
                </a:r>
                <a:r>
                  <a:rPr lang="en-US" i="1" dirty="0">
                    <a:solidFill>
                      <a:srgbClr val="009900"/>
                    </a:solidFill>
                  </a:rPr>
                  <a:t>y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2</a:t>
                </a:r>
                <a:r>
                  <a:rPr lang="en-US" dirty="0">
                    <a:solidFill>
                      <a:srgbClr val="0099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>
                    <a:solidFill>
                      <a:srgbClr val="009900"/>
                    </a:solidFill>
                  </a:rPr>
                  <a:t> {0, 1}?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848600" cy="5459104"/>
              </a:xfrm>
              <a:blipFill>
                <a:blip r:embed="rId3"/>
                <a:stretch>
                  <a:fillRect l="-1088" t="-894" r="-1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45378"/>
            <a:ext cx="8839200" cy="838200"/>
          </a:xfrm>
        </p:spPr>
        <p:txBody>
          <a:bodyPr>
            <a:normAutofit/>
          </a:bodyPr>
          <a:lstStyle/>
          <a:p>
            <a:r>
              <a:rPr lang="en-US" dirty="0"/>
              <a:t>Mixed 0-1 Quadratic term </a:t>
            </a:r>
            <a:r>
              <a:rPr lang="en-US" b="0" dirty="0"/>
              <a:t>(Glover’s Linearization)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17838" y="2005419"/>
          <a:ext cx="19351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457200" progId="Equation.DSMT4">
                  <p:embed/>
                </p:oleObj>
              </mc:Choice>
              <mc:Fallback>
                <p:oleObj name="Equation" r:id="rId4" imgW="1054080" imgH="4572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17838" y="2005419"/>
                        <a:ext cx="1935162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777836" y="4966854"/>
          <a:ext cx="279082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457200" progId="Equation.DSMT4">
                  <p:embed/>
                </p:oleObj>
              </mc:Choice>
              <mc:Fallback>
                <p:oleObj name="Equation" r:id="rId6" imgW="1358640" imgH="45720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7836" y="4966854"/>
                        <a:ext cx="279082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777836" y="3465946"/>
          <a:ext cx="41211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06280" imgH="457200" progId="Equation.DSMT4">
                  <p:embed/>
                </p:oleObj>
              </mc:Choice>
              <mc:Fallback>
                <p:oleObj name="Equation" r:id="rId8" imgW="2006280" imgH="45720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7836" y="3465946"/>
                        <a:ext cx="41211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7D080-A73F-AF14-D0DF-FD9F759AD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048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848600" cy="5459104"/>
              </a:xfrm>
            </p:spPr>
            <p:txBody>
              <a:bodyPr/>
              <a:lstStyle/>
              <a:p>
                <a:r>
                  <a:rPr lang="en-US" dirty="0"/>
                  <a:t>An absolute value term  </a:t>
                </a:r>
                <a:r>
                  <a:rPr lang="en-US" i="1" dirty="0">
                    <a:solidFill>
                      <a:srgbClr val="FF0000"/>
                    </a:solidFill>
                  </a:rPr>
                  <a:t>z</a:t>
                </a:r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= |</a:t>
                </a:r>
                <a:r>
                  <a:rPr lang="en-US" i="1" dirty="0">
                    <a:solidFill>
                      <a:srgbClr val="FF0000"/>
                    </a:solidFill>
                  </a:rPr>
                  <a:t>x|</a:t>
                </a:r>
                <a:r>
                  <a:rPr lang="en-US" dirty="0"/>
                  <a:t>, where </a:t>
                </a:r>
                <a:r>
                  <a:rPr lang="en-US" i="1" dirty="0"/>
                  <a:t>x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:r>
                  <a:rPr lang="en-US" i="1" dirty="0"/>
                  <a:t>L</a:t>
                </a:r>
                <a:r>
                  <a:rPr lang="en-US" dirty="0"/>
                  <a:t> &lt; 0 &lt; </a:t>
                </a:r>
                <a:r>
                  <a:rPr lang="en-US" i="1" dirty="0"/>
                  <a:t>U</a:t>
                </a:r>
                <a:r>
                  <a:rPr lang="en-US" dirty="0"/>
                  <a:t> and </a:t>
                </a:r>
                <a:r>
                  <a:rPr lang="en-US" i="1" dirty="0"/>
                  <a:t>z </a:t>
                </a:r>
                <a:r>
                  <a:rPr lang="en-US" dirty="0"/>
                  <a:t>≥ 0.</a:t>
                </a:r>
              </a:p>
              <a:p>
                <a:pPr lvl="1"/>
                <a:r>
                  <a:rPr lang="en-US" dirty="0"/>
                  <a:t>This is continuous but non-differentiable at </a:t>
                </a:r>
                <a:r>
                  <a:rPr lang="en-US" i="1" dirty="0"/>
                  <a:t>x</a:t>
                </a:r>
                <a:r>
                  <a:rPr lang="en-US" dirty="0"/>
                  <a:t> = 0.</a:t>
                </a:r>
              </a:p>
              <a:p>
                <a:r>
                  <a:rPr lang="en-US" dirty="0"/>
                  <a:t>It can be reformulated to a set of MILP inequalities</a:t>
                </a:r>
              </a:p>
              <a:p>
                <a:pPr lvl="3"/>
                <a:endParaRPr lang="en-US" dirty="0"/>
              </a:p>
              <a:p>
                <a:r>
                  <a:rPr lang="en-US" dirty="0">
                    <a:solidFill>
                      <a:srgbClr val="009900"/>
                    </a:solidFill>
                  </a:rPr>
                  <a:t>Introduce new variables </a:t>
                </a:r>
                <a:r>
                  <a:rPr lang="en-US" i="1" dirty="0">
                    <a:solidFill>
                      <a:srgbClr val="009900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1</a:t>
                </a:r>
                <a:r>
                  <a:rPr lang="en-US" dirty="0">
                    <a:solidFill>
                      <a:srgbClr val="009900"/>
                    </a:solidFill>
                  </a:rPr>
                  <a:t> ≥ 0, x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2</a:t>
                </a:r>
                <a:r>
                  <a:rPr lang="en-US" dirty="0">
                    <a:solidFill>
                      <a:srgbClr val="009900"/>
                    </a:solidFill>
                  </a:rPr>
                  <a:t> ≥ 0, and </a:t>
                </a:r>
                <a:r>
                  <a:rPr lang="en-US" i="1" dirty="0">
                    <a:solidFill>
                      <a:srgbClr val="009900"/>
                    </a:solidFill>
                  </a:rPr>
                  <a:t>y</a:t>
                </a:r>
                <a:r>
                  <a:rPr lang="en-US" dirty="0">
                    <a:solidFill>
                      <a:srgbClr val="0099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>
                    <a:solidFill>
                      <a:srgbClr val="009900"/>
                    </a:solidFill>
                  </a:rPr>
                  <a:t> {0, 1} </a:t>
                </a:r>
              </a:p>
              <a:p>
                <a:pPr lvl="3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3"/>
                <a:endParaRPr lang="en-US" i="1" dirty="0"/>
              </a:p>
              <a:p>
                <a:pPr lvl="3"/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848600" cy="5459104"/>
              </a:xfrm>
              <a:blipFill>
                <a:blip r:embed="rId3"/>
                <a:stretch>
                  <a:fillRect l="-1088" t="-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45378"/>
            <a:ext cx="8839200" cy="838200"/>
          </a:xfrm>
        </p:spPr>
        <p:txBody>
          <a:bodyPr>
            <a:normAutofit/>
          </a:bodyPr>
          <a:lstStyle/>
          <a:p>
            <a:r>
              <a:rPr lang="en-US" dirty="0"/>
              <a:t>Modeling Absolute Value Terms</a:t>
            </a:r>
            <a:endParaRPr lang="en-US" b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620576"/>
              </p:ext>
            </p:extLst>
          </p:nvPr>
        </p:nvGraphicFramePr>
        <p:xfrm>
          <a:off x="3280285" y="3651250"/>
          <a:ext cx="2583431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1193760" progId="Equation.DSMT4">
                  <p:embed/>
                </p:oleObj>
              </mc:Choice>
              <mc:Fallback>
                <p:oleObj name="Equation" r:id="rId4" imgW="1155600" imgH="119376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0285" y="3651250"/>
                        <a:ext cx="2583431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6A336-B3FB-5030-9F0B-129838521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3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2"/>
          <a:srcRect b="8333"/>
          <a:stretch>
            <a:fillRect/>
          </a:stretch>
        </p:blipFill>
        <p:spPr bwMode="auto">
          <a:xfrm>
            <a:off x="6591357" y="3124200"/>
            <a:ext cx="255264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Straight Arrow Connector 29"/>
          <p:cNvCxnSpPr/>
          <p:nvPr/>
        </p:nvCxnSpPr>
        <p:spPr bwMode="auto">
          <a:xfrm rot="16200000" flipH="1">
            <a:off x="7162800" y="4800600"/>
            <a:ext cx="1524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6336" name="Rectangle 3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absolute value? Example: Ridge &amp; LASSO</a:t>
            </a:r>
          </a:p>
        </p:txBody>
      </p:sp>
      <p:sp>
        <p:nvSpPr>
          <p:cNvPr id="866308" name="TextBox 11"/>
          <p:cNvSpPr txBox="1">
            <a:spLocks noChangeArrowheads="1"/>
          </p:cNvSpPr>
          <p:nvPr/>
        </p:nvSpPr>
        <p:spPr bwMode="auto">
          <a:xfrm>
            <a:off x="850568" y="1827510"/>
            <a:ext cx="572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+mn-lt"/>
              </a:rPr>
              <a:t>Ridge Regression: 	        LASSO:</a:t>
            </a:r>
            <a:r>
              <a:rPr lang="en-US" sz="2000" dirty="0">
                <a:solidFill>
                  <a:srgbClr val="008000"/>
                </a:solidFill>
                <a:latin typeface="Calibri" pitchFamily="34" charset="0"/>
              </a:rPr>
              <a:t>		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25697" y="5795217"/>
            <a:ext cx="8218303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+mn-lt"/>
              </a:rPr>
              <a:t>LASSO (l1 penalty) results in sparse solutions – vector with more zero coordinates</a:t>
            </a:r>
          </a:p>
          <a:p>
            <a:r>
              <a:rPr lang="en-US" sz="1800" b="1" dirty="0">
                <a:solidFill>
                  <a:schemeClr val="bg1"/>
                </a:solidFill>
                <a:latin typeface="+mn-lt"/>
              </a:rPr>
              <a:t>Good for high-dimensional problems – don’t have to store all coordinates!</a:t>
            </a:r>
          </a:p>
        </p:txBody>
      </p:sp>
      <p:pic>
        <p:nvPicPr>
          <p:cNvPr id="866315" name="Picture 6"/>
          <p:cNvPicPr>
            <a:picLocks noChangeAspect="1" noChangeArrowheads="1"/>
          </p:cNvPicPr>
          <p:nvPr/>
        </p:nvPicPr>
        <p:blipFill>
          <a:blip r:embed="rId2"/>
          <a:srcRect b="8333"/>
          <a:stretch>
            <a:fillRect/>
          </a:stretch>
        </p:blipFill>
        <p:spPr bwMode="auto">
          <a:xfrm>
            <a:off x="3827520" y="3133272"/>
            <a:ext cx="255264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6316" name="TextBox 26"/>
          <p:cNvSpPr txBox="1">
            <a:spLocks noChangeArrowheads="1"/>
          </p:cNvSpPr>
          <p:nvPr/>
        </p:nvSpPr>
        <p:spPr bwMode="auto">
          <a:xfrm>
            <a:off x="3505200" y="3961947"/>
            <a:ext cx="10461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i="1" dirty="0">
                <a:solidFill>
                  <a:schemeClr val="bg1"/>
                </a:solidFill>
                <a:latin typeface="+mn-lt"/>
                <a:cs typeface="Arial" charset="0"/>
              </a:rPr>
              <a:t>θ</a:t>
            </a:r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 with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constant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l1 norm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5160963" y="3285672"/>
            <a:ext cx="381000" cy="22860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4398963" y="4809672"/>
            <a:ext cx="1524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 bwMode="auto">
          <a:xfrm>
            <a:off x="4422775" y="5073197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 bwMode="auto">
          <a:xfrm rot="5400000">
            <a:off x="4434682" y="5085103"/>
            <a:ext cx="838200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13">
            <a:extLst>
              <a:ext uri="{FF2B5EF4-FFF2-40B4-BE49-F238E27FC236}">
                <a16:creationId xmlns:a16="http://schemas.microsoft.com/office/drawing/2014/main" id="{984D9F9F-7A98-4E3A-944D-7D32E7C728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697" y="2238828"/>
          <a:ext cx="53308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81000" imgH="279360" progId="Equation.DSMT4">
                  <p:embed/>
                </p:oleObj>
              </mc:Choice>
              <mc:Fallback>
                <p:oleObj name="Equation" r:id="rId3" imgW="2781000" imgH="279360" progId="Equation.DSMT4">
                  <p:embed/>
                  <p:pic>
                    <p:nvPicPr>
                      <p:cNvPr id="35" name="Object 13">
                        <a:extLst>
                          <a:ext uri="{FF2B5EF4-FFF2-40B4-BE49-F238E27FC236}">
                            <a16:creationId xmlns:a16="http://schemas.microsoft.com/office/drawing/2014/main" id="{984D9F9F-7A98-4E3A-944D-7D32E7C728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5697" y="2238828"/>
                        <a:ext cx="533082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984D9F9F-7A98-4E3A-944D-7D32E7C728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697" y="1114805"/>
          <a:ext cx="7624763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16320" imgH="342720" progId="Equation.DSMT4">
                  <p:embed/>
                </p:oleObj>
              </mc:Choice>
              <mc:Fallback>
                <p:oleObj name="Equation" r:id="rId5" imgW="4216320" imgH="342720" progId="Equation.DSMT4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984D9F9F-7A98-4E3A-944D-7D32E7C728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5697" y="1114805"/>
                        <a:ext cx="7624763" cy="623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269037" y="3952875"/>
            <a:ext cx="10461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i="1" dirty="0">
                <a:solidFill>
                  <a:schemeClr val="bg1"/>
                </a:solidFill>
                <a:latin typeface="+mn-lt"/>
                <a:cs typeface="Arial" charset="0"/>
              </a:rPr>
              <a:t>θ</a:t>
            </a:r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 with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constant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l0 norm</a:t>
            </a:r>
          </a:p>
        </p:txBody>
      </p: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6878883" y="1849817"/>
            <a:ext cx="21601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Ideally l0 penalty, but optimization becomes </a:t>
            </a:r>
            <a:r>
              <a:rPr lang="en-US" u="sng" dirty="0">
                <a:solidFill>
                  <a:srgbClr val="0070C0"/>
                </a:solidFill>
                <a:latin typeface="+mn-lt"/>
              </a:rPr>
              <a:t>non-convex</a:t>
            </a:r>
            <a:endParaRPr lang="en-US" sz="1600" u="sng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" name="Diamond 1"/>
          <p:cNvSpPr/>
          <p:nvPr/>
        </p:nvSpPr>
        <p:spPr>
          <a:xfrm>
            <a:off x="7212678" y="4663440"/>
            <a:ext cx="822960" cy="822960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7180616" y="5064125"/>
            <a:ext cx="838200" cy="158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 bwMode="auto">
          <a:xfrm rot="5400000">
            <a:off x="7192523" y="5076032"/>
            <a:ext cx="838200" cy="158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Diamond 46"/>
          <p:cNvSpPr/>
          <p:nvPr/>
        </p:nvSpPr>
        <p:spPr>
          <a:xfrm>
            <a:off x="4436235" y="4655442"/>
            <a:ext cx="822960" cy="822960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 bwMode="auto">
          <a:xfrm>
            <a:off x="4419600" y="5068769"/>
            <a:ext cx="838200" cy="15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 bwMode="auto">
          <a:xfrm rot="5400000">
            <a:off x="4424580" y="5073749"/>
            <a:ext cx="838200" cy="15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66324" name="Picture 5"/>
          <p:cNvPicPr>
            <a:picLocks noChangeAspect="1" noChangeArrowheads="1"/>
          </p:cNvPicPr>
          <p:nvPr/>
        </p:nvPicPr>
        <p:blipFill>
          <a:blip r:embed="rId7"/>
          <a:srcRect l="2960" t="2779" b="7692"/>
          <a:stretch>
            <a:fillRect/>
          </a:stretch>
        </p:blipFill>
        <p:spPr bwMode="auto">
          <a:xfrm>
            <a:off x="690344" y="3259215"/>
            <a:ext cx="2497723" cy="245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6325" name="TextBox 24"/>
          <p:cNvSpPr txBox="1">
            <a:spLocks noChangeArrowheads="1"/>
          </p:cNvSpPr>
          <p:nvPr/>
        </p:nvSpPr>
        <p:spPr bwMode="auto">
          <a:xfrm>
            <a:off x="3061702" y="3011488"/>
            <a:ext cx="22349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 i="1" dirty="0">
                <a:solidFill>
                  <a:srgbClr val="0070C0"/>
                </a:solidFill>
                <a:latin typeface="+mn-lt"/>
                <a:cs typeface="Arial" charset="0"/>
              </a:rPr>
              <a:t>θ 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with constant </a:t>
            </a:r>
            <a:r>
              <a:rPr lang="en-US" sz="2000" i="1" dirty="0">
                <a:solidFill>
                  <a:srgbClr val="0070C0"/>
                </a:solidFill>
                <a:latin typeface="+mn-lt"/>
              </a:rPr>
              <a:t>J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(</a:t>
            </a:r>
            <a:r>
              <a:rPr lang="el-GR" sz="2000" b="1" i="1" dirty="0">
                <a:solidFill>
                  <a:srgbClr val="0070C0"/>
                </a:solidFill>
                <a:latin typeface="+mn-lt"/>
                <a:cs typeface="Arial" charset="0"/>
              </a:rPr>
              <a:t>θ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)</a:t>
            </a:r>
          </a:p>
          <a:p>
            <a:r>
              <a:rPr lang="en-US" sz="2000" dirty="0">
                <a:solidFill>
                  <a:srgbClr val="0070C0"/>
                </a:solidFill>
                <a:latin typeface="+mn-lt"/>
              </a:rPr>
              <a:t>(level sets of </a:t>
            </a:r>
            <a:r>
              <a:rPr lang="en-US" sz="2000" i="1" dirty="0">
                <a:solidFill>
                  <a:srgbClr val="0070C0"/>
                </a:solidFill>
                <a:latin typeface="+mn-lt"/>
              </a:rPr>
              <a:t>J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(</a:t>
            </a:r>
            <a:r>
              <a:rPr lang="el-GR" sz="2000" b="1" i="1" dirty="0">
                <a:solidFill>
                  <a:srgbClr val="0070C0"/>
                </a:solidFill>
                <a:latin typeface="+mn-lt"/>
                <a:cs typeface="Arial" charset="0"/>
              </a:rPr>
              <a:t>θ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))</a:t>
            </a:r>
          </a:p>
        </p:txBody>
      </p:sp>
      <p:sp>
        <p:nvSpPr>
          <p:cNvPr id="866326" name="TextBox 25"/>
          <p:cNvSpPr txBox="1">
            <a:spLocks noChangeArrowheads="1"/>
          </p:cNvSpPr>
          <p:nvPr/>
        </p:nvSpPr>
        <p:spPr bwMode="auto">
          <a:xfrm>
            <a:off x="34339" y="4029076"/>
            <a:ext cx="10461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i="1" dirty="0">
                <a:solidFill>
                  <a:schemeClr val="bg1"/>
                </a:solidFill>
                <a:latin typeface="+mn-lt"/>
                <a:cs typeface="Arial" charset="0"/>
              </a:rPr>
              <a:t>θ</a:t>
            </a:r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 with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constant </a:t>
            </a:r>
          </a:p>
          <a:p>
            <a:r>
              <a:rPr lang="en-US" sz="1800" dirty="0">
                <a:solidFill>
                  <a:schemeClr val="bg1"/>
                </a:solidFill>
                <a:latin typeface="Calibri" pitchFamily="34" charset="0"/>
              </a:rPr>
              <a:t>l2 norm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 rot="10800000" flipV="1">
            <a:off x="2909302" y="3295650"/>
            <a:ext cx="196850" cy="13335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16200000" flipH="1">
            <a:off x="928102" y="4800600"/>
            <a:ext cx="152400" cy="152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 bwMode="auto">
          <a:xfrm>
            <a:off x="1004302" y="5132388"/>
            <a:ext cx="838200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 bwMode="auto">
          <a:xfrm rot="5400000">
            <a:off x="1016208" y="5142706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6332" name="TextBox 79"/>
          <p:cNvSpPr txBox="1">
            <a:spLocks noChangeArrowheads="1"/>
          </p:cNvSpPr>
          <p:nvPr/>
        </p:nvSpPr>
        <p:spPr bwMode="auto">
          <a:xfrm>
            <a:off x="1134477" y="4038601"/>
            <a:ext cx="3577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400" i="1" dirty="0">
                <a:solidFill>
                  <a:schemeClr val="bg1"/>
                </a:solidFill>
                <a:cs typeface="Arial" charset="0"/>
              </a:rPr>
              <a:t>θ</a:t>
            </a:r>
            <a:r>
              <a:rPr lang="en-US" sz="1000" dirty="0">
                <a:solidFill>
                  <a:schemeClr val="bg1"/>
                </a:solidFill>
                <a:cs typeface="Arial" charset="0"/>
              </a:rPr>
              <a:t>2</a:t>
            </a:r>
            <a:endParaRPr lang="en-US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66333" name="TextBox 80"/>
          <p:cNvSpPr txBox="1">
            <a:spLocks noChangeArrowheads="1"/>
          </p:cNvSpPr>
          <p:nvPr/>
        </p:nvSpPr>
        <p:spPr bwMode="auto">
          <a:xfrm>
            <a:off x="1988551" y="5072063"/>
            <a:ext cx="3529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400" i="1" dirty="0">
                <a:solidFill>
                  <a:schemeClr val="bg1"/>
                </a:solidFill>
                <a:cs typeface="Arial" charset="0"/>
              </a:rPr>
              <a:t>θ</a:t>
            </a:r>
            <a:r>
              <a:rPr lang="en-US" sz="1000" dirty="0">
                <a:solidFill>
                  <a:schemeClr val="bg1"/>
                </a:solidFill>
                <a:cs typeface="Arial" charset="0"/>
              </a:rPr>
              <a:t>1</a:t>
            </a:r>
            <a:endParaRPr lang="en-US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1" name="Rectangle 40"/>
          <p:cNvSpPr>
            <a:spLocks noChangeAspect="1"/>
          </p:cNvSpPr>
          <p:nvPr/>
        </p:nvSpPr>
        <p:spPr bwMode="auto">
          <a:xfrm rot="18960000">
            <a:off x="4635947" y="4844484"/>
            <a:ext cx="457200" cy="4572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37485" y="4768734"/>
            <a:ext cx="777240" cy="777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 bwMode="auto">
          <a:xfrm flipV="1">
            <a:off x="840964" y="5118534"/>
            <a:ext cx="1140236" cy="1111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 bwMode="auto">
          <a:xfrm rot="5400000">
            <a:off x="1009434" y="5142707"/>
            <a:ext cx="838200" cy="15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 bwMode="auto">
          <a:xfrm>
            <a:off x="1066800" y="4789488"/>
            <a:ext cx="731520" cy="73152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891032-05CA-7E50-99D4-9E4ACAB1E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73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Multiple Choices</a:t>
            </a:r>
          </a:p>
          <a:p>
            <a:pPr>
              <a:spcBef>
                <a:spcPts val="1800"/>
              </a:spcBef>
            </a:pP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spcBef>
                <a:spcPts val="18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  At least one	                    Exactly one	                  At most one</a:t>
            </a:r>
          </a:p>
          <a:p>
            <a:pPr lvl="3"/>
            <a:endParaRPr lang="en-US" dirty="0"/>
          </a:p>
          <a:p>
            <a:r>
              <a:rPr lang="en-US" b="1" dirty="0"/>
              <a:t>Implication</a:t>
            </a:r>
          </a:p>
          <a:p>
            <a:pPr lvl="3">
              <a:spcBef>
                <a:spcPts val="1800"/>
              </a:spcBef>
            </a:pP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spcBef>
                <a:spcPts val="18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If select </a:t>
            </a:r>
            <a:r>
              <a:rPr lang="en-US" i="1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then select </a:t>
            </a:r>
            <a:r>
              <a:rPr lang="en-US" i="1" dirty="0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	  	  Select </a:t>
            </a:r>
            <a:r>
              <a:rPr lang="en-US" i="1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if and only if select </a:t>
            </a:r>
            <a:r>
              <a:rPr lang="en-US" i="1" dirty="0">
                <a:solidFill>
                  <a:srgbClr val="FF0000"/>
                </a:solidFill>
              </a:rPr>
              <a:t>k</a:t>
            </a:r>
            <a:endParaRPr lang="en-US" dirty="0">
              <a:solidFill>
                <a:srgbClr val="FF0000"/>
              </a:solidFill>
            </a:endParaRPr>
          </a:p>
          <a:p>
            <a:pPr lvl="4"/>
            <a:endParaRPr lang="en-US" dirty="0"/>
          </a:p>
          <a:p>
            <a:r>
              <a:rPr lang="en-US" b="1" dirty="0"/>
              <a:t>Integer Number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with Integer Variables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444452"/>
              </p:ext>
            </p:extLst>
          </p:nvPr>
        </p:nvGraphicFramePr>
        <p:xfrm>
          <a:off x="1208894" y="5283772"/>
          <a:ext cx="2372506" cy="75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58640" imgH="431640" progId="Equation.DSMT4">
                  <p:embed/>
                </p:oleObj>
              </mc:Choice>
              <mc:Fallback>
                <p:oleObj name="Equation" r:id="rId2" imgW="1358640" imgH="4316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8894" y="5283772"/>
                        <a:ext cx="2372506" cy="75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974953" y="5181600"/>
          <a:ext cx="1349647" cy="77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160" imgH="431640" progId="Equation.DSMT4">
                  <p:embed/>
                </p:oleObj>
              </mc:Choice>
              <mc:Fallback>
                <p:oleObj name="Equation" r:id="rId4" imgW="749160" imgH="43164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74953" y="5181600"/>
                        <a:ext cx="1349647" cy="77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2400" y="53905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+mn-lt"/>
              </a:rPr>
              <a:t>Also         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5354222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+mn-lt"/>
              </a:rPr>
              <a:t>Fewer 0-1 variables</a:t>
            </a:r>
          </a:p>
          <a:p>
            <a:r>
              <a:rPr lang="en-US" b="1" dirty="0">
                <a:solidFill>
                  <a:srgbClr val="009900"/>
                </a:solidFill>
                <a:latin typeface="+mn-lt"/>
              </a:rPr>
              <a:t>Weaker relaxation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447800" y="1691068"/>
          <a:ext cx="7590973" cy="594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68600" imgH="342720" progId="Equation.DSMT4">
                  <p:embed/>
                </p:oleObj>
              </mc:Choice>
              <mc:Fallback>
                <p:oleObj name="Equation" r:id="rId6" imgW="4368600" imgH="34272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47800" y="1691068"/>
                        <a:ext cx="7590973" cy="594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1447800" y="3543300"/>
          <a:ext cx="6907212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74760" imgH="253800" progId="Equation.DSMT4">
                  <p:embed/>
                </p:oleObj>
              </mc:Choice>
              <mc:Fallback>
                <p:oleObj name="Equation" r:id="rId8" imgW="3974760" imgH="25380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47800" y="3543300"/>
                        <a:ext cx="6907212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B446A-46A2-F247-E884-797A7BC7E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81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General Integer Variables with Binaries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855993"/>
              </p:ext>
            </p:extLst>
          </p:nvPr>
        </p:nvGraphicFramePr>
        <p:xfrm>
          <a:off x="750627" y="1066800"/>
          <a:ext cx="5948363" cy="440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1828800" progId="Equation.DSMT4">
                  <p:embed/>
                </p:oleObj>
              </mc:Choice>
              <mc:Fallback>
                <p:oleObj name="Equation" r:id="rId2" imgW="2463480" imgH="18288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0627" y="1066800"/>
                        <a:ext cx="5948363" cy="440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953000" y="2104092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9900"/>
                </a:solidFill>
                <a:latin typeface="+mn-lt"/>
              </a:rPr>
              <a:t>One and only one y is selected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9427" y="2657368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9900"/>
                </a:solidFill>
                <a:latin typeface="+mn-lt"/>
              </a:rPr>
              <a:t>n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0, 1, 2, …, </a:t>
            </a:r>
            <a:r>
              <a:rPr lang="en-US" sz="2400" b="1" i="1" dirty="0">
                <a:solidFill>
                  <a:srgbClr val="009900"/>
                </a:solidFill>
                <a:latin typeface="+mn-lt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627" y="5470525"/>
            <a:ext cx="300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9900"/>
                </a:solidFill>
                <a:latin typeface="+mn-lt"/>
              </a:rPr>
              <a:t>n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0, 1, 2, …, 2</a:t>
            </a:r>
            <a:r>
              <a:rPr lang="en-US" sz="2400" b="1" i="1" baseline="30000" dirty="0">
                <a:solidFill>
                  <a:srgbClr val="009900"/>
                </a:solidFill>
                <a:latin typeface="+mn-lt"/>
              </a:rPr>
              <a:t>N+</a:t>
            </a:r>
            <a:r>
              <a:rPr lang="en-US" sz="2400" b="1" baseline="30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-1</a:t>
            </a:r>
            <a:endParaRPr lang="en-US" sz="2400" b="1" baseline="30000" dirty="0">
              <a:solidFill>
                <a:srgbClr val="0099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200" y="485883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Fewer 0-1 variables</a:t>
            </a:r>
          </a:p>
          <a:p>
            <a:r>
              <a:rPr lang="en-US" b="1" dirty="0">
                <a:solidFill>
                  <a:srgbClr val="FF0000"/>
                </a:solidFill>
                <a:latin typeface="+mn-lt"/>
              </a:rPr>
              <a:t>Weaker relaxation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266C27-BCED-7528-0237-B69F2EEC2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8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6172200" cy="5181600"/>
          </a:xfrm>
        </p:spPr>
        <p:txBody>
          <a:bodyPr/>
          <a:lstStyle/>
          <a:p>
            <a:r>
              <a:rPr lang="en-US" sz="2000" dirty="0"/>
              <a:t>We are given n items to be packed in a knapsack</a:t>
            </a:r>
          </a:p>
          <a:p>
            <a:r>
              <a:rPr lang="en-US" sz="2000" dirty="0"/>
              <a:t>Each item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∈{1, 2, …</a:t>
            </a:r>
            <a:r>
              <a:rPr lang="en-US" sz="2000" i="1" dirty="0"/>
              <a:t>n</a:t>
            </a:r>
            <a:r>
              <a:rPr lang="en-US" sz="2000" dirty="0"/>
              <a:t>} has a value </a:t>
            </a:r>
            <a:r>
              <a:rPr lang="en-US" sz="2000" i="1" dirty="0"/>
              <a:t>P</a:t>
            </a:r>
            <a:r>
              <a:rPr lang="en-US" sz="2000" i="1" baseline="-25000" dirty="0"/>
              <a:t>i</a:t>
            </a:r>
            <a:r>
              <a:rPr lang="en-US" sz="2000" i="1" dirty="0"/>
              <a:t> </a:t>
            </a:r>
            <a:r>
              <a:rPr lang="en-US" sz="2000" dirty="0"/>
              <a:t>and a weight </a:t>
            </a:r>
            <a:r>
              <a:rPr lang="en-US" sz="2000" i="1" dirty="0"/>
              <a:t>W</a:t>
            </a:r>
            <a:r>
              <a:rPr lang="en-US" sz="2000" i="1" baseline="-25000" dirty="0"/>
              <a:t>i</a:t>
            </a:r>
          </a:p>
          <a:p>
            <a:r>
              <a:rPr lang="en-US" sz="2000" dirty="0"/>
              <a:t>The capacity of the knapsack is </a:t>
            </a:r>
            <a:r>
              <a:rPr lang="en-US" sz="2000" i="1" dirty="0"/>
              <a:t>Q</a:t>
            </a:r>
          </a:p>
          <a:p>
            <a:r>
              <a:rPr lang="en-US" sz="2000" dirty="0"/>
              <a:t>The goal is to choose the items that fit in the knapsack with the max value.</a:t>
            </a:r>
            <a:endParaRPr lang="en-US" sz="1600" dirty="0"/>
          </a:p>
          <a:p>
            <a:endParaRPr lang="en-US" sz="2000" dirty="0"/>
          </a:p>
          <a:p>
            <a:r>
              <a:rPr lang="en-US" sz="2000" dirty="0"/>
              <a:t>Define:</a:t>
            </a:r>
          </a:p>
          <a:p>
            <a:pPr lvl="1"/>
            <a:r>
              <a:rPr lang="en-US" sz="1800" i="1" dirty="0" err="1"/>
              <a:t>y</a:t>
            </a:r>
            <a:r>
              <a:rPr lang="en-US" sz="1800" i="1" baseline="-25000" dirty="0" err="1"/>
              <a:t>i</a:t>
            </a:r>
            <a:r>
              <a:rPr lang="en-US" sz="1800" i="1" dirty="0"/>
              <a:t> </a:t>
            </a:r>
            <a:r>
              <a:rPr lang="en-US" sz="1800" dirty="0"/>
              <a:t>= 1 if item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dirty="0"/>
              <a:t>is chosen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If we had multiple resources  </a:t>
            </a:r>
            <a:r>
              <a:rPr lang="en-US" sz="1800" i="1" dirty="0"/>
              <a:t>j </a:t>
            </a:r>
            <a:r>
              <a:rPr lang="en-US" sz="1800" dirty="0"/>
              <a:t>∈{1, 2, ..m} </a:t>
            </a:r>
            <a:br>
              <a:rPr lang="en-US" sz="1800" dirty="0"/>
            </a:br>
            <a:r>
              <a:rPr lang="en-US" sz="1800" dirty="0"/>
              <a:t>(e.g. weight, volume, etc.) with capacities </a:t>
            </a:r>
            <a:r>
              <a:rPr lang="en-US" sz="1800" i="1" dirty="0" err="1"/>
              <a:t>Q</a:t>
            </a:r>
            <a:r>
              <a:rPr lang="en-US" sz="700" i="1" dirty="0" err="1"/>
              <a:t>j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we would replace the capacity constraint with: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Knapsack Problem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085475"/>
              </p:ext>
            </p:extLst>
          </p:nvPr>
        </p:nvGraphicFramePr>
        <p:xfrm>
          <a:off x="4498975" y="3276600"/>
          <a:ext cx="232568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952200" progId="Equation.DSMT4">
                  <p:embed/>
                </p:oleObj>
              </mc:Choice>
              <mc:Fallback>
                <p:oleObj name="Equation" r:id="rId2" imgW="1320480" imgH="952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98975" y="3276600"/>
                        <a:ext cx="2325688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924133"/>
              </p:ext>
            </p:extLst>
          </p:nvPr>
        </p:nvGraphicFramePr>
        <p:xfrm>
          <a:off x="5926138" y="5448300"/>
          <a:ext cx="2027237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342720" progId="Equation.DSMT4">
                  <p:embed/>
                </p:oleObj>
              </mc:Choice>
              <mc:Fallback>
                <p:oleObj name="Equation" r:id="rId4" imgW="1155600" imgH="34272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26138" y="5448300"/>
                        <a:ext cx="2027237" cy="601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79223" y="3915620"/>
            <a:ext cx="2474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9900"/>
                </a:solidFill>
                <a:latin typeface="+mn-lt"/>
              </a:rPr>
              <a:t>Capacity Constraint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42" y="1178743"/>
            <a:ext cx="2071915" cy="1794807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BB341-A162-29BB-1816-752D0600D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989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77200" cy="4800600"/>
          </a:xfrm>
        </p:spPr>
        <p:txBody>
          <a:bodyPr/>
          <a:lstStyle/>
          <a:p>
            <a:r>
              <a:rPr lang="en-US" dirty="0"/>
              <a:t>Given below item weight and market value of the items. How to maximize the market value earned of items by placing some or all of them into the knapsack with a capacity?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Knapsack Problem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3" t="36254" r="28966" b="906"/>
          <a:stretch/>
        </p:blipFill>
        <p:spPr>
          <a:xfrm>
            <a:off x="1597269" y="2438400"/>
            <a:ext cx="5949462" cy="22098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150546"/>
              </p:ext>
            </p:extLst>
          </p:nvPr>
        </p:nvGraphicFramePr>
        <p:xfrm>
          <a:off x="2325688" y="4876800"/>
          <a:ext cx="4494212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52400" imgH="711000" progId="Equation.DSMT4">
                  <p:embed/>
                </p:oleObj>
              </mc:Choice>
              <mc:Fallback>
                <p:oleObj name="Equation" r:id="rId3" imgW="2552400" imgH="7110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5688" y="4876800"/>
                        <a:ext cx="4494212" cy="1250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8200" y="2879490"/>
                <a:ext cx="91146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79490"/>
                <a:ext cx="911469" cy="181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AFA6B-1FDE-C7CC-F4FD-2A60CC866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73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4986885" cy="5029200"/>
          </a:xfrm>
        </p:spPr>
        <p:txBody>
          <a:bodyPr/>
          <a:lstStyle/>
          <a:p>
            <a:r>
              <a:rPr lang="en-US" sz="2000" dirty="0"/>
              <a:t>We are given </a:t>
            </a:r>
            <a:r>
              <a:rPr lang="en-US" sz="2000" i="1" dirty="0"/>
              <a:t>n </a:t>
            </a:r>
            <a:r>
              <a:rPr lang="en-US" sz="2000" dirty="0"/>
              <a:t>tasks to be covered by </a:t>
            </a:r>
            <a:r>
              <a:rPr lang="en-US" sz="2000" i="1" dirty="0"/>
              <a:t>m&lt;n </a:t>
            </a:r>
            <a:r>
              <a:rPr lang="en-US" sz="2000" dirty="0"/>
              <a:t>machines.</a:t>
            </a:r>
          </a:p>
          <a:p>
            <a:r>
              <a:rPr lang="en-US" sz="2000" dirty="0"/>
              <a:t>Each machine </a:t>
            </a:r>
            <a:r>
              <a:rPr lang="en-US" sz="2000" i="1" dirty="0"/>
              <a:t>j </a:t>
            </a:r>
            <a:r>
              <a:rPr lang="en-US" sz="2000" dirty="0"/>
              <a:t>∈{1</a:t>
            </a:r>
            <a:r>
              <a:rPr lang="en-US" sz="2000" i="1" dirty="0"/>
              <a:t>, …m</a:t>
            </a:r>
            <a:r>
              <a:rPr lang="en-US" sz="2000" dirty="0"/>
              <a:t>} can carry out a subset of tasks </a:t>
            </a:r>
            <a:r>
              <a:rPr lang="en-US" sz="2000" dirty="0" err="1"/>
              <a:t>I</a:t>
            </a:r>
            <a:r>
              <a:rPr lang="en-US" sz="2000" baseline="-25000" dirty="0" err="1"/>
              <a:t>j</a:t>
            </a:r>
            <a:r>
              <a:rPr lang="en-US" sz="2000" dirty="0" err="1"/>
              <a:t>⊂I</a:t>
            </a:r>
            <a:r>
              <a:rPr lang="en-US" sz="2000" b="1" dirty="0"/>
              <a:t> </a:t>
            </a:r>
            <a:r>
              <a:rPr lang="en-US" sz="2000" dirty="0"/>
              <a:t>= {1, 2, </a:t>
            </a:r>
            <a:r>
              <a:rPr lang="en-US" sz="2000" i="1" dirty="0"/>
              <a:t>…, n</a:t>
            </a:r>
            <a:r>
              <a:rPr lang="en-US" sz="2000" dirty="0"/>
              <a:t>}</a:t>
            </a:r>
          </a:p>
          <a:p>
            <a:r>
              <a:rPr lang="en-US" sz="2000" dirty="0"/>
              <a:t>The compatibility is represented via parameter: </a:t>
            </a:r>
            <a:br>
              <a:rPr lang="en-US" sz="2000" dirty="0"/>
            </a:br>
            <a:r>
              <a:rPr lang="en-US" sz="2000" dirty="0"/>
              <a:t>  </a:t>
            </a:r>
            <a:r>
              <a:rPr lang="en-US" sz="2000" i="1" dirty="0" err="1"/>
              <a:t>A</a:t>
            </a:r>
            <a:r>
              <a:rPr lang="en-US" sz="2000" i="1" baseline="-25000" dirty="0" err="1"/>
              <a:t>ij</a:t>
            </a:r>
            <a:r>
              <a:rPr lang="en-US" sz="2000" i="1" dirty="0"/>
              <a:t> = </a:t>
            </a:r>
            <a:r>
              <a:rPr lang="en-US" sz="2000" dirty="0"/>
              <a:t>1</a:t>
            </a:r>
            <a:r>
              <a:rPr lang="en-US" sz="2000" i="1" dirty="0"/>
              <a:t> </a:t>
            </a:r>
            <a:r>
              <a:rPr lang="en-US" sz="2000" dirty="0"/>
              <a:t>if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∈ </a:t>
            </a:r>
            <a:r>
              <a:rPr lang="en-US" sz="2000" dirty="0" err="1"/>
              <a:t>I</a:t>
            </a:r>
            <a:r>
              <a:rPr lang="en-US" sz="2000" baseline="-25000" dirty="0" err="1"/>
              <a:t>j</a:t>
            </a:r>
            <a:endParaRPr lang="en-US" sz="2000" baseline="-25000" dirty="0"/>
          </a:p>
          <a:p>
            <a:r>
              <a:rPr lang="en-US" sz="2000" dirty="0"/>
              <a:t>The cost of a machine is </a:t>
            </a:r>
            <a:r>
              <a:rPr lang="en-US" sz="2000" i="1" dirty="0" err="1"/>
              <a:t>C</a:t>
            </a:r>
            <a:r>
              <a:rPr lang="en-US" sz="2000" i="1" baseline="-25000" dirty="0" err="1"/>
              <a:t>j</a:t>
            </a:r>
            <a:endParaRPr lang="en-US" sz="2000" i="1" baseline="-25000" dirty="0"/>
          </a:p>
          <a:p>
            <a:r>
              <a:rPr lang="en-US" sz="2000" dirty="0"/>
              <a:t>The objective is to find the </a:t>
            </a:r>
            <a:r>
              <a:rPr lang="en-US" sz="2000" dirty="0">
                <a:solidFill>
                  <a:srgbClr val="FF0000"/>
                </a:solidFill>
              </a:rPr>
              <a:t>set</a:t>
            </a:r>
            <a:r>
              <a:rPr lang="en-US" sz="2000" dirty="0"/>
              <a:t> of machines that </a:t>
            </a:r>
            <a:r>
              <a:rPr lang="en-US" sz="2000" b="1" i="1" dirty="0">
                <a:solidFill>
                  <a:srgbClr val="FF0000"/>
                </a:solidFill>
              </a:rPr>
              <a:t>covers</a:t>
            </a:r>
            <a:r>
              <a:rPr lang="en-US" sz="2000" i="1" dirty="0"/>
              <a:t> </a:t>
            </a:r>
            <a:r>
              <a:rPr lang="en-US" sz="2000" dirty="0"/>
              <a:t>all tasks with the minimum cost</a:t>
            </a:r>
          </a:p>
          <a:p>
            <a:pPr lvl="4"/>
            <a:endParaRPr lang="en-US" sz="1000" dirty="0"/>
          </a:p>
          <a:p>
            <a:r>
              <a:rPr lang="en-US" sz="2000" dirty="0"/>
              <a:t>Define:</a:t>
            </a:r>
          </a:p>
          <a:p>
            <a:pPr lvl="1"/>
            <a:r>
              <a:rPr lang="en-US" sz="1800" i="1" dirty="0" err="1"/>
              <a:t>y</a:t>
            </a:r>
            <a:r>
              <a:rPr lang="en-US" sz="1800" i="1" baseline="-25000" dirty="0" err="1"/>
              <a:t>j</a:t>
            </a:r>
            <a:r>
              <a:rPr lang="en-US" sz="1800" i="1" dirty="0"/>
              <a:t> </a:t>
            </a:r>
            <a:r>
              <a:rPr lang="en-US" sz="1800" dirty="0"/>
              <a:t>= 1 if machine </a:t>
            </a:r>
            <a:r>
              <a:rPr lang="en-US" sz="1800" i="1" dirty="0"/>
              <a:t>j </a:t>
            </a:r>
            <a:r>
              <a:rPr lang="en-US" sz="1800" dirty="0"/>
              <a:t>is chosen</a:t>
            </a:r>
          </a:p>
          <a:p>
            <a:pPr lvl="4"/>
            <a:endParaRPr lang="en-US" sz="1200" dirty="0"/>
          </a:p>
          <a:p>
            <a:r>
              <a:rPr lang="en-US" sz="2200" dirty="0"/>
              <a:t>NP-hard problem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Covering Problem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933341"/>
              </p:ext>
            </p:extLst>
          </p:nvPr>
        </p:nvGraphicFramePr>
        <p:xfrm>
          <a:off x="6099175" y="4014788"/>
          <a:ext cx="2701925" cy="197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58640" imgH="990360" progId="Equation.DSMT4">
                  <p:embed/>
                </p:oleObj>
              </mc:Choice>
              <mc:Fallback>
                <p:oleObj name="Equation" r:id="rId2" imgW="1358640" imgH="9903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9175" y="4014788"/>
                        <a:ext cx="2701925" cy="1970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8305800" y="1566208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05800" y="1867198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305800" y="2168188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305800" y="2469178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10154" y="3166408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226195" y="2697732"/>
            <a:ext cx="553998" cy="392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3" name="Oval 12"/>
          <p:cNvSpPr/>
          <p:nvPr/>
        </p:nvSpPr>
        <p:spPr>
          <a:xfrm>
            <a:off x="7090005" y="1566208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90005" y="1867198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090005" y="2168188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90005" y="2469178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94359" y="3166408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010400" y="2697732"/>
            <a:ext cx="553998" cy="392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1800" y="1089898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chemeClr val="bg1"/>
                </a:solidFill>
                <a:latin typeface="+mn-lt"/>
              </a:rPr>
              <a:t>Task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      </a:t>
            </a:r>
            <a:r>
              <a:rPr lang="en-US" sz="2000" u="sng" dirty="0">
                <a:solidFill>
                  <a:schemeClr val="bg1"/>
                </a:solidFill>
                <a:latin typeface="+mn-lt"/>
              </a:rPr>
              <a:t>Machine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i="1" dirty="0">
                <a:solidFill>
                  <a:schemeClr val="bg1"/>
                </a:solidFill>
                <a:latin typeface="+mn-lt"/>
              </a:rPr>
              <a:t>j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5600" y="1490008"/>
            <a:ext cx="38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2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4</a:t>
            </a:r>
          </a:p>
          <a:p>
            <a:endParaRPr lang="en-US" sz="2000" b="1" dirty="0">
              <a:solidFill>
                <a:srgbClr val="0070C0"/>
              </a:solidFill>
              <a:latin typeface="+mn-lt"/>
            </a:endParaRPr>
          </a:p>
          <a:p>
            <a:r>
              <a:rPr lang="en-US" sz="2000" b="1" i="1" dirty="0">
                <a:solidFill>
                  <a:srgbClr val="0070C0"/>
                </a:solidFill>
                <a:latin typeface="+mn-lt"/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34400" y="1490008"/>
            <a:ext cx="38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2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4</a:t>
            </a:r>
          </a:p>
          <a:p>
            <a:endParaRPr lang="en-US" sz="2000" b="1" dirty="0">
              <a:solidFill>
                <a:srgbClr val="0070C0"/>
              </a:solidFill>
              <a:latin typeface="+mn-lt"/>
            </a:endParaRPr>
          </a:p>
          <a:p>
            <a:r>
              <a:rPr lang="en-US" sz="2000" b="1" i="1" dirty="0">
                <a:solidFill>
                  <a:srgbClr val="0070C0"/>
                </a:solidFill>
                <a:latin typeface="+mn-lt"/>
              </a:rPr>
              <a:t>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E023A-854F-BF67-9639-34FC83178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1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5562600"/>
          </a:xfrm>
        </p:spPr>
        <p:txBody>
          <a:bodyPr/>
          <a:lstStyle/>
          <a:p>
            <a:r>
              <a:rPr lang="en-US" dirty="0"/>
              <a:t>Fire station(s) can be placed in any of the 11 neighborhoods </a:t>
            </a:r>
          </a:p>
          <a:p>
            <a:pPr lvl="1"/>
            <a:r>
              <a:rPr lang="en-US" dirty="0"/>
              <a:t>A fire station can handle the fires for </a:t>
            </a:r>
            <a:r>
              <a:rPr lang="en-US" b="1" dirty="0">
                <a:solidFill>
                  <a:srgbClr val="009900"/>
                </a:solidFill>
              </a:rPr>
              <a:t>both its neighborhood and any adjacent neighborhood</a:t>
            </a:r>
            <a:r>
              <a:rPr lang="en-US" dirty="0"/>
              <a:t> (any neighborhood with a non-zero border with its home neighborhood). </a:t>
            </a:r>
          </a:p>
          <a:p>
            <a:r>
              <a:rPr lang="en-US" dirty="0"/>
              <a:t>Minimize the total number of fire stations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r>
              <a:rPr lang="en-US" dirty="0">
                <a:solidFill>
                  <a:srgbClr val="009900"/>
                </a:solidFill>
              </a:rPr>
              <a:t>Another example: Cell tower coverage </a:t>
            </a:r>
          </a:p>
          <a:p>
            <a:pPr lvl="2"/>
            <a:r>
              <a:rPr lang="en-US" dirty="0">
                <a:solidFill>
                  <a:srgbClr val="009900"/>
                </a:solidFill>
              </a:rPr>
              <a:t>http://examples.gurobi.com/cell-tower-coverage/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Covering Example: Location of Fire Station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44" y="3167590"/>
            <a:ext cx="4405356" cy="269981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754751"/>
              </p:ext>
            </p:extLst>
          </p:nvPr>
        </p:nvGraphicFramePr>
        <p:xfrm>
          <a:off x="5206928" y="2971800"/>
          <a:ext cx="3586162" cy="295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08360" imgH="3047760" progId="Equation.DSMT4">
                  <p:embed/>
                </p:oleObj>
              </mc:Choice>
              <mc:Fallback>
                <p:oleObj name="Equation" r:id="rId3" imgW="3708360" imgH="30477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06928" y="2971800"/>
                        <a:ext cx="3586162" cy="295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0973E-B7DD-C93D-E0AC-B2781CCE4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7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5410200" cy="4800600"/>
          </a:xfrm>
        </p:spPr>
        <p:txBody>
          <a:bodyPr/>
          <a:lstStyle/>
          <a:p>
            <a:r>
              <a:rPr lang="en-US" sz="2000" dirty="0"/>
              <a:t>We are given </a:t>
            </a:r>
            <a:r>
              <a:rPr lang="en-US" sz="2000" i="1" dirty="0"/>
              <a:t>n</a:t>
            </a:r>
            <a:r>
              <a:rPr lang="en-US" sz="2000" dirty="0"/>
              <a:t> tasks and </a:t>
            </a:r>
            <a:r>
              <a:rPr lang="en-US" sz="2000" i="1" dirty="0"/>
              <a:t>n</a:t>
            </a:r>
            <a:r>
              <a:rPr lang="en-US" sz="2000" dirty="0"/>
              <a:t> machines</a:t>
            </a:r>
          </a:p>
          <a:p>
            <a:r>
              <a:rPr lang="en-US" sz="2000" dirty="0"/>
              <a:t>Each task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∈{1, 2, …, </a:t>
            </a:r>
            <a:r>
              <a:rPr lang="en-US" sz="2000" i="1" dirty="0"/>
              <a:t>n</a:t>
            </a:r>
            <a:r>
              <a:rPr lang="en-US" sz="2000" dirty="0"/>
              <a:t>} has to be assigned to a machine </a:t>
            </a:r>
            <a:r>
              <a:rPr lang="en-US" sz="2000" i="1" dirty="0"/>
              <a:t>j </a:t>
            </a:r>
            <a:r>
              <a:rPr lang="en-US" sz="2000" dirty="0"/>
              <a:t>∈{1, 2, …, </a:t>
            </a:r>
            <a:r>
              <a:rPr lang="en-US" sz="2000" i="1" dirty="0"/>
              <a:t>n</a:t>
            </a:r>
            <a:r>
              <a:rPr lang="en-US" sz="2000" dirty="0"/>
              <a:t>}</a:t>
            </a:r>
          </a:p>
          <a:p>
            <a:r>
              <a:rPr lang="en-US" sz="2000" dirty="0"/>
              <a:t>The cost of assignment is </a:t>
            </a:r>
            <a:r>
              <a:rPr lang="en-US" sz="2000" i="1" dirty="0" err="1"/>
              <a:t>C</a:t>
            </a:r>
            <a:r>
              <a:rPr lang="en-US" sz="2000" i="1" baseline="-25000" dirty="0" err="1"/>
              <a:t>ij</a:t>
            </a:r>
            <a:endParaRPr lang="en-US" sz="2000" i="1" baseline="-25000" dirty="0"/>
          </a:p>
          <a:p>
            <a:r>
              <a:rPr lang="en-US" sz="2000" dirty="0"/>
              <a:t>The objective is to find the assignment with the minimum total cost</a:t>
            </a:r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r>
              <a:rPr lang="en-US" sz="2000" dirty="0"/>
              <a:t>Define:</a:t>
            </a:r>
          </a:p>
          <a:p>
            <a:pPr lvl="1"/>
            <a:r>
              <a:rPr lang="en-US" sz="1800" i="1" dirty="0" err="1"/>
              <a:t>y</a:t>
            </a:r>
            <a:r>
              <a:rPr lang="en-US" sz="1800" i="1" baseline="-25000" dirty="0" err="1"/>
              <a:t>ij</a:t>
            </a:r>
            <a:r>
              <a:rPr lang="en-US" sz="1800" i="1" dirty="0"/>
              <a:t> </a:t>
            </a:r>
            <a:r>
              <a:rPr lang="en-US" sz="1800" dirty="0"/>
              <a:t>= 1 if task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dirty="0"/>
              <a:t>is assigned to machine </a:t>
            </a:r>
            <a:r>
              <a:rPr lang="en-US" sz="1800" i="1" dirty="0"/>
              <a:t>j</a:t>
            </a:r>
          </a:p>
          <a:p>
            <a:pPr lvl="2"/>
            <a:endParaRPr lang="en-US" sz="1600" i="1" dirty="0"/>
          </a:p>
          <a:p>
            <a:pPr lvl="1"/>
            <a:r>
              <a:rPr lang="en-US" sz="1800" dirty="0"/>
              <a:t>If solved as LP, there is always an optimal solution with integral values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Problem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977926"/>
              </p:ext>
            </p:extLst>
          </p:nvPr>
        </p:nvGraphicFramePr>
        <p:xfrm>
          <a:off x="6019800" y="3582348"/>
          <a:ext cx="2913063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1346040" progId="Equation.DSMT4">
                  <p:embed/>
                </p:oleObj>
              </mc:Choice>
              <mc:Fallback>
                <p:oleObj name="Equation" r:id="rId2" imgW="1485720" imgH="1346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19800" y="3582348"/>
                        <a:ext cx="2913063" cy="264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8229600" y="1447800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229600" y="1748790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229600" y="2049780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229600" y="2350770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233954" y="3048000"/>
            <a:ext cx="182880" cy="1828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49995" y="2579324"/>
            <a:ext cx="553998" cy="392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5" name="Oval 14"/>
          <p:cNvSpPr/>
          <p:nvPr/>
        </p:nvSpPr>
        <p:spPr>
          <a:xfrm>
            <a:off x="7013805" y="1447800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13805" y="1748790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13805" y="2049780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013805" y="2350770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018159" y="3048000"/>
            <a:ext cx="182880" cy="1828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934200" y="2579324"/>
            <a:ext cx="553998" cy="3924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</a:t>
            </a:r>
          </a:p>
        </p:txBody>
      </p:sp>
      <p:cxnSp>
        <p:nvCxnSpPr>
          <p:cNvPr id="21" name="Straight Connector 20"/>
          <p:cNvCxnSpPr>
            <a:stCxn id="15" idx="5"/>
            <a:endCxn id="12" idx="2"/>
          </p:cNvCxnSpPr>
          <p:nvPr/>
        </p:nvCxnSpPr>
        <p:spPr>
          <a:xfrm>
            <a:off x="7169903" y="1603898"/>
            <a:ext cx="1059697" cy="8383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6"/>
            <a:endCxn id="10" idx="2"/>
          </p:cNvCxnSpPr>
          <p:nvPr/>
        </p:nvCxnSpPr>
        <p:spPr>
          <a:xfrm>
            <a:off x="7196685" y="1840230"/>
            <a:ext cx="10329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8" idx="6"/>
            <a:endCxn id="11" idx="2"/>
          </p:cNvCxnSpPr>
          <p:nvPr/>
        </p:nvCxnSpPr>
        <p:spPr>
          <a:xfrm flipV="1">
            <a:off x="7196685" y="2141220"/>
            <a:ext cx="1032915" cy="3009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6"/>
            <a:endCxn id="13" idx="1"/>
          </p:cNvCxnSpPr>
          <p:nvPr/>
        </p:nvCxnSpPr>
        <p:spPr>
          <a:xfrm>
            <a:off x="7196685" y="2141220"/>
            <a:ext cx="1064051" cy="9335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9" idx="6"/>
            <a:endCxn id="8" idx="3"/>
          </p:cNvCxnSpPr>
          <p:nvPr/>
        </p:nvCxnSpPr>
        <p:spPr>
          <a:xfrm flipV="1">
            <a:off x="7201039" y="1603898"/>
            <a:ext cx="1055343" cy="15355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9" idx="6"/>
            <a:endCxn id="12" idx="2"/>
          </p:cNvCxnSpPr>
          <p:nvPr/>
        </p:nvCxnSpPr>
        <p:spPr>
          <a:xfrm flipV="1">
            <a:off x="7201039" y="2442210"/>
            <a:ext cx="1028561" cy="69723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7" idx="6"/>
            <a:endCxn id="12" idx="2"/>
          </p:cNvCxnSpPr>
          <p:nvPr/>
        </p:nvCxnSpPr>
        <p:spPr>
          <a:xfrm>
            <a:off x="7196685" y="2141220"/>
            <a:ext cx="1032915" cy="30099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8" idx="6"/>
            <a:endCxn id="13" idx="1"/>
          </p:cNvCxnSpPr>
          <p:nvPr/>
        </p:nvCxnSpPr>
        <p:spPr>
          <a:xfrm>
            <a:off x="7196685" y="2442210"/>
            <a:ext cx="1064051" cy="632572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7" idx="6"/>
            <a:endCxn id="10" idx="2"/>
          </p:cNvCxnSpPr>
          <p:nvPr/>
        </p:nvCxnSpPr>
        <p:spPr>
          <a:xfrm flipV="1">
            <a:off x="7196685" y="1840230"/>
            <a:ext cx="1032915" cy="30099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629400" y="1371600"/>
            <a:ext cx="38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2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4</a:t>
            </a:r>
          </a:p>
          <a:p>
            <a:endParaRPr lang="en-US" sz="2000" b="1" dirty="0">
              <a:solidFill>
                <a:srgbClr val="0070C0"/>
              </a:solidFill>
              <a:latin typeface="+mn-lt"/>
            </a:endParaRPr>
          </a:p>
          <a:p>
            <a:r>
              <a:rPr lang="en-US" sz="2000" b="1" i="1" dirty="0">
                <a:solidFill>
                  <a:srgbClr val="0070C0"/>
                </a:solidFill>
                <a:latin typeface="+mn-lt"/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58200" y="1371600"/>
            <a:ext cx="38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2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4</a:t>
            </a:r>
          </a:p>
          <a:p>
            <a:endParaRPr lang="en-US" sz="2000" b="1" dirty="0">
              <a:solidFill>
                <a:srgbClr val="0070C0"/>
              </a:solidFill>
              <a:latin typeface="+mn-lt"/>
            </a:endParaRPr>
          </a:p>
          <a:p>
            <a:r>
              <a:rPr lang="en-US" sz="2000" b="1" i="1" dirty="0">
                <a:solidFill>
                  <a:srgbClr val="0070C0"/>
                </a:solidFill>
                <a:latin typeface="+mn-lt"/>
              </a:rPr>
              <a:t>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733311" y="97149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chemeClr val="bg1"/>
                </a:solidFill>
                <a:latin typeface="+mn-lt"/>
              </a:rPr>
              <a:t>Task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      </a:t>
            </a:r>
            <a:r>
              <a:rPr lang="en-US" sz="2000" u="sng" dirty="0">
                <a:solidFill>
                  <a:schemeClr val="bg1"/>
                </a:solidFill>
                <a:latin typeface="+mn-lt"/>
              </a:rPr>
              <a:t>Machine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i="1" dirty="0">
                <a:solidFill>
                  <a:schemeClr val="bg1"/>
                </a:solidFill>
                <a:latin typeface="+mn-lt"/>
              </a:rPr>
              <a:t>j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A131F-32AD-FDD7-DBB8-C7D478334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9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5181600" cy="5410200"/>
          </a:xfrm>
        </p:spPr>
        <p:txBody>
          <a:bodyPr/>
          <a:lstStyle/>
          <a:p>
            <a:r>
              <a:rPr lang="en-US" sz="2000" dirty="0"/>
              <a:t>There are </a:t>
            </a:r>
            <a:r>
              <a:rPr lang="en-US" sz="2000" i="1" dirty="0"/>
              <a:t>n </a:t>
            </a:r>
            <a:r>
              <a:rPr lang="en-US" sz="2000" dirty="0"/>
              <a:t>cities to be visited exactly once by a traveling salesman</a:t>
            </a:r>
          </a:p>
          <a:p>
            <a:r>
              <a:rPr lang="en-US" sz="2000" dirty="0"/>
              <a:t>The distance/cost from city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to city </a:t>
            </a:r>
            <a:r>
              <a:rPr lang="en-US" sz="2000" i="1" dirty="0"/>
              <a:t>j </a:t>
            </a:r>
            <a:r>
              <a:rPr lang="en-US" sz="2000" dirty="0"/>
              <a:t>is </a:t>
            </a:r>
            <a:r>
              <a:rPr lang="en-US" sz="2000" i="1" dirty="0" err="1"/>
              <a:t>C</a:t>
            </a:r>
            <a:r>
              <a:rPr lang="en-US" sz="2000" i="1" baseline="-25000" dirty="0" err="1"/>
              <a:t>ij</a:t>
            </a:r>
            <a:endParaRPr lang="en-US" sz="2000" i="1" baseline="-25000" dirty="0"/>
          </a:p>
          <a:p>
            <a:r>
              <a:rPr lang="en-US" sz="2000" dirty="0"/>
              <a:t>The objective is to find the sequence of cities that yield the minimum total distance/cost</a:t>
            </a:r>
          </a:p>
          <a:p>
            <a:pPr lvl="4"/>
            <a:endParaRPr lang="en-US" sz="1000" dirty="0"/>
          </a:p>
          <a:p>
            <a:r>
              <a:rPr lang="en-US" sz="2000" dirty="0"/>
              <a:t>Define:</a:t>
            </a:r>
          </a:p>
          <a:p>
            <a:pPr lvl="1"/>
            <a:r>
              <a:rPr lang="en-US" sz="1800" i="1" dirty="0" err="1"/>
              <a:t>y</a:t>
            </a:r>
            <a:r>
              <a:rPr lang="en-US" sz="1800" i="1" baseline="-25000" dirty="0" err="1"/>
              <a:t>ij</a:t>
            </a:r>
            <a:r>
              <a:rPr lang="en-US" sz="1800" i="1" dirty="0"/>
              <a:t> </a:t>
            </a:r>
            <a:r>
              <a:rPr lang="en-US" sz="1800" dirty="0"/>
              <a:t>= 1 if we visit city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dirty="0"/>
              <a:t>before city  </a:t>
            </a:r>
            <a:r>
              <a:rPr lang="en-US" sz="1800" i="1" dirty="0"/>
              <a:t>j</a:t>
            </a:r>
          </a:p>
          <a:p>
            <a:pPr lvl="4"/>
            <a:endParaRPr lang="en-US" sz="1000" dirty="0"/>
          </a:p>
          <a:p>
            <a:r>
              <a:rPr lang="en-US" sz="2000" dirty="0"/>
              <a:t>Constraint:</a:t>
            </a:r>
          </a:p>
          <a:p>
            <a:pPr lvl="1"/>
            <a:r>
              <a:rPr lang="en-US" sz="1600" dirty="0"/>
              <a:t>Enter/exist each city once and only once</a:t>
            </a:r>
          </a:p>
          <a:p>
            <a:pPr lvl="2"/>
            <a:endParaRPr lang="en-US" sz="1600" dirty="0"/>
          </a:p>
          <a:p>
            <a:r>
              <a:rPr lang="en-US" sz="2000" dirty="0" err="1">
                <a:solidFill>
                  <a:srgbClr val="FF0000"/>
                </a:solidFill>
              </a:rPr>
              <a:t>Subtour</a:t>
            </a:r>
            <a:r>
              <a:rPr lang="en-US" sz="2000" dirty="0">
                <a:solidFill>
                  <a:srgbClr val="FF0000"/>
                </a:solidFill>
              </a:rPr>
              <a:t> elimination constraint</a:t>
            </a:r>
          </a:p>
          <a:p>
            <a:pPr lvl="4"/>
            <a:endParaRPr lang="en-US" sz="500" dirty="0"/>
          </a:p>
          <a:p>
            <a:r>
              <a:rPr lang="en-US" sz="2000" dirty="0"/>
              <a:t>An </a:t>
            </a:r>
            <a:r>
              <a:rPr lang="en-US" sz="2000" b="1" dirty="0"/>
              <a:t>NP-complete</a:t>
            </a:r>
            <a:r>
              <a:rPr lang="en-US" sz="2000" dirty="0"/>
              <a:t> problem</a:t>
            </a:r>
          </a:p>
          <a:p>
            <a:r>
              <a:rPr lang="en-US" sz="2000" dirty="0">
                <a:solidFill>
                  <a:srgbClr val="009900"/>
                </a:solidFill>
              </a:rPr>
              <a:t>http://examples.gurobi.com/traveling-salesman-problem/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Traveling Salesman Problem</a:t>
            </a: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46" y="1066800"/>
            <a:ext cx="2482283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95933"/>
              </p:ext>
            </p:extLst>
          </p:nvPr>
        </p:nvGraphicFramePr>
        <p:xfrm>
          <a:off x="4800600" y="3429000"/>
          <a:ext cx="4220993" cy="242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84400" imgH="1714320" progId="Equation.DSMT4">
                  <p:embed/>
                </p:oleObj>
              </mc:Choice>
              <mc:Fallback>
                <p:oleObj name="Equation" r:id="rId3" imgW="2984400" imgH="171432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29000"/>
                        <a:ext cx="4220993" cy="242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11E6D-F93D-2060-277C-28CA31E07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5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TSP Subtours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748102" y="13211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2748102" y="26927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3738702" y="20069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9" name="Oval 8"/>
          <p:cNvSpPr/>
          <p:nvPr/>
        </p:nvSpPr>
        <p:spPr>
          <a:xfrm>
            <a:off x="5948502" y="13211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5948502" y="26927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4957902" y="2006965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cxnSp>
        <p:nvCxnSpPr>
          <p:cNvPr id="13" name="Straight Connector 12"/>
          <p:cNvCxnSpPr>
            <a:stCxn id="6" idx="6"/>
            <a:endCxn id="9" idx="2"/>
          </p:cNvCxnSpPr>
          <p:nvPr/>
        </p:nvCxnSpPr>
        <p:spPr>
          <a:xfrm>
            <a:off x="3433902" y="1664065"/>
            <a:ext cx="2514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7"/>
            <a:endCxn id="8" idx="3"/>
          </p:cNvCxnSpPr>
          <p:nvPr/>
        </p:nvCxnSpPr>
        <p:spPr>
          <a:xfrm flipV="1">
            <a:off x="3333469" y="2592332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4"/>
            <a:endCxn id="7" idx="0"/>
          </p:cNvCxnSpPr>
          <p:nvPr/>
        </p:nvCxnSpPr>
        <p:spPr>
          <a:xfrm>
            <a:off x="3091002" y="2006965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4"/>
            <a:endCxn id="10" idx="0"/>
          </p:cNvCxnSpPr>
          <p:nvPr/>
        </p:nvCxnSpPr>
        <p:spPr>
          <a:xfrm>
            <a:off x="6291402" y="2006965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1" idx="2"/>
            <a:endCxn id="8" idx="6"/>
          </p:cNvCxnSpPr>
          <p:nvPr/>
        </p:nvCxnSpPr>
        <p:spPr>
          <a:xfrm flipH="1">
            <a:off x="4424502" y="2349865"/>
            <a:ext cx="533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1" idx="5"/>
            <a:endCxn id="10" idx="1"/>
          </p:cNvCxnSpPr>
          <p:nvPr/>
        </p:nvCxnSpPr>
        <p:spPr>
          <a:xfrm>
            <a:off x="5543269" y="2592332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2743200" y="3962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2743200" y="53340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36" name="Oval 35"/>
          <p:cNvSpPr/>
          <p:nvPr/>
        </p:nvSpPr>
        <p:spPr>
          <a:xfrm>
            <a:off x="3733800" y="4648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5943600" y="3962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38" name="Oval 37"/>
          <p:cNvSpPr/>
          <p:nvPr/>
        </p:nvSpPr>
        <p:spPr>
          <a:xfrm>
            <a:off x="5943600" y="53340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39" name="Oval 38"/>
          <p:cNvSpPr/>
          <p:nvPr/>
        </p:nvSpPr>
        <p:spPr>
          <a:xfrm>
            <a:off x="4953000" y="4648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cxnSp>
        <p:nvCxnSpPr>
          <p:cNvPr id="40" name="Straight Connector 39"/>
          <p:cNvCxnSpPr>
            <a:stCxn id="34" idx="5"/>
            <a:endCxn id="36" idx="1"/>
          </p:cNvCxnSpPr>
          <p:nvPr/>
        </p:nvCxnSpPr>
        <p:spPr>
          <a:xfrm>
            <a:off x="3328567" y="45477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5" idx="7"/>
            <a:endCxn id="36" idx="3"/>
          </p:cNvCxnSpPr>
          <p:nvPr/>
        </p:nvCxnSpPr>
        <p:spPr>
          <a:xfrm flipV="1">
            <a:off x="3328567" y="52335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4"/>
            <a:endCxn id="35" idx="0"/>
          </p:cNvCxnSpPr>
          <p:nvPr/>
        </p:nvCxnSpPr>
        <p:spPr>
          <a:xfrm>
            <a:off x="3086100" y="46482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7" idx="4"/>
            <a:endCxn id="38" idx="0"/>
          </p:cNvCxnSpPr>
          <p:nvPr/>
        </p:nvCxnSpPr>
        <p:spPr>
          <a:xfrm>
            <a:off x="6286500" y="46482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7" idx="3"/>
            <a:endCxn id="39" idx="7"/>
          </p:cNvCxnSpPr>
          <p:nvPr/>
        </p:nvCxnSpPr>
        <p:spPr>
          <a:xfrm flipH="1">
            <a:off x="5538367" y="45477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9" idx="5"/>
            <a:endCxn id="38" idx="1"/>
          </p:cNvCxnSpPr>
          <p:nvPr/>
        </p:nvCxnSpPr>
        <p:spPr>
          <a:xfrm>
            <a:off x="5538367" y="52335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3AEAB6-5EF5-D2E0-CB12-8C17FB0E5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27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14800"/>
            <a:ext cx="3429000" cy="218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924800" cy="5257800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Transportation: </a:t>
            </a:r>
            <a:r>
              <a:rPr lang="en-US" dirty="0"/>
              <a:t>school bus routes, service calls, delivering meals / mailing (USPS, FedEx, UPS …)</a:t>
            </a:r>
          </a:p>
          <a:p>
            <a:r>
              <a:rPr lang="en-US" b="1" dirty="0">
                <a:solidFill>
                  <a:srgbClr val="009900"/>
                </a:solidFill>
              </a:rPr>
              <a:t>Manufacturing: </a:t>
            </a:r>
            <a:r>
              <a:rPr lang="en-US" dirty="0"/>
              <a:t>an industrial robot  that drills holes in printed circuit boards, making multiple grades of polymers in a reactor …</a:t>
            </a:r>
          </a:p>
          <a:p>
            <a:r>
              <a:rPr lang="en-US" b="1" dirty="0">
                <a:solidFill>
                  <a:srgbClr val="009900"/>
                </a:solidFill>
              </a:rPr>
              <a:t>Others: </a:t>
            </a:r>
            <a:r>
              <a:rPr lang="en-US" dirty="0"/>
              <a:t>planning new telecommunication networks, genome sequencing (arranging DNA fragments in sequence)  </a:t>
            </a:r>
          </a:p>
          <a:p>
            <a:pPr lvl="3"/>
            <a:endParaRPr lang="en-US" dirty="0"/>
          </a:p>
          <a:p>
            <a:r>
              <a:rPr lang="en-US" sz="2000" i="1" dirty="0"/>
              <a:t>This tour of 13,500 US cities </a:t>
            </a:r>
            <a:br>
              <a:rPr lang="en-US" sz="2000" i="1" dirty="0"/>
            </a:br>
            <a:r>
              <a:rPr lang="en-US" sz="2000" i="1" dirty="0"/>
              <a:t>was generated by an advanced </a:t>
            </a:r>
            <a:br>
              <a:rPr lang="en-US" sz="2000" i="1" dirty="0"/>
            </a:br>
            <a:r>
              <a:rPr lang="en-US" sz="2000" i="1" dirty="0"/>
              <a:t>algorithm that used several </a:t>
            </a:r>
            <a:br>
              <a:rPr lang="en-US" sz="2000" i="1" dirty="0"/>
            </a:br>
            <a:r>
              <a:rPr lang="en-US" sz="2000" i="1" dirty="0"/>
              <a:t>“tricks” to limit the number of </a:t>
            </a:r>
            <a:br>
              <a:rPr lang="en-US" sz="2000" i="1" dirty="0"/>
            </a:br>
            <a:r>
              <a:rPr lang="en-US" sz="2000" i="1" dirty="0"/>
              <a:t>possible tours (using 5 CPU-years)</a:t>
            </a:r>
          </a:p>
          <a:p>
            <a:r>
              <a:rPr lang="en-US" dirty="0">
                <a:solidFill>
                  <a:srgbClr val="0070C0"/>
                </a:solidFill>
              </a:rPr>
              <a:t>http://www.tsp.gatech.edu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Traveling Salesman Problem Applications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00F80-9946-EFB2-AE82-2CCECFC3D4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67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5715000" cy="5334000"/>
          </a:xfrm>
        </p:spPr>
        <p:txBody>
          <a:bodyPr/>
          <a:lstStyle/>
          <a:p>
            <a:r>
              <a:rPr lang="en-US" sz="2000" dirty="0"/>
              <a:t>There are </a:t>
            </a:r>
            <a:r>
              <a:rPr lang="en-US" sz="2000" i="1" dirty="0"/>
              <a:t>n</a:t>
            </a:r>
            <a:r>
              <a:rPr lang="en-US" sz="2000" dirty="0"/>
              <a:t> facilities (plants) and </a:t>
            </a:r>
            <a:r>
              <a:rPr lang="en-US" sz="2000" i="1" dirty="0"/>
              <a:t>m </a:t>
            </a:r>
            <a:r>
              <a:rPr lang="en-US" sz="2000" dirty="0"/>
              <a:t>customers</a:t>
            </a:r>
          </a:p>
          <a:p>
            <a:pPr lvl="1"/>
            <a:r>
              <a:rPr lang="en-US" sz="1800" dirty="0"/>
              <a:t>We want to decide how to satisfy customer demand</a:t>
            </a:r>
          </a:p>
          <a:p>
            <a:pPr lvl="1"/>
            <a:r>
              <a:rPr lang="en-US" sz="1800" dirty="0"/>
              <a:t>Which new facilities to build</a:t>
            </a:r>
          </a:p>
          <a:p>
            <a:pPr lvl="1"/>
            <a:r>
              <a:rPr lang="en-US" sz="1800" dirty="0"/>
              <a:t>How much to produce and ship</a:t>
            </a:r>
          </a:p>
          <a:p>
            <a:pPr lvl="4"/>
            <a:endParaRPr lang="en-US" sz="500" dirty="0"/>
          </a:p>
          <a:p>
            <a:r>
              <a:rPr lang="en-US" sz="2000" b="1" dirty="0">
                <a:solidFill>
                  <a:srgbClr val="009900"/>
                </a:solidFill>
              </a:rPr>
              <a:t>Parameters</a:t>
            </a:r>
          </a:p>
          <a:p>
            <a:pPr lvl="1"/>
            <a:r>
              <a:rPr lang="en-US" sz="1800" dirty="0">
                <a:solidFill>
                  <a:srgbClr val="009900"/>
                </a:solidFill>
              </a:rPr>
              <a:t>The capacity of facility </a:t>
            </a:r>
            <a:r>
              <a:rPr lang="en-US" sz="1800" i="1" dirty="0" err="1">
                <a:solidFill>
                  <a:srgbClr val="009900"/>
                </a:solidFill>
              </a:rPr>
              <a:t>i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∈{1, 2</a:t>
            </a:r>
            <a:r>
              <a:rPr lang="en-US" sz="1800" i="1" dirty="0">
                <a:solidFill>
                  <a:srgbClr val="009900"/>
                </a:solidFill>
              </a:rPr>
              <a:t>, …, n</a:t>
            </a:r>
            <a:r>
              <a:rPr lang="en-US" sz="1800" dirty="0">
                <a:solidFill>
                  <a:srgbClr val="009900"/>
                </a:solidFill>
              </a:rPr>
              <a:t>}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is </a:t>
            </a:r>
            <a:r>
              <a:rPr lang="en-US" sz="1800" i="1" dirty="0">
                <a:solidFill>
                  <a:srgbClr val="009900"/>
                </a:solidFill>
              </a:rPr>
              <a:t>A</a:t>
            </a:r>
            <a:r>
              <a:rPr lang="en-US" sz="1800" i="1" baseline="-25000" dirty="0">
                <a:solidFill>
                  <a:srgbClr val="009900"/>
                </a:solidFill>
              </a:rPr>
              <a:t>i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</a:p>
          <a:p>
            <a:pPr lvl="1"/>
            <a:r>
              <a:rPr lang="en-US" sz="1800" dirty="0">
                <a:solidFill>
                  <a:srgbClr val="009900"/>
                </a:solidFill>
              </a:rPr>
              <a:t>The cost of setting up facility </a:t>
            </a:r>
            <a:r>
              <a:rPr lang="en-US" sz="1800" i="1" dirty="0" err="1">
                <a:solidFill>
                  <a:srgbClr val="009900"/>
                </a:solidFill>
              </a:rPr>
              <a:t>i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∈{1, 2</a:t>
            </a:r>
            <a:r>
              <a:rPr lang="en-US" sz="1800" i="1" dirty="0">
                <a:solidFill>
                  <a:srgbClr val="009900"/>
                </a:solidFill>
              </a:rPr>
              <a:t>, …, n</a:t>
            </a:r>
            <a:r>
              <a:rPr lang="en-US" sz="1800" dirty="0">
                <a:solidFill>
                  <a:srgbClr val="009900"/>
                </a:solidFill>
              </a:rPr>
              <a:t>}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is </a:t>
            </a:r>
            <a:r>
              <a:rPr lang="en-US" sz="1800" i="1" dirty="0">
                <a:solidFill>
                  <a:srgbClr val="009900"/>
                </a:solidFill>
              </a:rPr>
              <a:t>F</a:t>
            </a:r>
            <a:r>
              <a:rPr lang="en-US" sz="1800" i="1" baseline="-25000" dirty="0">
                <a:solidFill>
                  <a:srgbClr val="009900"/>
                </a:solidFill>
              </a:rPr>
              <a:t>i</a:t>
            </a:r>
            <a:endParaRPr lang="en-US" sz="1800" dirty="0">
              <a:solidFill>
                <a:srgbClr val="009900"/>
              </a:solidFill>
            </a:endParaRPr>
          </a:p>
          <a:p>
            <a:pPr lvl="1"/>
            <a:r>
              <a:rPr lang="en-US" sz="1800" dirty="0">
                <a:solidFill>
                  <a:srgbClr val="009900"/>
                </a:solidFill>
              </a:rPr>
              <a:t>The cost of shipping products from </a:t>
            </a:r>
            <a:r>
              <a:rPr lang="en-US" sz="1800" i="1" dirty="0" err="1">
                <a:solidFill>
                  <a:srgbClr val="009900"/>
                </a:solidFill>
              </a:rPr>
              <a:t>i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to </a:t>
            </a:r>
            <a:r>
              <a:rPr lang="en-US" sz="1800" i="1" dirty="0">
                <a:solidFill>
                  <a:srgbClr val="009900"/>
                </a:solidFill>
              </a:rPr>
              <a:t>j</a:t>
            </a:r>
            <a:r>
              <a:rPr lang="en-US" sz="1800" dirty="0">
                <a:solidFill>
                  <a:srgbClr val="009900"/>
                </a:solidFill>
              </a:rPr>
              <a:t> is </a:t>
            </a:r>
            <a:r>
              <a:rPr lang="en-US" sz="1800" i="1" dirty="0" err="1">
                <a:solidFill>
                  <a:srgbClr val="009900"/>
                </a:solidFill>
              </a:rPr>
              <a:t>C</a:t>
            </a:r>
            <a:r>
              <a:rPr lang="en-US" sz="1800" i="1" baseline="-25000" dirty="0" err="1">
                <a:solidFill>
                  <a:srgbClr val="009900"/>
                </a:solidFill>
              </a:rPr>
              <a:t>ij</a:t>
            </a:r>
            <a:endParaRPr lang="en-US" sz="1800" i="1" baseline="-25000" dirty="0">
              <a:solidFill>
                <a:srgbClr val="009900"/>
              </a:solidFill>
            </a:endParaRPr>
          </a:p>
          <a:p>
            <a:pPr lvl="1"/>
            <a:r>
              <a:rPr lang="en-US" sz="1800" dirty="0">
                <a:solidFill>
                  <a:srgbClr val="009900"/>
                </a:solidFill>
              </a:rPr>
              <a:t>The demand of customer </a:t>
            </a:r>
            <a:r>
              <a:rPr lang="en-US" sz="1800" i="1" dirty="0">
                <a:solidFill>
                  <a:srgbClr val="009900"/>
                </a:solidFill>
              </a:rPr>
              <a:t>j </a:t>
            </a:r>
            <a:r>
              <a:rPr lang="en-US" sz="1800" dirty="0">
                <a:solidFill>
                  <a:srgbClr val="009900"/>
                </a:solidFill>
              </a:rPr>
              <a:t>∈ {1, 2, </a:t>
            </a:r>
            <a:r>
              <a:rPr lang="en-US" sz="1800" i="1" dirty="0">
                <a:solidFill>
                  <a:srgbClr val="009900"/>
                </a:solidFill>
              </a:rPr>
              <a:t>…, m</a:t>
            </a:r>
            <a:r>
              <a:rPr lang="en-US" sz="1800" dirty="0">
                <a:solidFill>
                  <a:srgbClr val="009900"/>
                </a:solidFill>
              </a:rPr>
              <a:t>}</a:t>
            </a:r>
            <a:r>
              <a:rPr lang="en-US" sz="1800" i="1" dirty="0">
                <a:solidFill>
                  <a:srgbClr val="009900"/>
                </a:solidFill>
              </a:rPr>
              <a:t> </a:t>
            </a:r>
            <a:r>
              <a:rPr lang="en-US" sz="1800" dirty="0">
                <a:solidFill>
                  <a:srgbClr val="009900"/>
                </a:solidFill>
              </a:rPr>
              <a:t>is </a:t>
            </a:r>
            <a:r>
              <a:rPr lang="en-US" sz="1800" i="1" dirty="0" err="1">
                <a:solidFill>
                  <a:srgbClr val="009900"/>
                </a:solidFill>
              </a:rPr>
              <a:t>D</a:t>
            </a:r>
            <a:r>
              <a:rPr lang="en-US" sz="1800" i="1" baseline="-25000" dirty="0" err="1">
                <a:solidFill>
                  <a:srgbClr val="009900"/>
                </a:solidFill>
              </a:rPr>
              <a:t>j</a:t>
            </a:r>
            <a:endParaRPr lang="en-US" sz="1800" i="1" baseline="-25000" dirty="0">
              <a:solidFill>
                <a:srgbClr val="009900"/>
              </a:solidFill>
            </a:endParaRPr>
          </a:p>
          <a:p>
            <a:pPr lvl="2"/>
            <a:endParaRPr lang="en-US" sz="800" i="1" baseline="-25000" dirty="0"/>
          </a:p>
          <a:p>
            <a:r>
              <a:rPr lang="en-US" sz="2000" b="1" dirty="0">
                <a:solidFill>
                  <a:srgbClr val="0070C0"/>
                </a:solidFill>
              </a:rPr>
              <a:t>Variables</a:t>
            </a:r>
          </a:p>
          <a:p>
            <a:pPr lvl="1"/>
            <a:r>
              <a:rPr lang="en-US" sz="1800" i="1" dirty="0" err="1">
                <a:solidFill>
                  <a:srgbClr val="0070C0"/>
                </a:solidFill>
              </a:rPr>
              <a:t>x</a:t>
            </a:r>
            <a:r>
              <a:rPr lang="en-US" sz="1800" i="1" baseline="-25000" dirty="0" err="1">
                <a:solidFill>
                  <a:srgbClr val="0070C0"/>
                </a:solidFill>
              </a:rPr>
              <a:t>ij</a:t>
            </a:r>
            <a:r>
              <a:rPr lang="en-US" sz="1800" i="1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0070C0"/>
                </a:solidFill>
              </a:rPr>
              <a:t>= amount shipped from </a:t>
            </a:r>
            <a:r>
              <a:rPr lang="en-US" sz="1800" i="1" dirty="0" err="1">
                <a:solidFill>
                  <a:srgbClr val="0070C0"/>
                </a:solidFill>
              </a:rPr>
              <a:t>i</a:t>
            </a:r>
            <a:r>
              <a:rPr lang="en-US" sz="1800" i="1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0070C0"/>
                </a:solidFill>
              </a:rPr>
              <a:t>to </a:t>
            </a:r>
            <a:r>
              <a:rPr lang="en-US" sz="1800" i="1" dirty="0">
                <a:solidFill>
                  <a:srgbClr val="0070C0"/>
                </a:solidFill>
              </a:rPr>
              <a:t>j</a:t>
            </a:r>
          </a:p>
          <a:p>
            <a:pPr lvl="1"/>
            <a:r>
              <a:rPr lang="en-US" sz="1800" i="1" dirty="0" err="1">
                <a:solidFill>
                  <a:srgbClr val="0070C0"/>
                </a:solidFill>
              </a:rPr>
              <a:t>y</a:t>
            </a:r>
            <a:r>
              <a:rPr lang="en-US" sz="1800" i="1" baseline="-25000" dirty="0" err="1">
                <a:solidFill>
                  <a:srgbClr val="0070C0"/>
                </a:solidFill>
              </a:rPr>
              <a:t>i</a:t>
            </a:r>
            <a:r>
              <a:rPr lang="en-US" sz="1800" i="1" dirty="0">
                <a:solidFill>
                  <a:srgbClr val="0070C0"/>
                </a:solidFill>
              </a:rPr>
              <a:t> = 1 </a:t>
            </a:r>
            <a:r>
              <a:rPr lang="en-US" sz="1800" dirty="0">
                <a:solidFill>
                  <a:srgbClr val="0070C0"/>
                </a:solidFill>
              </a:rPr>
              <a:t>if we set up (install) facility </a:t>
            </a:r>
            <a:r>
              <a:rPr lang="en-US" sz="1800" i="1" dirty="0" err="1">
                <a:solidFill>
                  <a:srgbClr val="0070C0"/>
                </a:solidFill>
              </a:rPr>
              <a:t>i</a:t>
            </a:r>
            <a:endParaRPr lang="en-US" sz="1800" i="1" dirty="0">
              <a:solidFill>
                <a:srgbClr val="0070C0"/>
              </a:solidFill>
            </a:endParaRPr>
          </a:p>
          <a:p>
            <a:pPr lvl="1"/>
            <a:endParaRPr lang="en-US" sz="1800" dirty="0"/>
          </a:p>
          <a:p>
            <a:r>
              <a:rPr lang="en-US" sz="2000" dirty="0"/>
              <a:t>http://examples.gurobi.com/facility-location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Facility Location Problem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594362"/>
              </p:ext>
            </p:extLst>
          </p:nvPr>
        </p:nvGraphicFramePr>
        <p:xfrm>
          <a:off x="6248400" y="3557276"/>
          <a:ext cx="2667000" cy="262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1587240" progId="Equation.DSMT4">
                  <p:embed/>
                </p:oleObj>
              </mc:Choice>
              <mc:Fallback>
                <p:oleObj name="Equation" r:id="rId2" imgW="1612800" imgH="15872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48400" y="3557276"/>
                        <a:ext cx="2667000" cy="262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0" y="1143000"/>
            <a:ext cx="2590800" cy="161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53BDE-9A43-172F-F120-1CC0ADD83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41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5410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Limited</a:t>
            </a:r>
            <a:r>
              <a:rPr lang="en-US" dirty="0"/>
              <a:t> number of operating rooms</a:t>
            </a:r>
          </a:p>
          <a:p>
            <a:r>
              <a:rPr lang="en-US" dirty="0">
                <a:solidFill>
                  <a:srgbClr val="0070C0"/>
                </a:solidFill>
              </a:rPr>
              <a:t>Hospital needs to </a:t>
            </a:r>
            <a:r>
              <a:rPr lang="en-US" b="1" dirty="0">
                <a:solidFill>
                  <a:srgbClr val="0070C0"/>
                </a:solidFill>
              </a:rPr>
              <a:t>schedule</a:t>
            </a:r>
            <a:r>
              <a:rPr lang="en-US" dirty="0">
                <a:solidFill>
                  <a:srgbClr val="0070C0"/>
                </a:solidFill>
              </a:rPr>
              <a:t> the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assignment of operating rooms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to different departments </a:t>
            </a:r>
            <a:r>
              <a:rPr lang="en-US" b="1" dirty="0">
                <a:solidFill>
                  <a:srgbClr val="008000"/>
                </a:solidFill>
              </a:rPr>
              <a:t>weekly</a:t>
            </a:r>
            <a:r>
              <a:rPr lang="en-US" dirty="0"/>
              <a:t>.</a:t>
            </a:r>
          </a:p>
          <a:p>
            <a:pPr lvl="4"/>
            <a:endParaRPr lang="en-US" sz="1000" dirty="0"/>
          </a:p>
          <a:p>
            <a:r>
              <a:rPr lang="en-US" b="1" dirty="0"/>
              <a:t>Challenges:</a:t>
            </a:r>
          </a:p>
          <a:p>
            <a:pPr lvl="1"/>
            <a:r>
              <a:rPr lang="en-US" dirty="0"/>
              <a:t>Operating rooms are staffed in 8 hour blocks.</a:t>
            </a:r>
          </a:p>
          <a:p>
            <a:pPr lvl="2"/>
            <a:r>
              <a:rPr lang="en-US" dirty="0"/>
              <a:t>If there are 10 operating rooms staffed Monday – Friday, then total would be 400 hours/week to assign</a:t>
            </a:r>
          </a:p>
          <a:p>
            <a:pPr lvl="1"/>
            <a:r>
              <a:rPr lang="en-US" dirty="0"/>
              <a:t>Each operating room is assigned to </a:t>
            </a:r>
            <a:r>
              <a:rPr lang="en-US" b="1" i="1" u="sng" dirty="0">
                <a:solidFill>
                  <a:srgbClr val="008000"/>
                </a:solidFill>
              </a:rPr>
              <a:t>at most </a:t>
            </a:r>
            <a:r>
              <a:rPr lang="en-US" dirty="0"/>
              <a:t>one department per day </a:t>
            </a:r>
          </a:p>
          <a:p>
            <a:pPr lvl="1"/>
            <a:r>
              <a:rPr lang="en-US" dirty="0"/>
              <a:t>Each department sets their own target number of allocation hours, which may </a:t>
            </a:r>
            <a:r>
              <a:rPr lang="en-US" u="sng" dirty="0"/>
              <a:t>not</a:t>
            </a:r>
            <a:r>
              <a:rPr lang="en-US" dirty="0"/>
              <a:t> be integer.</a:t>
            </a:r>
          </a:p>
          <a:p>
            <a:pPr lvl="1"/>
            <a:r>
              <a:rPr lang="en-US" dirty="0"/>
              <a:t>Departments may have daily and weekly requirements, e.g.</a:t>
            </a:r>
          </a:p>
          <a:p>
            <a:pPr lvl="2"/>
            <a:r>
              <a:rPr lang="en-US" dirty="0"/>
              <a:t>Ophthalmology needs at least 2 operating rooms per week</a:t>
            </a:r>
          </a:p>
          <a:p>
            <a:pPr lvl="2"/>
            <a:r>
              <a:rPr lang="en-US" dirty="0"/>
              <a:t>The oral surgeon is only present on Tuesdays and Thursdays.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Room Assignment/Scheduling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28" y="936977"/>
            <a:ext cx="3221010" cy="241582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87A1F-DC43-0023-D5A2-7B3EA0FE74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47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8001000" cy="5410200"/>
              </a:xfrm>
            </p:spPr>
            <p:txBody>
              <a:bodyPr/>
              <a:lstStyle/>
              <a:p>
                <a:r>
                  <a:rPr lang="en-US" b="1" dirty="0"/>
                  <a:t>Decisions: </a:t>
                </a:r>
                <a:r>
                  <a:rPr lang="en-US" b="1" dirty="0">
                    <a:solidFill>
                      <a:srgbClr val="FF0000"/>
                    </a:solidFill>
                  </a:rPr>
                  <a:t>Integer variables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it</a:t>
                </a:r>
                <a:r>
                  <a:rPr lang="en-US" i="1" dirty="0"/>
                  <a:t> </a:t>
                </a:r>
                <a:r>
                  <a:rPr lang="en-US" dirty="0"/>
                  <a:t>represent the number of operating rooms department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is allocated on day </a:t>
                </a:r>
                <a:r>
                  <a:rPr lang="en-US" i="1" dirty="0"/>
                  <a:t>t</a:t>
                </a:r>
              </a:p>
              <a:p>
                <a:pPr lvl="1"/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How many ORs to assign each department on each day </a:t>
                </a:r>
              </a:p>
              <a:p>
                <a:pPr lvl="1"/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𝒊𝒕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9900"/>
                    </a:solidFill>
                    <a:sym typeface="Wingdings" panose="05000000000000000000" pitchFamily="2" charset="2"/>
                  </a:rPr>
                  <a:t> with index </a:t>
                </a:r>
                <a:r>
                  <a:rPr lang="en-US" i="1" dirty="0" err="1">
                    <a:solidFill>
                      <a:srgbClr val="009900"/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rgbClr val="009900"/>
                    </a:solidFill>
                    <a:sym typeface="Wingdings" panose="05000000000000000000" pitchFamily="2" charset="2"/>
                  </a:rPr>
                  <a:t> for departments and index </a:t>
                </a:r>
                <a:r>
                  <a:rPr lang="en-US" i="1" dirty="0">
                    <a:solidFill>
                      <a:srgbClr val="009900"/>
                    </a:solidFill>
                    <a:sym typeface="Wingdings" panose="05000000000000000000" pitchFamily="2" charset="2"/>
                  </a:rPr>
                  <a:t>t</a:t>
                </a:r>
                <a:r>
                  <a:rPr lang="en-US" dirty="0">
                    <a:solidFill>
                      <a:srgbClr val="009900"/>
                    </a:solidFill>
                    <a:sym typeface="Wingdings" panose="05000000000000000000" pitchFamily="2" charset="2"/>
                  </a:rPr>
                  <a:t> for day</a:t>
                </a:r>
              </a:p>
              <a:p>
                <a:r>
                  <a:rPr lang="en-US" b="1" dirty="0">
                    <a:sym typeface="Wingdings" panose="05000000000000000000" pitchFamily="2" charset="2"/>
                  </a:rPr>
                  <a:t>Objective: </a:t>
                </a:r>
                <a:r>
                  <a:rPr lang="en-US" dirty="0"/>
                  <a:t>Maximize the percentage of target allocation hours that each department is actually allocated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Surgeons are frequently paid on a fee-for-service basis, so changing allocated operating rooms directly affects their income.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The schedule must strike a delicate balance between all the surgical departments in the hospital </a:t>
                </a:r>
                <a:r>
                  <a:rPr lang="en-US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rgbClr val="0070C0"/>
                    </a:solidFill>
                  </a:rPr>
                  <a:t> highly political.</a:t>
                </a:r>
              </a:p>
              <a:p>
                <a:pPr lvl="1"/>
                <a:r>
                  <a:rPr lang="en-US" b="1" i="1" dirty="0">
                    <a:sym typeface="Wingdings" panose="05000000000000000000" pitchFamily="2" charset="2"/>
                  </a:rPr>
                  <a:t>Example: </a:t>
                </a:r>
                <a:r>
                  <a:rPr lang="en-US" dirty="0"/>
                  <a:t>If otolaryngology department has a target of 37.3 hours per week and was allocated 4 operating rooms for a week, then their percentage of target allocation hours = (8 × 4) ÷ 37.3 = 85.8%</a:t>
                </a:r>
              </a:p>
              <a:p>
                <a:pPr lvl="1"/>
                <a:r>
                  <a:rPr lang="en-US" dirty="0"/>
                  <a:t>If target allocation hours are </a:t>
                </a:r>
                <a:r>
                  <a:rPr lang="en-US" i="1" dirty="0" err="1"/>
                  <a:t>T</a:t>
                </a:r>
                <a:r>
                  <a:rPr lang="en-US" i="1" baseline="-25000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for department </a:t>
                </a:r>
                <a:r>
                  <a:rPr lang="en-US" i="1" dirty="0" err="1"/>
                  <a:t>i</a:t>
                </a:r>
                <a:r>
                  <a:rPr lang="en-US" dirty="0"/>
                  <a:t>, then maximize the sum of (8 </a:t>
                </a:r>
                <a:r>
                  <a:rPr lang="en-US" i="1" dirty="0"/>
                  <a:t>× </a:t>
                </a:r>
                <a:r>
                  <a:rPr lang="en-US" i="1" dirty="0" err="1"/>
                  <a:t>x</a:t>
                </a:r>
                <a:r>
                  <a:rPr lang="en-US" i="1" baseline="-25000" dirty="0" err="1"/>
                  <a:t>it</a:t>
                </a:r>
                <a:r>
                  <a:rPr lang="en-US" i="1" dirty="0"/>
                  <a:t>) </a:t>
                </a:r>
                <a:r>
                  <a:rPr lang="en-US" dirty="0"/>
                  <a:t>÷ </a:t>
                </a:r>
                <a:r>
                  <a:rPr lang="en-US" i="1" dirty="0" err="1"/>
                  <a:t>T</a:t>
                </a:r>
                <a:r>
                  <a:rPr lang="en-US" i="1" baseline="-25000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over all departments and days of the week.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8001000" cy="5410200"/>
              </a:xfrm>
              <a:blipFill>
                <a:blip r:embed="rId2"/>
                <a:stretch>
                  <a:fillRect l="-1067" t="-902" b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Room Assignment/Scheduling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1B5E-71B2-47EF-A6D5-182DBDF10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21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4236357"/>
            <a:ext cx="7772400" cy="2209800"/>
          </a:xfrm>
        </p:spPr>
        <p:txBody>
          <a:bodyPr/>
          <a:lstStyle/>
          <a:p>
            <a:r>
              <a:rPr lang="en-US" b="1" dirty="0">
                <a:solidFill>
                  <a:srgbClr val="008000"/>
                </a:solidFill>
              </a:rPr>
              <a:t>Constraints</a:t>
            </a:r>
          </a:p>
          <a:p>
            <a:pPr lvl="1"/>
            <a:r>
              <a:rPr lang="en-US" dirty="0"/>
              <a:t>At most </a:t>
            </a:r>
            <a:r>
              <a:rPr lang="en-US" i="1" dirty="0"/>
              <a:t>N</a:t>
            </a:r>
            <a:r>
              <a:rPr lang="en-US" dirty="0"/>
              <a:t> operating rooms are assigned every day</a:t>
            </a:r>
          </a:p>
          <a:p>
            <a:pPr lvl="1"/>
            <a:r>
              <a:rPr lang="en-US" dirty="0"/>
              <a:t>The number of operating rooms allocated to a department on a given day cannot exceed the number of surgery teams that department has available that day</a:t>
            </a:r>
          </a:p>
          <a:p>
            <a:pPr lvl="1"/>
            <a:r>
              <a:rPr lang="en-US" dirty="0"/>
              <a:t>Meet department daily/weekly minimums and maximums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Room Assignment/Scheduling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647352"/>
              </p:ext>
            </p:extLst>
          </p:nvPr>
        </p:nvGraphicFramePr>
        <p:xfrm>
          <a:off x="550863" y="1284288"/>
          <a:ext cx="308133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600" imgH="1663560" progId="Equation.DSMT4">
                  <p:embed/>
                </p:oleObj>
              </mc:Choice>
              <mc:Fallback>
                <p:oleObj name="Equation" r:id="rId2" imgW="1866600" imgH="16635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0863" y="1284288"/>
                        <a:ext cx="3081337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3810000" y="990600"/>
            <a:ext cx="5105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Parameters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T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       </a:t>
            </a:r>
            <a:r>
              <a:rPr lang="en-US" sz="1800" kern="0" dirty="0">
                <a:solidFill>
                  <a:srgbClr val="0070C0"/>
                </a:solidFill>
              </a:rPr>
              <a:t>target allocation hours of department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</a:p>
          <a:p>
            <a:r>
              <a:rPr lang="en-US" sz="1800" b="1" i="1" kern="0" dirty="0">
                <a:solidFill>
                  <a:srgbClr val="0070C0"/>
                </a:solidFill>
              </a:rPr>
              <a:t>N      </a:t>
            </a:r>
            <a:r>
              <a:rPr lang="en-US" sz="1800" kern="0" dirty="0">
                <a:solidFill>
                  <a:srgbClr val="0070C0"/>
                </a:solidFill>
              </a:rPr>
              <a:t>	   maximum available operating rooms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A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	   </a:t>
            </a:r>
            <a:r>
              <a:rPr lang="en-US" sz="1800" kern="0" dirty="0">
                <a:solidFill>
                  <a:srgbClr val="0070C0"/>
                </a:solidFill>
              </a:rPr>
              <a:t>number of available surgery teams of </a:t>
            </a:r>
            <a:br>
              <a:rPr lang="en-US" sz="1800" kern="0" dirty="0">
                <a:solidFill>
                  <a:srgbClr val="0070C0"/>
                </a:solidFill>
              </a:rPr>
            </a:br>
            <a:r>
              <a:rPr lang="en-US" sz="1800" kern="0" dirty="0">
                <a:solidFill>
                  <a:srgbClr val="0070C0"/>
                </a:solidFill>
              </a:rPr>
              <a:t>             department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on day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r>
              <a:rPr lang="en-US" sz="1800" b="1" i="1" kern="0" dirty="0">
                <a:solidFill>
                  <a:srgbClr val="0070C0"/>
                </a:solidFill>
              </a:rPr>
              <a:t>DL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      </a:t>
            </a:r>
            <a:r>
              <a:rPr lang="en-US" sz="1800" kern="0" dirty="0">
                <a:solidFill>
                  <a:srgbClr val="0070C0"/>
                </a:solidFill>
              </a:rPr>
              <a:t>minimum number of operating rooms</a:t>
            </a:r>
            <a:br>
              <a:rPr lang="en-US" sz="1800" kern="0" dirty="0">
                <a:solidFill>
                  <a:srgbClr val="0070C0"/>
                </a:solidFill>
              </a:rPr>
            </a:br>
            <a:r>
              <a:rPr lang="en-US" sz="1800" kern="0" dirty="0">
                <a:solidFill>
                  <a:srgbClr val="0070C0"/>
                </a:solidFill>
              </a:rPr>
              <a:t>              required by department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on day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DU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      </a:t>
            </a:r>
            <a:r>
              <a:rPr lang="en-US" sz="1800" kern="0" dirty="0">
                <a:solidFill>
                  <a:srgbClr val="0070C0"/>
                </a:solidFill>
              </a:rPr>
              <a:t>maximum daily requirement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WL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    </a:t>
            </a:r>
            <a:r>
              <a:rPr lang="en-US" sz="1800" kern="0" dirty="0">
                <a:solidFill>
                  <a:srgbClr val="0070C0"/>
                </a:solidFill>
              </a:rPr>
              <a:t>maximum number of operating rooms</a:t>
            </a:r>
            <a:br>
              <a:rPr lang="en-US" sz="1800" kern="0" dirty="0">
                <a:solidFill>
                  <a:srgbClr val="0070C0"/>
                </a:solidFill>
              </a:rPr>
            </a:br>
            <a:r>
              <a:rPr lang="en-US" sz="1800" kern="0" dirty="0">
                <a:solidFill>
                  <a:srgbClr val="0070C0"/>
                </a:solidFill>
              </a:rPr>
              <a:t>              required by department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of the week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WU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    </a:t>
            </a:r>
            <a:r>
              <a:rPr lang="en-US" sz="1800" kern="0" dirty="0">
                <a:solidFill>
                  <a:srgbClr val="0070C0"/>
                </a:solidFill>
              </a:rPr>
              <a:t>maximum weekly requirement</a:t>
            </a:r>
            <a:endParaRPr lang="en-US" sz="1800" i="1" kern="0" dirty="0">
              <a:solidFill>
                <a:srgbClr val="0070C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A2C5B-70CD-C24A-97A7-2AE0204F3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928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066800"/>
            <a:ext cx="8001000" cy="5562600"/>
          </a:xfrm>
        </p:spPr>
        <p:txBody>
          <a:bodyPr/>
          <a:lstStyle/>
          <a:p>
            <a:r>
              <a:rPr lang="en-US" dirty="0"/>
              <a:t>Assigning 10 operating rooms (400 hours/week) to 5 dept.</a:t>
            </a:r>
          </a:p>
          <a:p>
            <a:pPr lvl="1"/>
            <a:endParaRPr lang="en-US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endParaRPr lang="en-US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endParaRPr lang="en-US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endParaRPr lang="en-US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endParaRPr lang="en-US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 Mount Sinai Hospital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81200" y="4328160"/>
          <a:ext cx="602412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861">
                  <a:extLst>
                    <a:ext uri="{9D8B030D-6E8A-4147-A177-3AD203B41FA5}">
                      <a16:colId xmlns:a16="http://schemas.microsoft.com/office/drawing/2014/main" val="2278512383"/>
                    </a:ext>
                  </a:extLst>
                </a:gridCol>
                <a:gridCol w="3585260">
                  <a:extLst>
                    <a:ext uri="{9D8B030D-6E8A-4147-A177-3AD203B41FA5}">
                      <a16:colId xmlns:a16="http://schemas.microsoft.com/office/drawing/2014/main" val="220661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Weekly Target Allocation Hours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8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Ophthalmology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39.8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9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Gynecology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118.2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7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0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Otolaryngology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37.3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3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189.7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2065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64743" y="1986280"/>
          <a:ext cx="44958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220">
                  <a:extLst>
                    <a:ext uri="{9D8B030D-6E8A-4147-A177-3AD203B41FA5}">
                      <a16:colId xmlns:a16="http://schemas.microsoft.com/office/drawing/2014/main" val="736974318"/>
                    </a:ext>
                  </a:extLst>
                </a:gridCol>
                <a:gridCol w="485316">
                  <a:extLst>
                    <a:ext uri="{9D8B030D-6E8A-4147-A177-3AD203B41FA5}">
                      <a16:colId xmlns:a16="http://schemas.microsoft.com/office/drawing/2014/main" val="1733498421"/>
                    </a:ext>
                  </a:extLst>
                </a:gridCol>
                <a:gridCol w="485316">
                  <a:extLst>
                    <a:ext uri="{9D8B030D-6E8A-4147-A177-3AD203B41FA5}">
                      <a16:colId xmlns:a16="http://schemas.microsoft.com/office/drawing/2014/main" val="1302050030"/>
                    </a:ext>
                  </a:extLst>
                </a:gridCol>
                <a:gridCol w="485316">
                  <a:extLst>
                    <a:ext uri="{9D8B030D-6E8A-4147-A177-3AD203B41FA5}">
                      <a16:colId xmlns:a16="http://schemas.microsoft.com/office/drawing/2014/main" val="57781030"/>
                    </a:ext>
                  </a:extLst>
                </a:gridCol>
                <a:gridCol w="485316">
                  <a:extLst>
                    <a:ext uri="{9D8B030D-6E8A-4147-A177-3AD203B41FA5}">
                      <a16:colId xmlns:a16="http://schemas.microsoft.com/office/drawing/2014/main" val="746525087"/>
                    </a:ext>
                  </a:extLst>
                </a:gridCol>
                <a:gridCol w="485316">
                  <a:extLst>
                    <a:ext uri="{9D8B030D-6E8A-4147-A177-3AD203B41FA5}">
                      <a16:colId xmlns:a16="http://schemas.microsoft.com/office/drawing/2014/main" val="118428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11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Ophthalmology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9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Gynecology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00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7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Otolaryngology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62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1765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34257" y="1986280"/>
          <a:ext cx="417139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853">
                  <a:extLst>
                    <a:ext uri="{9D8B030D-6E8A-4147-A177-3AD203B41FA5}">
                      <a16:colId xmlns:a16="http://schemas.microsoft.com/office/drawing/2014/main" val="259111573"/>
                    </a:ext>
                  </a:extLst>
                </a:gridCol>
                <a:gridCol w="1217930">
                  <a:extLst>
                    <a:ext uri="{9D8B030D-6E8A-4147-A177-3AD203B41FA5}">
                      <a16:colId xmlns:a16="http://schemas.microsoft.com/office/drawing/2014/main" val="359974102"/>
                    </a:ext>
                  </a:extLst>
                </a:gridCol>
                <a:gridCol w="1212614">
                  <a:extLst>
                    <a:ext uri="{9D8B030D-6E8A-4147-A177-3AD203B41FA5}">
                      <a16:colId xmlns:a16="http://schemas.microsoft.com/office/drawing/2014/main" val="283941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Department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00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Ophthalmology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80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Gynecology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55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5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Otolaryngology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9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General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823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64743" y="1581090"/>
            <a:ext cx="4495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9900"/>
                </a:solidFill>
                <a:latin typeface="+mn-lt"/>
              </a:rPr>
              <a:t>Available Surgery Teams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600200"/>
            <a:ext cx="4153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9900"/>
                </a:solidFill>
                <a:latin typeface="+mn-lt"/>
              </a:rPr>
              <a:t>Weekly Requirements by Dept.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9B6E2-FBB4-30D7-BE98-9EDAE70F4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14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Revisited: Economic Dispatch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267200"/>
            <a:ext cx="4076910" cy="2214552"/>
          </a:xfrm>
          <a:prstGeom prst="rect">
            <a:avLst/>
          </a:prstGeom>
        </p:spPr>
      </p:pic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4724400" y="1981200"/>
            <a:ext cx="441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Sets</a:t>
            </a:r>
            <a:endParaRPr lang="en-US" sz="1800" b="1" kern="0" dirty="0">
              <a:solidFill>
                <a:srgbClr val="009900"/>
              </a:solidFill>
            </a:endParaRPr>
          </a:p>
          <a:p>
            <a:r>
              <a:rPr lang="en-US" sz="1800" b="1" i="1" kern="0" dirty="0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set of generators indexed by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>
                <a:solidFill>
                  <a:srgbClr val="0070C0"/>
                </a:solidFill>
              </a:rPr>
              <a:t>J</a:t>
            </a:r>
            <a:r>
              <a:rPr lang="en-US" sz="1800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set of generators indexed by </a:t>
            </a:r>
            <a:r>
              <a:rPr lang="en-US" sz="1800" i="1" kern="0" dirty="0">
                <a:solidFill>
                  <a:srgbClr val="0070C0"/>
                </a:solidFill>
              </a:rPr>
              <a:t>j</a:t>
            </a:r>
            <a:endParaRPr lang="en-US" sz="1800" b="1" kern="0" dirty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Variables</a:t>
            </a:r>
            <a:endParaRPr lang="en-US" sz="1800" b="1" kern="0" dirty="0">
              <a:solidFill>
                <a:srgbClr val="00990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g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i="1" kern="0" dirty="0">
                <a:solidFill>
                  <a:srgbClr val="0070C0"/>
                </a:solidFill>
              </a:rPr>
              <a:t>       </a:t>
            </a:r>
            <a:r>
              <a:rPr lang="en-US" sz="1800" kern="0" dirty="0">
                <a:solidFill>
                  <a:srgbClr val="0070C0"/>
                </a:solidFill>
              </a:rPr>
              <a:t>power output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w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j</a:t>
            </a:r>
            <a:r>
              <a:rPr lang="en-US" sz="1800" i="1" kern="0" dirty="0">
                <a:solidFill>
                  <a:srgbClr val="0070C0"/>
                </a:solidFill>
              </a:rPr>
              <a:t> 	</a:t>
            </a:r>
            <a:r>
              <a:rPr lang="en-US" sz="1800" kern="0" dirty="0">
                <a:solidFill>
                  <a:srgbClr val="0070C0"/>
                </a:solidFill>
              </a:rPr>
              <a:t>power injection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from wind farm</a:t>
            </a:r>
            <a:r>
              <a:rPr lang="en-US" sz="1800" i="1" kern="0" dirty="0">
                <a:solidFill>
                  <a:srgbClr val="0070C0"/>
                </a:solidFill>
              </a:rPr>
              <a:t> j  </a:t>
            </a:r>
          </a:p>
          <a:p>
            <a:pPr marL="0" indent="0">
              <a:buFontTx/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Parameters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CG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   </a:t>
            </a:r>
            <a:r>
              <a:rPr lang="en-US" sz="1800" kern="0" dirty="0">
                <a:solidFill>
                  <a:srgbClr val="0070C0"/>
                </a:solidFill>
              </a:rPr>
              <a:t>unit production cost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CW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j</a:t>
            </a:r>
            <a:r>
              <a:rPr lang="en-US" sz="1800" b="1" i="1" kern="0" dirty="0">
                <a:solidFill>
                  <a:srgbClr val="0070C0"/>
                </a:solidFill>
              </a:rPr>
              <a:t>	   </a:t>
            </a:r>
            <a:r>
              <a:rPr lang="en-US" sz="1800" kern="0" dirty="0">
                <a:solidFill>
                  <a:srgbClr val="0070C0"/>
                </a:solidFill>
              </a:rPr>
              <a:t>unit power cost of wind farm </a:t>
            </a:r>
            <a:r>
              <a:rPr lang="en-US" sz="1800" i="1" kern="0" dirty="0">
                <a:solidFill>
                  <a:srgbClr val="0070C0"/>
                </a:solidFill>
              </a:rPr>
              <a:t>j</a:t>
            </a:r>
          </a:p>
          <a:p>
            <a:r>
              <a:rPr lang="en-US" sz="1800" b="1" i="1" kern="0" dirty="0">
                <a:solidFill>
                  <a:srgbClr val="0070C0"/>
                </a:solidFill>
              </a:rPr>
              <a:t>D     	   </a:t>
            </a:r>
            <a:r>
              <a:rPr lang="en-US" sz="1800" kern="0" dirty="0">
                <a:solidFill>
                  <a:srgbClr val="0070C0"/>
                </a:solidFill>
              </a:rPr>
              <a:t>demand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FF0000"/>
                </a:solidFill>
              </a:rPr>
              <a:t>Gmin</a:t>
            </a:r>
            <a:r>
              <a:rPr lang="en-US" sz="1800" b="1" i="1" kern="0" baseline="-25000" dirty="0" err="1">
                <a:solidFill>
                  <a:srgbClr val="FF0000"/>
                </a:solidFill>
              </a:rPr>
              <a:t>i</a:t>
            </a:r>
            <a:r>
              <a:rPr lang="en-US" sz="1800" b="1" i="1" kern="0" dirty="0">
                <a:solidFill>
                  <a:srgbClr val="FF0000"/>
                </a:solidFill>
              </a:rPr>
              <a:t>   </a:t>
            </a:r>
            <a:r>
              <a:rPr lang="en-US" sz="1800" kern="0" dirty="0">
                <a:solidFill>
                  <a:srgbClr val="FF0000"/>
                </a:solidFill>
              </a:rPr>
              <a:t>minimum output of generator </a:t>
            </a:r>
            <a:r>
              <a:rPr lang="en-US" sz="1800" i="1" kern="0" dirty="0" err="1">
                <a:solidFill>
                  <a:srgbClr val="FF0000"/>
                </a:solidFill>
              </a:rPr>
              <a:t>i</a:t>
            </a:r>
            <a:endParaRPr lang="en-US" sz="1800" i="1" kern="0" dirty="0">
              <a:solidFill>
                <a:srgbClr val="FF000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Gmax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</a:t>
            </a:r>
            <a:r>
              <a:rPr lang="en-US" sz="1800" kern="0" dirty="0">
                <a:solidFill>
                  <a:srgbClr val="0070C0"/>
                </a:solidFill>
              </a:rPr>
              <a:t>maximum output of generator </a:t>
            </a:r>
            <a:r>
              <a:rPr lang="en-US" sz="1800" i="1" kern="0" dirty="0">
                <a:solidFill>
                  <a:srgbClr val="0070C0"/>
                </a:solidFill>
              </a:rPr>
              <a:t>I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WF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j</a:t>
            </a:r>
            <a:r>
              <a:rPr lang="en-US" sz="1800" b="1" i="1" kern="0" dirty="0">
                <a:solidFill>
                  <a:srgbClr val="0070C0"/>
                </a:solidFill>
              </a:rPr>
              <a:t>   	    </a:t>
            </a:r>
            <a:r>
              <a:rPr lang="en-US" sz="1800" kern="0" dirty="0">
                <a:solidFill>
                  <a:srgbClr val="0070C0"/>
                </a:solidFill>
              </a:rPr>
              <a:t>power forecast</a:t>
            </a:r>
            <a:r>
              <a:rPr lang="en-US" sz="1800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of wind farm </a:t>
            </a:r>
            <a:r>
              <a:rPr lang="en-US" sz="1800" i="1" kern="0" dirty="0">
                <a:solidFill>
                  <a:srgbClr val="0070C0"/>
                </a:solidFill>
              </a:rPr>
              <a:t>j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85800" y="2163763"/>
          <a:ext cx="3562350" cy="200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58920" imgH="1218960" progId="Equation.DSMT4">
                  <p:embed/>
                </p:oleObj>
              </mc:Choice>
              <mc:Fallback>
                <p:oleObj name="Equation" r:id="rId3" imgW="2158920" imgH="121896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2163763"/>
                        <a:ext cx="3562350" cy="200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998073"/>
          </a:xfrm>
        </p:spPr>
        <p:txBody>
          <a:bodyPr/>
          <a:lstStyle/>
          <a:p>
            <a:r>
              <a:rPr lang="en-US" dirty="0"/>
              <a:t>All generators must be dispatched over </a:t>
            </a:r>
            <a:r>
              <a:rPr lang="en-US" dirty="0">
                <a:solidFill>
                  <a:srgbClr val="FF0000"/>
                </a:solidFill>
              </a:rPr>
              <a:t>the minimum power output limit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</a:rPr>
              <a:t>– might lead to absurd decisions or extra cost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F677E-349E-16A2-3D55-6275A8FAA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74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1872402" y="3204205"/>
            <a:ext cx="501913" cy="3840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009792" y="3588215"/>
            <a:ext cx="2642274" cy="619985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570831" y="4208200"/>
            <a:ext cx="3606968" cy="1062622"/>
          </a:xfrm>
          <a:prstGeom prst="rect">
            <a:avLst/>
          </a:prstGeom>
          <a:solidFill>
            <a:srgbClr val="66FF66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77200" cy="1219200"/>
          </a:xfrm>
        </p:spPr>
        <p:txBody>
          <a:bodyPr/>
          <a:lstStyle/>
          <a:p>
            <a:r>
              <a:rPr lang="en-US" b="1" dirty="0"/>
              <a:t>Introducing </a:t>
            </a:r>
            <a:r>
              <a:rPr lang="en-US" b="1" dirty="0">
                <a:solidFill>
                  <a:srgbClr val="FF0000"/>
                </a:solidFill>
              </a:rPr>
              <a:t>binary 0-1 variable </a:t>
            </a:r>
            <a:r>
              <a:rPr lang="en-US" b="1" i="1" dirty="0" err="1">
                <a:solidFill>
                  <a:srgbClr val="FF0000"/>
                </a:solidFill>
              </a:rPr>
              <a:t>u</a:t>
            </a:r>
            <a:r>
              <a:rPr lang="en-US" b="1" i="1" baseline="-25000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to model the </a:t>
            </a:r>
            <a:r>
              <a:rPr lang="en-US" b="1" dirty="0">
                <a:solidFill>
                  <a:srgbClr val="FF0000"/>
                </a:solidFill>
              </a:rPr>
              <a:t>on/off decisions</a:t>
            </a:r>
            <a:r>
              <a:rPr lang="en-US" b="1" dirty="0"/>
              <a:t> for each thermal generation unit </a:t>
            </a:r>
            <a:r>
              <a:rPr lang="en-US" b="1" i="1" dirty="0" err="1"/>
              <a:t>i</a:t>
            </a:r>
            <a:endParaRPr lang="en-US" b="1" i="1" dirty="0"/>
          </a:p>
          <a:p>
            <a:pPr lvl="1"/>
            <a:r>
              <a:rPr lang="en-US" dirty="0"/>
              <a:t>Allowing the power output of a generator to be zero ( at “off” status)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Commitment (single period)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815481" y="3026229"/>
          <a:ext cx="4176119" cy="2468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89040" imgH="1473120" progId="Equation.DSMT4">
                  <p:embed/>
                </p:oleObj>
              </mc:Choice>
              <mc:Fallback>
                <p:oleObj name="Equation" r:id="rId2" imgW="2489040" imgH="14731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15481" y="3026229"/>
                        <a:ext cx="4176119" cy="2468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3"/>
          <p:cNvGrpSpPr>
            <a:grpSpLocks noChangeAspect="1"/>
          </p:cNvGrpSpPr>
          <p:nvPr/>
        </p:nvGrpSpPr>
        <p:grpSpPr bwMode="auto">
          <a:xfrm>
            <a:off x="533400" y="2701475"/>
            <a:ext cx="4250097" cy="2853690"/>
            <a:chOff x="1950" y="1584"/>
            <a:chExt cx="2498" cy="1947"/>
          </a:xfrm>
        </p:grpSpPr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1965" y="1630"/>
              <a:ext cx="2120" cy="1722"/>
              <a:chOff x="2343" y="1320"/>
              <a:chExt cx="2297" cy="1722"/>
            </a:xfrm>
          </p:grpSpPr>
          <p:sp>
            <p:nvSpPr>
              <p:cNvPr id="26" name="Line 8"/>
              <p:cNvSpPr>
                <a:spLocks noChangeShapeType="1"/>
              </p:cNvSpPr>
              <p:nvPr/>
            </p:nvSpPr>
            <p:spPr bwMode="auto">
              <a:xfrm flipV="1">
                <a:off x="2343" y="1320"/>
                <a:ext cx="1" cy="1721"/>
              </a:xfrm>
              <a:prstGeom prst="line">
                <a:avLst/>
              </a:prstGeom>
              <a:noFill/>
              <a:ln w="25400">
                <a:solidFill>
                  <a:srgbClr val="0070C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70C0"/>
                  </a:solidFill>
                  <a:latin typeface="+mn-lt"/>
                </a:endParaRPr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>
                <a:off x="2343" y="3041"/>
                <a:ext cx="2297" cy="1"/>
              </a:xfrm>
              <a:prstGeom prst="line">
                <a:avLst/>
              </a:prstGeom>
              <a:noFill/>
              <a:ln w="25400">
                <a:solidFill>
                  <a:srgbClr val="0070C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70C0"/>
                  </a:solidFill>
                  <a:latin typeface="+mn-lt"/>
                </a:endParaRPr>
              </a:p>
            </p:txBody>
          </p:sp>
        </p:grp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045" y="1584"/>
              <a:ext cx="301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800" b="1" dirty="0">
                  <a:solidFill>
                    <a:srgbClr val="0070C0"/>
                  </a:solidFill>
                  <a:latin typeface="+mn-lt"/>
                </a:rPr>
                <a:t>Load</a:t>
              </a: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149" y="3256"/>
              <a:ext cx="299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800" b="1" dirty="0">
                  <a:solidFill>
                    <a:srgbClr val="0070C0"/>
                  </a:solidFill>
                  <a:latin typeface="+mn-lt"/>
                </a:rPr>
                <a:t>Time</a:t>
              </a: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987" y="3376"/>
              <a:ext cx="10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400">
                  <a:solidFill>
                    <a:srgbClr val="0070C0"/>
                  </a:solidFill>
                  <a:latin typeface="+mn-lt"/>
                </a:rPr>
                <a:t>12</a:t>
              </a:r>
              <a:endParaRPr lang="en-GB" sz="280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2480" y="3384"/>
              <a:ext cx="5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400">
                  <a:solidFill>
                    <a:srgbClr val="0070C0"/>
                  </a:solidFill>
                  <a:latin typeface="+mn-lt"/>
                </a:rPr>
                <a:t>6</a:t>
              </a:r>
              <a:endParaRPr lang="en-GB" sz="280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1950" y="3376"/>
              <a:ext cx="5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400">
                  <a:solidFill>
                    <a:srgbClr val="0070C0"/>
                  </a:solidFill>
                  <a:latin typeface="+mn-lt"/>
                </a:rPr>
                <a:t>0</a:t>
              </a:r>
              <a:endParaRPr lang="en-GB" sz="280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3518" y="3384"/>
              <a:ext cx="10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400">
                  <a:solidFill>
                    <a:srgbClr val="0070C0"/>
                  </a:solidFill>
                  <a:latin typeface="+mn-lt"/>
                </a:rPr>
                <a:t>18</a:t>
              </a:r>
              <a:endParaRPr lang="en-GB" sz="280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026" y="3376"/>
              <a:ext cx="10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0070C0"/>
                  </a:solidFill>
                  <a:latin typeface="+mn-lt"/>
                </a:rPr>
                <a:t>24</a:t>
              </a:r>
              <a:endParaRPr lang="en-GB" sz="28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1965" y="2078"/>
              <a:ext cx="2120" cy="685"/>
            </a:xfrm>
            <a:custGeom>
              <a:avLst/>
              <a:gdLst>
                <a:gd name="T0" fmla="*/ 0 w 2297"/>
                <a:gd name="T1" fmla="*/ 685 h 685"/>
                <a:gd name="T2" fmla="*/ 287 w 2297"/>
                <a:gd name="T3" fmla="*/ 685 h 685"/>
                <a:gd name="T4" fmla="*/ 287 w 2297"/>
                <a:gd name="T5" fmla="*/ 685 h 685"/>
                <a:gd name="T6" fmla="*/ 287 w 2297"/>
                <a:gd name="T7" fmla="*/ 446 h 685"/>
                <a:gd name="T8" fmla="*/ 287 w 2297"/>
                <a:gd name="T9" fmla="*/ 446 h 685"/>
                <a:gd name="T10" fmla="*/ 574 w 2297"/>
                <a:gd name="T11" fmla="*/ 446 h 685"/>
                <a:gd name="T12" fmla="*/ 574 w 2297"/>
                <a:gd name="T13" fmla="*/ 446 h 685"/>
                <a:gd name="T14" fmla="*/ 574 w 2297"/>
                <a:gd name="T15" fmla="*/ 255 h 685"/>
                <a:gd name="T16" fmla="*/ 574 w 2297"/>
                <a:gd name="T17" fmla="*/ 255 h 685"/>
                <a:gd name="T18" fmla="*/ 853 w 2297"/>
                <a:gd name="T19" fmla="*/ 255 h 685"/>
                <a:gd name="T20" fmla="*/ 853 w 2297"/>
                <a:gd name="T21" fmla="*/ 255 h 685"/>
                <a:gd name="T22" fmla="*/ 853 w 2297"/>
                <a:gd name="T23" fmla="*/ 0 h 685"/>
                <a:gd name="T24" fmla="*/ 853 w 2297"/>
                <a:gd name="T25" fmla="*/ 0 h 685"/>
                <a:gd name="T26" fmla="*/ 1148 w 2297"/>
                <a:gd name="T27" fmla="*/ 0 h 685"/>
                <a:gd name="T28" fmla="*/ 1148 w 2297"/>
                <a:gd name="T29" fmla="*/ 0 h 685"/>
                <a:gd name="T30" fmla="*/ 1148 w 2297"/>
                <a:gd name="T31" fmla="*/ 111 h 685"/>
                <a:gd name="T32" fmla="*/ 1148 w 2297"/>
                <a:gd name="T33" fmla="*/ 111 h 685"/>
                <a:gd name="T34" fmla="*/ 1436 w 2297"/>
                <a:gd name="T35" fmla="*/ 111 h 685"/>
                <a:gd name="T36" fmla="*/ 1436 w 2297"/>
                <a:gd name="T37" fmla="*/ 111 h 685"/>
                <a:gd name="T38" fmla="*/ 1436 w 2297"/>
                <a:gd name="T39" fmla="*/ 199 h 685"/>
                <a:gd name="T40" fmla="*/ 1436 w 2297"/>
                <a:gd name="T41" fmla="*/ 199 h 685"/>
                <a:gd name="T42" fmla="*/ 1715 w 2297"/>
                <a:gd name="T43" fmla="*/ 199 h 685"/>
                <a:gd name="T44" fmla="*/ 1715 w 2297"/>
                <a:gd name="T45" fmla="*/ 199 h 685"/>
                <a:gd name="T46" fmla="*/ 1715 w 2297"/>
                <a:gd name="T47" fmla="*/ 358 h 685"/>
                <a:gd name="T48" fmla="*/ 1715 w 2297"/>
                <a:gd name="T49" fmla="*/ 358 h 685"/>
                <a:gd name="T50" fmla="*/ 1970 w 2297"/>
                <a:gd name="T51" fmla="*/ 358 h 685"/>
                <a:gd name="T52" fmla="*/ 1970 w 2297"/>
                <a:gd name="T53" fmla="*/ 358 h 685"/>
                <a:gd name="T54" fmla="*/ 1970 w 2297"/>
                <a:gd name="T55" fmla="*/ 677 h 685"/>
                <a:gd name="T56" fmla="*/ 1970 w 2297"/>
                <a:gd name="T57" fmla="*/ 677 h 685"/>
                <a:gd name="T58" fmla="*/ 2297 w 2297"/>
                <a:gd name="T59" fmla="*/ 677 h 685"/>
                <a:gd name="T60" fmla="*/ 2297 w 2297"/>
                <a:gd name="T61" fmla="*/ 677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7" h="685">
                  <a:moveTo>
                    <a:pt x="0" y="685"/>
                  </a:moveTo>
                  <a:lnTo>
                    <a:pt x="287" y="685"/>
                  </a:lnTo>
                  <a:lnTo>
                    <a:pt x="287" y="685"/>
                  </a:lnTo>
                  <a:lnTo>
                    <a:pt x="287" y="446"/>
                  </a:lnTo>
                  <a:lnTo>
                    <a:pt x="287" y="446"/>
                  </a:lnTo>
                  <a:lnTo>
                    <a:pt x="574" y="446"/>
                  </a:lnTo>
                  <a:lnTo>
                    <a:pt x="574" y="446"/>
                  </a:lnTo>
                  <a:lnTo>
                    <a:pt x="574" y="255"/>
                  </a:lnTo>
                  <a:lnTo>
                    <a:pt x="574" y="255"/>
                  </a:lnTo>
                  <a:lnTo>
                    <a:pt x="853" y="255"/>
                  </a:lnTo>
                  <a:lnTo>
                    <a:pt x="853" y="255"/>
                  </a:lnTo>
                  <a:lnTo>
                    <a:pt x="853" y="0"/>
                  </a:lnTo>
                  <a:lnTo>
                    <a:pt x="853" y="0"/>
                  </a:lnTo>
                  <a:lnTo>
                    <a:pt x="1148" y="0"/>
                  </a:lnTo>
                  <a:lnTo>
                    <a:pt x="1148" y="0"/>
                  </a:lnTo>
                  <a:lnTo>
                    <a:pt x="1148" y="111"/>
                  </a:lnTo>
                  <a:lnTo>
                    <a:pt x="1148" y="111"/>
                  </a:lnTo>
                  <a:lnTo>
                    <a:pt x="1436" y="111"/>
                  </a:lnTo>
                  <a:lnTo>
                    <a:pt x="1436" y="111"/>
                  </a:lnTo>
                  <a:lnTo>
                    <a:pt x="1436" y="199"/>
                  </a:lnTo>
                  <a:lnTo>
                    <a:pt x="1436" y="199"/>
                  </a:lnTo>
                  <a:lnTo>
                    <a:pt x="1715" y="199"/>
                  </a:lnTo>
                  <a:lnTo>
                    <a:pt x="1715" y="199"/>
                  </a:lnTo>
                  <a:lnTo>
                    <a:pt x="1715" y="358"/>
                  </a:lnTo>
                  <a:lnTo>
                    <a:pt x="1715" y="358"/>
                  </a:lnTo>
                  <a:lnTo>
                    <a:pt x="1970" y="358"/>
                  </a:lnTo>
                  <a:lnTo>
                    <a:pt x="1970" y="358"/>
                  </a:lnTo>
                  <a:lnTo>
                    <a:pt x="1970" y="677"/>
                  </a:lnTo>
                  <a:lnTo>
                    <a:pt x="1970" y="677"/>
                  </a:lnTo>
                  <a:lnTo>
                    <a:pt x="2297" y="677"/>
                  </a:lnTo>
                  <a:lnTo>
                    <a:pt x="2297" y="677"/>
                  </a:lnTo>
                </a:path>
              </a:pathLst>
            </a:custGeom>
            <a:noFill/>
            <a:ln w="25400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1957" y="2070"/>
              <a:ext cx="2121" cy="685"/>
            </a:xfrm>
            <a:custGeom>
              <a:avLst/>
              <a:gdLst>
                <a:gd name="T0" fmla="*/ 0 w 2297"/>
                <a:gd name="T1" fmla="*/ 685 h 685"/>
                <a:gd name="T2" fmla="*/ 287 w 2297"/>
                <a:gd name="T3" fmla="*/ 685 h 685"/>
                <a:gd name="T4" fmla="*/ 287 w 2297"/>
                <a:gd name="T5" fmla="*/ 446 h 685"/>
                <a:gd name="T6" fmla="*/ 574 w 2297"/>
                <a:gd name="T7" fmla="*/ 446 h 685"/>
                <a:gd name="T8" fmla="*/ 574 w 2297"/>
                <a:gd name="T9" fmla="*/ 255 h 685"/>
                <a:gd name="T10" fmla="*/ 853 w 2297"/>
                <a:gd name="T11" fmla="*/ 255 h 685"/>
                <a:gd name="T12" fmla="*/ 853 w 2297"/>
                <a:gd name="T13" fmla="*/ 0 h 685"/>
                <a:gd name="T14" fmla="*/ 1148 w 2297"/>
                <a:gd name="T15" fmla="*/ 0 h 685"/>
                <a:gd name="T16" fmla="*/ 1148 w 2297"/>
                <a:gd name="T17" fmla="*/ 112 h 685"/>
                <a:gd name="T18" fmla="*/ 1436 w 2297"/>
                <a:gd name="T19" fmla="*/ 112 h 685"/>
                <a:gd name="T20" fmla="*/ 1436 w 2297"/>
                <a:gd name="T21" fmla="*/ 199 h 685"/>
                <a:gd name="T22" fmla="*/ 1715 w 2297"/>
                <a:gd name="T23" fmla="*/ 199 h 685"/>
                <a:gd name="T24" fmla="*/ 1715 w 2297"/>
                <a:gd name="T25" fmla="*/ 358 h 685"/>
                <a:gd name="T26" fmla="*/ 1970 w 2297"/>
                <a:gd name="T27" fmla="*/ 358 h 685"/>
                <a:gd name="T28" fmla="*/ 1970 w 2297"/>
                <a:gd name="T29" fmla="*/ 677 h 685"/>
                <a:gd name="T30" fmla="*/ 2297 w 2297"/>
                <a:gd name="T31" fmla="*/ 677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7" h="685">
                  <a:moveTo>
                    <a:pt x="0" y="685"/>
                  </a:moveTo>
                  <a:lnTo>
                    <a:pt x="287" y="685"/>
                  </a:lnTo>
                  <a:lnTo>
                    <a:pt x="287" y="446"/>
                  </a:lnTo>
                  <a:lnTo>
                    <a:pt x="574" y="446"/>
                  </a:lnTo>
                  <a:lnTo>
                    <a:pt x="574" y="255"/>
                  </a:lnTo>
                  <a:lnTo>
                    <a:pt x="853" y="255"/>
                  </a:lnTo>
                  <a:lnTo>
                    <a:pt x="853" y="0"/>
                  </a:lnTo>
                  <a:lnTo>
                    <a:pt x="1148" y="0"/>
                  </a:lnTo>
                  <a:lnTo>
                    <a:pt x="1148" y="112"/>
                  </a:lnTo>
                  <a:lnTo>
                    <a:pt x="1436" y="112"/>
                  </a:lnTo>
                  <a:lnTo>
                    <a:pt x="1436" y="199"/>
                  </a:lnTo>
                  <a:lnTo>
                    <a:pt x="1715" y="199"/>
                  </a:lnTo>
                  <a:lnTo>
                    <a:pt x="1715" y="358"/>
                  </a:lnTo>
                  <a:lnTo>
                    <a:pt x="1970" y="358"/>
                  </a:lnTo>
                  <a:lnTo>
                    <a:pt x="1970" y="677"/>
                  </a:lnTo>
                  <a:lnTo>
                    <a:pt x="2297" y="677"/>
                  </a:lnTo>
                </a:path>
              </a:pathLst>
            </a:custGeom>
            <a:noFill/>
            <a:ln w="25400">
              <a:solidFill>
                <a:srgbClr val="007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2815" y="2723"/>
              <a:ext cx="35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800" dirty="0">
                  <a:solidFill>
                    <a:srgbClr val="0070C0"/>
                  </a:solidFill>
                  <a:latin typeface="+mn-lt"/>
                </a:rPr>
                <a:t>Unit 1</a:t>
              </a: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2815" y="2372"/>
              <a:ext cx="35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800" dirty="0">
                  <a:solidFill>
                    <a:srgbClr val="0070C0"/>
                  </a:solidFill>
                  <a:latin typeface="+mn-lt"/>
                </a:rPr>
                <a:t>Unit 2</a:t>
              </a: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959" y="1695"/>
              <a:ext cx="35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GB" sz="1800">
                  <a:solidFill>
                    <a:srgbClr val="0070C0"/>
                  </a:solidFill>
                  <a:latin typeface="+mn-lt"/>
                </a:rPr>
                <a:t>Unit 3</a:t>
              </a:r>
            </a:p>
          </p:txBody>
        </p:sp>
        <p:grpSp>
          <p:nvGrpSpPr>
            <p:cNvPr id="23" name="Group 31"/>
            <p:cNvGrpSpPr>
              <a:grpSpLocks/>
            </p:cNvGrpSpPr>
            <p:nvPr/>
          </p:nvGrpSpPr>
          <p:grpSpPr bwMode="auto">
            <a:xfrm>
              <a:off x="2878" y="1791"/>
              <a:ext cx="213" cy="207"/>
              <a:chOff x="3332" y="1511"/>
              <a:chExt cx="231" cy="207"/>
            </a:xfrm>
          </p:grpSpPr>
          <p:sp>
            <p:nvSpPr>
              <p:cNvPr id="24" name="Freeform 29"/>
              <p:cNvSpPr>
                <a:spLocks/>
              </p:cNvSpPr>
              <p:nvPr/>
            </p:nvSpPr>
            <p:spPr bwMode="auto">
              <a:xfrm>
                <a:off x="3332" y="1623"/>
                <a:ext cx="96" cy="95"/>
              </a:xfrm>
              <a:custGeom>
                <a:avLst/>
                <a:gdLst>
                  <a:gd name="T0" fmla="*/ 0 w 96"/>
                  <a:gd name="T1" fmla="*/ 95 h 95"/>
                  <a:gd name="T2" fmla="*/ 64 w 96"/>
                  <a:gd name="T3" fmla="*/ 0 h 95"/>
                  <a:gd name="T4" fmla="*/ 80 w 96"/>
                  <a:gd name="T5" fmla="*/ 24 h 95"/>
                  <a:gd name="T6" fmla="*/ 96 w 96"/>
                  <a:gd name="T7" fmla="*/ 39 h 95"/>
                  <a:gd name="T8" fmla="*/ 0 w 96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5">
                    <a:moveTo>
                      <a:pt x="0" y="95"/>
                    </a:moveTo>
                    <a:lnTo>
                      <a:pt x="64" y="0"/>
                    </a:lnTo>
                    <a:lnTo>
                      <a:pt x="80" y="24"/>
                    </a:lnTo>
                    <a:lnTo>
                      <a:pt x="96" y="39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tx2"/>
              </a:solidFill>
              <a:ln w="12700" cmpd="sng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0070C0"/>
                  </a:solidFill>
                  <a:latin typeface="+mn-lt"/>
                </a:endParaRPr>
              </a:p>
            </p:txBody>
          </p:sp>
          <p:sp>
            <p:nvSpPr>
              <p:cNvPr id="25" name="Line 30"/>
              <p:cNvSpPr>
                <a:spLocks noChangeShapeType="1"/>
              </p:cNvSpPr>
              <p:nvPr/>
            </p:nvSpPr>
            <p:spPr bwMode="auto">
              <a:xfrm flipH="1">
                <a:off x="3412" y="1511"/>
                <a:ext cx="151" cy="136"/>
              </a:xfrm>
              <a:prstGeom prst="line">
                <a:avLst/>
              </a:prstGeom>
              <a:noFill/>
              <a:ln w="12700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70C0"/>
                  </a:solidFill>
                  <a:latin typeface="+mn-lt"/>
                </a:endParaRPr>
              </a:p>
            </p:txBody>
          </p:sp>
        </p:grpSp>
      </p:grp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54C9F-1B19-4821-48F1-FB8E10F91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86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Extend to a multi-period planning/scheduling model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Add set </a:t>
            </a:r>
            <a:r>
              <a:rPr lang="en-US" i="1" dirty="0">
                <a:solidFill>
                  <a:srgbClr val="009900"/>
                </a:solidFill>
              </a:rPr>
              <a:t>T</a:t>
            </a:r>
            <a:r>
              <a:rPr lang="en-US" dirty="0">
                <a:solidFill>
                  <a:srgbClr val="009900"/>
                </a:solidFill>
              </a:rPr>
              <a:t> indexed by </a:t>
            </a:r>
            <a:r>
              <a:rPr lang="en-US" i="1" dirty="0">
                <a:solidFill>
                  <a:srgbClr val="009900"/>
                </a:solidFill>
              </a:rPr>
              <a:t>t</a:t>
            </a:r>
            <a:r>
              <a:rPr lang="en-US" dirty="0">
                <a:solidFill>
                  <a:srgbClr val="009900"/>
                </a:solidFill>
              </a:rPr>
              <a:t> for time periods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Model dynamic/time-dependent unit commitment decisions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Account for start-up and shutdown decisions/costs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Multi-Period Unit Commitment with Renewables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9429" y="2672464"/>
          <a:ext cx="6456362" cy="351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48040" imgH="2095200" progId="Equation.DSMT4">
                  <p:embed/>
                </p:oleObj>
              </mc:Choice>
              <mc:Fallback>
                <p:oleObj name="Equation" r:id="rId2" imgW="3848040" imgH="2095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9429" y="2672464"/>
                        <a:ext cx="6456362" cy="351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5050291" y="3968750"/>
            <a:ext cx="419100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kern="0" dirty="0">
                <a:solidFill>
                  <a:srgbClr val="009900"/>
                </a:solidFill>
              </a:rPr>
              <a:t>Binary 0-1 </a:t>
            </a:r>
            <a:r>
              <a:rPr lang="en-US" sz="2000" b="1" kern="0" dirty="0">
                <a:solidFill>
                  <a:srgbClr val="009900"/>
                </a:solidFill>
              </a:rPr>
              <a:t>Variables</a:t>
            </a:r>
            <a:endParaRPr lang="en-US" sz="1800" b="1" kern="0" dirty="0">
              <a:solidFill>
                <a:srgbClr val="009900"/>
              </a:solidFill>
            </a:endParaRPr>
          </a:p>
          <a:p>
            <a:r>
              <a:rPr lang="en-US" sz="1800" b="1" i="1" kern="0" dirty="0">
                <a:solidFill>
                  <a:srgbClr val="0070C0"/>
                </a:solidFill>
              </a:rPr>
              <a:t>s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it</a:t>
            </a:r>
            <a:r>
              <a:rPr lang="en-US" sz="1800" i="1" kern="0" dirty="0">
                <a:solidFill>
                  <a:srgbClr val="0070C0"/>
                </a:solidFill>
              </a:rPr>
              <a:t>       </a:t>
            </a:r>
            <a:r>
              <a:rPr lang="en-US" sz="1800" kern="0" dirty="0">
                <a:solidFill>
                  <a:srgbClr val="0070C0"/>
                </a:solidFill>
              </a:rPr>
              <a:t>equal to 1 if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 is turned</a:t>
            </a:r>
            <a:br>
              <a:rPr lang="en-US" sz="1800" kern="0" dirty="0">
                <a:solidFill>
                  <a:srgbClr val="0070C0"/>
                </a:solidFill>
              </a:rPr>
            </a:br>
            <a:r>
              <a:rPr lang="en-US" sz="1800" kern="0" dirty="0">
                <a:solidFill>
                  <a:srgbClr val="0070C0"/>
                </a:solidFill>
              </a:rPr>
              <a:t>          on at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  <a:r>
              <a:rPr lang="en-US" sz="1800" kern="0" dirty="0">
                <a:solidFill>
                  <a:srgbClr val="0070C0"/>
                </a:solidFill>
              </a:rPr>
              <a:t> ; otherwise, </a:t>
            </a:r>
            <a:r>
              <a:rPr lang="en-US" sz="1800" b="1" i="1" kern="0" dirty="0">
                <a:solidFill>
                  <a:srgbClr val="0070C0"/>
                </a:solidFill>
              </a:rPr>
              <a:t>s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it </a:t>
            </a:r>
            <a:r>
              <a:rPr lang="en-US" sz="1800" kern="0" dirty="0">
                <a:solidFill>
                  <a:srgbClr val="0070C0"/>
                </a:solidFill>
              </a:rPr>
              <a:t>=0.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>
                <a:solidFill>
                  <a:srgbClr val="0070C0"/>
                </a:solidFill>
              </a:rPr>
              <a:t>f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it</a:t>
            </a:r>
            <a:r>
              <a:rPr lang="en-US" sz="1800" i="1" kern="0" dirty="0">
                <a:solidFill>
                  <a:srgbClr val="0070C0"/>
                </a:solidFill>
              </a:rPr>
              <a:t> 	</a:t>
            </a:r>
            <a:r>
              <a:rPr lang="en-US" sz="1800" kern="0" dirty="0">
                <a:solidFill>
                  <a:srgbClr val="0070C0"/>
                </a:solidFill>
              </a:rPr>
              <a:t>equal to 1 if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 is shut</a:t>
            </a:r>
            <a:br>
              <a:rPr lang="en-US" sz="1800" kern="0" dirty="0">
                <a:solidFill>
                  <a:srgbClr val="0070C0"/>
                </a:solidFill>
              </a:rPr>
            </a:br>
            <a:r>
              <a:rPr lang="en-US" sz="1800" kern="0" dirty="0">
                <a:solidFill>
                  <a:srgbClr val="0070C0"/>
                </a:solidFill>
              </a:rPr>
              <a:t>          down at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  <a:r>
              <a:rPr lang="en-US" sz="1800" kern="0" dirty="0">
                <a:solidFill>
                  <a:srgbClr val="0070C0"/>
                </a:solidFill>
              </a:rPr>
              <a:t> ; otherwise, </a:t>
            </a:r>
            <a:r>
              <a:rPr lang="en-US" sz="1800" b="1" i="1" kern="0" dirty="0">
                <a:solidFill>
                  <a:srgbClr val="0070C0"/>
                </a:solidFill>
              </a:rPr>
              <a:t>f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it </a:t>
            </a:r>
            <a:r>
              <a:rPr lang="en-US" sz="1800" kern="0" dirty="0">
                <a:solidFill>
                  <a:srgbClr val="0070C0"/>
                </a:solidFill>
              </a:rPr>
              <a:t>=0.</a:t>
            </a:r>
            <a:endParaRPr lang="en-US" sz="1800" i="1" kern="0" dirty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Parameters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SU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     </a:t>
            </a:r>
            <a:r>
              <a:rPr lang="en-US" sz="1800" kern="0" dirty="0">
                <a:solidFill>
                  <a:srgbClr val="0070C0"/>
                </a:solidFill>
              </a:rPr>
              <a:t>start-up cost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SD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 </a:t>
            </a:r>
            <a:r>
              <a:rPr lang="en-US" sz="1800" b="1" i="1" kern="0" dirty="0">
                <a:solidFill>
                  <a:srgbClr val="0070C0"/>
                </a:solidFill>
              </a:rPr>
              <a:t>	 </a:t>
            </a:r>
            <a:r>
              <a:rPr lang="en-US" sz="1800" kern="0" dirty="0">
                <a:solidFill>
                  <a:srgbClr val="0070C0"/>
                </a:solidFill>
              </a:rPr>
              <a:t>shut down cost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EFBE-0FB0-CF8B-3BA6-D7065E7FA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048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578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Minimum up/down-time constraints</a:t>
            </a:r>
          </a:p>
          <a:p>
            <a:pPr lvl="1"/>
            <a:r>
              <a:rPr lang="en-GB" dirty="0"/>
              <a:t>Once a unit is started/shut-down, it should be on/off for at least a minimum up/down time before it can be shut-down/re-started.</a:t>
            </a:r>
          </a:p>
          <a:p>
            <a:r>
              <a:rPr lang="en-US" b="1" dirty="0">
                <a:solidFill>
                  <a:srgbClr val="0070C0"/>
                </a:solidFill>
              </a:rPr>
              <a:t>Security on ramp up and ramp down of units</a:t>
            </a:r>
          </a:p>
          <a:p>
            <a:pPr lvl="1"/>
            <a:r>
              <a:rPr lang="en-GB" dirty="0"/>
              <a:t>To avoid damaging the turbine, the electrical output of a unit cannot change (i.e. increase/decrease) by more than a certain amount over some time</a:t>
            </a: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Reserve</a:t>
            </a:r>
          </a:p>
          <a:p>
            <a:pPr lvl="1"/>
            <a:r>
              <a:rPr lang="en-GB" dirty="0"/>
              <a:t>Rapid increase in production in case of unacceptable frequency drop due to unanticipated loss of a generating unit</a:t>
            </a:r>
          </a:p>
          <a:p>
            <a:pPr lvl="1"/>
            <a:r>
              <a:rPr lang="en-GB" dirty="0"/>
              <a:t>Protect the system against </a:t>
            </a:r>
            <a:r>
              <a:rPr lang="ja-JP" altLang="en-GB" dirty="0">
                <a:latin typeface="Arial"/>
              </a:rPr>
              <a:t>“</a:t>
            </a:r>
            <a:r>
              <a:rPr lang="en-GB" dirty="0"/>
              <a:t>credible outages</a:t>
            </a:r>
            <a:r>
              <a:rPr lang="ja-JP" altLang="en-GB" dirty="0">
                <a:latin typeface="Arial"/>
              </a:rPr>
              <a:t>”</a:t>
            </a:r>
            <a:r>
              <a:rPr lang="en-GB" dirty="0"/>
              <a:t> </a:t>
            </a:r>
          </a:p>
          <a:p>
            <a:pPr lvl="1"/>
            <a:r>
              <a:rPr lang="en-US" dirty="0"/>
              <a:t>Types: (a) </a:t>
            </a:r>
            <a:r>
              <a:rPr lang="en-GB" dirty="0"/>
              <a:t>Increase output when generation &lt; load, (b) Pumped hydro plants, (c) Demand reduction (e.g. voluntary load shedding)</a:t>
            </a:r>
            <a:endParaRPr lang="en-US" dirty="0"/>
          </a:p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Emission constraint/penalty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Considerations on Unit Commitment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F495C-DBA0-BB72-A9E5-09609CD94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601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Security-Constrained Unit Commitment (SCUC)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59657" y="1043235"/>
          <a:ext cx="6926626" cy="5205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60560" imgH="3504960" progId="Equation.DSMT4">
                  <p:embed/>
                </p:oleObj>
              </mc:Choice>
              <mc:Fallback>
                <p:oleObj name="Equation" r:id="rId2" imgW="4660560" imgH="35049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9657" y="1043235"/>
                        <a:ext cx="6926626" cy="5205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533583" y="2870200"/>
            <a:ext cx="5105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Continuous</a:t>
            </a:r>
            <a:r>
              <a:rPr lang="en-US" sz="2000" b="1" u="sng" kern="0" dirty="0">
                <a:solidFill>
                  <a:srgbClr val="009900"/>
                </a:solidFill>
              </a:rPr>
              <a:t> </a:t>
            </a:r>
            <a:r>
              <a:rPr lang="en-US" sz="2000" b="1" kern="0" dirty="0">
                <a:solidFill>
                  <a:srgbClr val="009900"/>
                </a:solidFill>
              </a:rPr>
              <a:t>Variables</a:t>
            </a:r>
            <a:endParaRPr lang="en-US" sz="1800" b="1" kern="0" dirty="0">
              <a:solidFill>
                <a:srgbClr val="00990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r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i="1" kern="0" dirty="0">
                <a:solidFill>
                  <a:srgbClr val="0070C0"/>
                </a:solidFill>
              </a:rPr>
              <a:t> 	</a:t>
            </a:r>
            <a:r>
              <a:rPr lang="en-US" sz="1800" kern="0" dirty="0">
                <a:solidFill>
                  <a:srgbClr val="0070C0"/>
                </a:solidFill>
              </a:rPr>
              <a:t>reserve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 at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pPr marL="0" indent="0">
              <a:buFontTx/>
              <a:buNone/>
            </a:pPr>
            <a:r>
              <a:rPr lang="en-US" sz="2000" b="1" kern="0" dirty="0">
                <a:solidFill>
                  <a:srgbClr val="009900"/>
                </a:solidFill>
              </a:rPr>
              <a:t>Parameters</a:t>
            </a:r>
          </a:p>
          <a:p>
            <a:r>
              <a:rPr lang="en-US" sz="1800" b="1" i="1" kern="0" dirty="0">
                <a:solidFill>
                  <a:srgbClr val="0070C0"/>
                </a:solidFill>
              </a:rPr>
              <a:t>Cu</a:t>
            </a:r>
            <a:r>
              <a:rPr lang="en-US" sz="1800" b="1" i="1" kern="0" baseline="-25000" dirty="0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no-load cost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MU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minimum up time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MD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minimum down time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endParaRPr lang="en-US" sz="1800" i="1" kern="0" dirty="0">
              <a:solidFill>
                <a:srgbClr val="0070C0"/>
              </a:solidFill>
            </a:endParaRP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RD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ramp down rate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 at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RU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	</a:t>
            </a:r>
            <a:r>
              <a:rPr lang="en-US" sz="1800" kern="0" dirty="0">
                <a:solidFill>
                  <a:srgbClr val="0070C0"/>
                </a:solidFill>
              </a:rPr>
              <a:t>ramp up rate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 at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Rmin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t</a:t>
            </a:r>
            <a:r>
              <a:rPr lang="en-US" sz="1800" b="1" i="1" kern="0" dirty="0">
                <a:solidFill>
                  <a:srgbClr val="0070C0"/>
                </a:solidFill>
              </a:rPr>
              <a:t>	  s</a:t>
            </a:r>
            <a:r>
              <a:rPr lang="en-US" sz="1800" kern="0" dirty="0">
                <a:solidFill>
                  <a:srgbClr val="0070C0"/>
                </a:solidFill>
              </a:rPr>
              <a:t>ystem reserve requirement of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  <a:p>
            <a:r>
              <a:rPr lang="en-US" sz="1800" b="1" i="1" kern="0" dirty="0" err="1">
                <a:solidFill>
                  <a:srgbClr val="0070C0"/>
                </a:solidFill>
              </a:rPr>
              <a:t>Rmax</a:t>
            </a:r>
            <a:r>
              <a:rPr lang="en-US" sz="1800" b="1" i="1" kern="0" baseline="-25000" dirty="0" err="1">
                <a:solidFill>
                  <a:srgbClr val="0070C0"/>
                </a:solidFill>
              </a:rPr>
              <a:t>it</a:t>
            </a:r>
            <a:r>
              <a:rPr lang="en-US" sz="1800" b="1" i="1" kern="0" dirty="0">
                <a:solidFill>
                  <a:srgbClr val="0070C0"/>
                </a:solidFill>
              </a:rPr>
              <a:t> </a:t>
            </a:r>
            <a:r>
              <a:rPr lang="en-US" sz="1800" kern="0" dirty="0">
                <a:solidFill>
                  <a:srgbClr val="0070C0"/>
                </a:solidFill>
              </a:rPr>
              <a:t>reserve capacity of generator </a:t>
            </a:r>
            <a:r>
              <a:rPr lang="en-US" sz="1800" i="1" kern="0" dirty="0" err="1">
                <a:solidFill>
                  <a:srgbClr val="0070C0"/>
                </a:solidFill>
              </a:rPr>
              <a:t>i</a:t>
            </a:r>
            <a:r>
              <a:rPr lang="en-US" sz="1800" kern="0" dirty="0">
                <a:solidFill>
                  <a:srgbClr val="0070C0"/>
                </a:solidFill>
              </a:rPr>
              <a:t>, time </a:t>
            </a:r>
            <a:r>
              <a:rPr lang="en-US" sz="1800" i="1" kern="0" dirty="0">
                <a:solidFill>
                  <a:srgbClr val="0070C0"/>
                </a:solidFill>
              </a:rPr>
              <a:t>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0C621-8321-7A00-C3F6-F38442777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918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105400"/>
          </a:xfrm>
        </p:spPr>
        <p:txBody>
          <a:bodyPr/>
          <a:lstStyle/>
          <a:p>
            <a:r>
              <a:rPr lang="en-US" dirty="0"/>
              <a:t>Systems Design:</a:t>
            </a:r>
          </a:p>
          <a:p>
            <a:pPr lvl="1"/>
            <a:r>
              <a:rPr lang="en-US" dirty="0"/>
              <a:t>Selection of equipment units (e.g. distillation vs. extraction) ‐ Superstructure optimization</a:t>
            </a:r>
          </a:p>
          <a:p>
            <a:pPr lvl="1"/>
            <a:r>
              <a:rPr lang="en-US" dirty="0"/>
              <a:t>Selection of equipment sizes</a:t>
            </a:r>
          </a:p>
          <a:p>
            <a:pPr lvl="1"/>
            <a:r>
              <a:rPr lang="en-US" dirty="0"/>
              <a:t>Matching in heat exchanger networks (hot ↔ cold pairs)</a:t>
            </a:r>
          </a:p>
          <a:p>
            <a:r>
              <a:rPr lang="en-US" dirty="0"/>
              <a:t>Systems Operations:</a:t>
            </a:r>
          </a:p>
          <a:p>
            <a:pPr lvl="1"/>
            <a:r>
              <a:rPr lang="en-US" dirty="0"/>
              <a:t>Decision to expand/retrofit a process</a:t>
            </a:r>
          </a:p>
          <a:p>
            <a:pPr lvl="1"/>
            <a:r>
              <a:rPr lang="en-US" dirty="0"/>
              <a:t>Scheduling of batch and continuous processes</a:t>
            </a:r>
          </a:p>
          <a:p>
            <a:r>
              <a:rPr lang="en-US" dirty="0"/>
              <a:t>Systems Control:</a:t>
            </a:r>
          </a:p>
          <a:p>
            <a:pPr lvl="1"/>
            <a:r>
              <a:rPr lang="en-US" dirty="0"/>
              <a:t>Selection of linearized model for MPC</a:t>
            </a:r>
          </a:p>
          <a:p>
            <a:pPr lvl="1"/>
            <a:r>
              <a:rPr lang="en-US" dirty="0"/>
              <a:t>On/off control action</a:t>
            </a:r>
          </a:p>
          <a:p>
            <a:r>
              <a:rPr lang="en-US" dirty="0"/>
              <a:t>Systems Biology</a:t>
            </a:r>
          </a:p>
          <a:p>
            <a:pPr lvl="1"/>
            <a:r>
              <a:rPr lang="en-US" dirty="0"/>
              <a:t>Gene addition and/or knock‐out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MILP Applications in Systems Engineering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48D4C-2F48-510D-56DC-8E68B2454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88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458200" cy="346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Example: What is the best way to produce Vinyl Chloride Monomer? </a:t>
            </a:r>
            <a:br>
              <a:rPr lang="en-US" sz="2000" dirty="0"/>
            </a:br>
            <a:r>
              <a:rPr lang="en-US" sz="2000" dirty="0"/>
              <a:t>                                                                (</a:t>
            </a:r>
            <a:r>
              <a:rPr lang="en-US" sz="2000" i="1" dirty="0" err="1"/>
              <a:t>Turkay</a:t>
            </a:r>
            <a:r>
              <a:rPr lang="en-US" sz="2000" i="1" dirty="0"/>
              <a:t> &amp; Grossmann, 1998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pPr lvl="3"/>
            <a:endParaRPr lang="en-US" sz="1200" dirty="0"/>
          </a:p>
          <a:p>
            <a:pPr lvl="1"/>
            <a:endParaRPr lang="en-US" sz="1600" dirty="0"/>
          </a:p>
          <a:p>
            <a:pPr lvl="2"/>
            <a:endParaRPr lang="en-US" sz="14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olidFill>
                  <a:schemeClr val="accent5"/>
                </a:solidFill>
              </a:rPr>
              <a:t>Optimization Decisions:</a:t>
            </a:r>
          </a:p>
          <a:p>
            <a:pPr lvl="1"/>
            <a:r>
              <a:rPr lang="en-US" sz="1800" dirty="0">
                <a:solidFill>
                  <a:schemeClr val="accent5"/>
                </a:solidFill>
              </a:rPr>
              <a:t>Distillation sequence (discrete), Sizing (discrete or continuous), </a:t>
            </a:r>
            <a:br>
              <a:rPr lang="en-US" sz="1800" dirty="0">
                <a:solidFill>
                  <a:schemeClr val="accent5"/>
                </a:solidFill>
              </a:rPr>
            </a:br>
            <a:r>
              <a:rPr lang="en-US" sz="1800" dirty="0">
                <a:solidFill>
                  <a:schemeClr val="accent5"/>
                </a:solidFill>
              </a:rPr>
              <a:t>Operating conditions (continuous)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Decisions in Process Design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E43B7-2B9B-382E-E739-EDF30EF67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744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5638800" cy="4800600"/>
          </a:xfrm>
        </p:spPr>
        <p:txBody>
          <a:bodyPr/>
          <a:lstStyle/>
          <a:p>
            <a:r>
              <a:rPr lang="en-US" dirty="0"/>
              <a:t>Example: Separate mixture of A (lightest), B, C, D (heaviest) into pure components using </a:t>
            </a:r>
            <a:r>
              <a:rPr lang="en-US" b="1" dirty="0">
                <a:solidFill>
                  <a:srgbClr val="FF0000"/>
                </a:solidFill>
              </a:rPr>
              <a:t>sharp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separation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of Distillation Sequences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6471" y="4072457"/>
            <a:ext cx="265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  <a:latin typeface="+mn-lt"/>
              </a:rPr>
              <a:t>Superstructure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49530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9900"/>
                </a:solidFill>
                <a:latin typeface="+mn-lt"/>
              </a:rPr>
              <a:t>F</a:t>
            </a:r>
            <a:r>
              <a:rPr lang="en-US" sz="2000" baseline="-25000" dirty="0">
                <a:solidFill>
                  <a:srgbClr val="009900"/>
                </a:solidFill>
                <a:latin typeface="+mn-lt"/>
              </a:rPr>
              <a:t>i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 flows</a:t>
            </a:r>
          </a:p>
          <a:p>
            <a:r>
              <a:rPr lang="en-US" sz="2000" i="1" dirty="0" err="1">
                <a:solidFill>
                  <a:srgbClr val="009900"/>
                </a:solidFill>
                <a:latin typeface="+mn-lt"/>
              </a:rPr>
              <a:t>y</a:t>
            </a:r>
            <a:r>
              <a:rPr lang="en-US" sz="2000" baseline="-25000" dirty="0" err="1">
                <a:solidFill>
                  <a:srgbClr val="009900"/>
                </a:solidFill>
                <a:latin typeface="+mn-lt"/>
              </a:rPr>
              <a:t>i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 existence columns</a:t>
            </a:r>
          </a:p>
        </p:txBody>
      </p:sp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61660468"/>
              </p:ext>
            </p:extLst>
          </p:nvPr>
        </p:nvGraphicFramePr>
        <p:xfrm>
          <a:off x="838200" y="2144668"/>
          <a:ext cx="4626429" cy="456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4933169" imgH="4863393" progId="Visio.Drawing.11">
                  <p:embed/>
                </p:oleObj>
              </mc:Choice>
              <mc:Fallback>
                <p:oleObj name="Visio" r:id="rId2" imgW="4933169" imgH="4863393" progId="Visio.Drawing.11">
                  <p:embed/>
                  <p:pic>
                    <p:nvPicPr>
                      <p:cNvPr id="8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44668"/>
                        <a:ext cx="4626429" cy="45609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99" y="1054944"/>
            <a:ext cx="2062701" cy="241167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9CBD4-FF93-9890-3811-EA6AC85DF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199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Assumption: Perfect Recoveries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73238"/>
            <a:ext cx="5773864" cy="555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EDA697-5C3D-08CA-40AB-2B1ED078A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11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7481" name="Object 9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91819"/>
              </p:ext>
            </p:extLst>
          </p:nvPr>
        </p:nvGraphicFramePr>
        <p:xfrm>
          <a:off x="1066800" y="915802"/>
          <a:ext cx="2976453" cy="263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2136469" imgH="1893282" progId="Visio.Drawing.11">
                  <p:embed/>
                </p:oleObj>
              </mc:Choice>
              <mc:Fallback>
                <p:oleObj name="Visio" r:id="rId6" imgW="2136469" imgH="1893282" progId="Visio.Drawing.11">
                  <p:embed/>
                  <p:pic>
                    <p:nvPicPr>
                      <p:cNvPr id="6174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15802"/>
                        <a:ext cx="2976453" cy="2638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Example: Split Fraction</a:t>
            </a:r>
          </a:p>
        </p:txBody>
      </p:sp>
      <p:pic>
        <p:nvPicPr>
          <p:cNvPr id="617483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82047"/>
            <a:ext cx="3987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484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49525"/>
            <a:ext cx="39878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Grp="1" noChangeAspect="1"/>
          </p:cNvGraphicFramePr>
          <p:nvPr/>
        </p:nvGraphicFramePr>
        <p:xfrm>
          <a:off x="1924532" y="3810000"/>
          <a:ext cx="2868503" cy="2565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1869320" imgH="1671117" progId="Visio.Drawing.11">
                  <p:embed/>
                </p:oleObj>
              </mc:Choice>
              <mc:Fallback>
                <p:oleObj name="Visio" r:id="rId10" imgW="1869320" imgH="1671117" progId="Visio.Drawing.11">
                  <p:embed/>
                  <p:pic>
                    <p:nvPicPr>
                      <p:cNvPr id="2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532" y="3810000"/>
                        <a:ext cx="2868503" cy="25650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800637" y="4774842"/>
            <a:ext cx="838200" cy="533400"/>
          </a:xfrm>
          <a:prstGeom prst="rightArrow">
            <a:avLst>
              <a:gd name="adj1" fmla="val 41517"/>
              <a:gd name="adj2" fmla="val 42711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4572537" y="4774842"/>
            <a:ext cx="838200" cy="533400"/>
          </a:xfrm>
          <a:prstGeom prst="rightArrow">
            <a:avLst>
              <a:gd name="adj1" fmla="val 41517"/>
              <a:gd name="adj2" fmla="val 42711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094413" y="4427520"/>
            <a:ext cx="21351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Can work with </a:t>
            </a:r>
            <a:r>
              <a:rPr lang="en-US" altLang="zh-CN" sz="2400" b="1" u="sng" dirty="0">
                <a:solidFill>
                  <a:srgbClr val="0000FF"/>
                </a:solidFill>
                <a:latin typeface="+mn-lt"/>
                <a:cs typeface="Arial" pitchFamily="34" charset="0"/>
              </a:rPr>
              <a:t>total flows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44654E-ABAA-AF0E-65A1-063C7BE89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56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20"/>
    </mc:Choice>
    <mc:Fallback xmlns="">
      <p:transition spd="slow" advTm="2762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Parameters</a:t>
            </a: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990600"/>
            <a:ext cx="562396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AD810B-1007-AA38-306A-722D6A82C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737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MILP Model</a:t>
            </a:r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651" y="1134413"/>
            <a:ext cx="4581525" cy="359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53732"/>
            <a:ext cx="405765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458237" y="1134413"/>
            <a:ext cx="0" cy="5342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50C028-8807-592F-3E27-50FA9EF72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8185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Solution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95" y="1143000"/>
            <a:ext cx="7362825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DCEEB4-19C6-9159-9284-7FDB68768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308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pPr lvl="1"/>
            <a:r>
              <a:rPr lang="en-US" dirty="0"/>
              <a:t>A  multicomponent mixture tend to be separated into pure products</a:t>
            </a:r>
          </a:p>
          <a:p>
            <a:pPr lvl="1"/>
            <a:r>
              <a:rPr lang="en-US" dirty="0"/>
              <a:t>Find a minimum cost separation sequence</a:t>
            </a:r>
          </a:p>
          <a:p>
            <a:r>
              <a:rPr lang="en-US" dirty="0"/>
              <a:t>Assumptions:</a:t>
            </a:r>
          </a:p>
          <a:p>
            <a:pPr lvl="1"/>
            <a:r>
              <a:rPr lang="en-US" dirty="0"/>
              <a:t>Simple columns</a:t>
            </a:r>
          </a:p>
          <a:p>
            <a:pPr lvl="1"/>
            <a:r>
              <a:rPr lang="en-US" dirty="0"/>
              <a:t>Fixed pressure</a:t>
            </a:r>
          </a:p>
          <a:p>
            <a:pPr lvl="1"/>
            <a:r>
              <a:rPr lang="en-US" dirty="0"/>
              <a:t>Sharp splits and Perfect recoveries</a:t>
            </a:r>
          </a:p>
          <a:p>
            <a:pPr lvl="1"/>
            <a:r>
              <a:rPr lang="en-US" dirty="0"/>
              <a:t>Adjacent key components for separation given inlet components</a:t>
            </a:r>
          </a:p>
          <a:p>
            <a:pPr lvl="1"/>
            <a:r>
              <a:rPr lang="en-US" dirty="0"/>
              <a:t>Since 100% recovery assumed no need to </a:t>
            </a:r>
            <a:r>
              <a:rPr lang="en-US" b="1" dirty="0"/>
              <a:t>“duplicate” columns</a:t>
            </a:r>
            <a:r>
              <a:rPr lang="en-US" dirty="0"/>
              <a:t> (</a:t>
            </a:r>
            <a:r>
              <a:rPr lang="en-US" dirty="0" err="1"/>
              <a:t>eg</a:t>
            </a:r>
            <a:r>
              <a:rPr lang="en-US" dirty="0"/>
              <a:t>. A/B, B/C, C/D)</a:t>
            </a:r>
          </a:p>
          <a:p>
            <a:pPr lvl="1"/>
            <a:r>
              <a:rPr lang="en-US" dirty="0"/>
              <a:t>Heat duties of condenser and </a:t>
            </a:r>
            <a:r>
              <a:rPr lang="en-US" dirty="0" err="1"/>
              <a:t>reboiler</a:t>
            </a:r>
            <a:r>
              <a:rPr lang="en-US" dirty="0"/>
              <a:t> as</a:t>
            </a:r>
          </a:p>
          <a:p>
            <a:pPr lvl="1"/>
            <a:r>
              <a:rPr lang="en-US" i="1" dirty="0" err="1"/>
              <a:t>K</a:t>
            </a:r>
            <a:r>
              <a:rPr lang="en-US" i="1" baseline="-25000" dirty="0" err="1"/>
              <a:t>c</a:t>
            </a:r>
            <a:r>
              <a:rPr lang="en-US" i="1" dirty="0"/>
              <a:t>, K</a:t>
            </a:r>
            <a:r>
              <a:rPr lang="en-US" i="1" baseline="-25000" dirty="0"/>
              <a:t>R</a:t>
            </a:r>
            <a:r>
              <a:rPr lang="en-US" i="1" dirty="0"/>
              <a:t> </a:t>
            </a:r>
            <a:r>
              <a:rPr lang="en-US" dirty="0"/>
              <a:t>are constants for fixed reflux ratios</a:t>
            </a:r>
          </a:p>
        </p:txBody>
      </p:sp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General Problem Statement</a:t>
            </a:r>
          </a:p>
        </p:txBody>
      </p:sp>
      <p:pic>
        <p:nvPicPr>
          <p:cNvPr id="7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084" y="4953000"/>
            <a:ext cx="27178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657850"/>
            <a:ext cx="50292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7"/>
          <p:cNvSpPr>
            <a:spLocks/>
          </p:cNvSpPr>
          <p:nvPr/>
        </p:nvSpPr>
        <p:spPr bwMode="auto">
          <a:xfrm rot="16200000">
            <a:off x="3486943" y="5701280"/>
            <a:ext cx="271462" cy="711200"/>
          </a:xfrm>
          <a:prstGeom prst="leftBrace">
            <a:avLst>
              <a:gd name="adj1" fmla="val 21832"/>
              <a:gd name="adj2" fmla="val 50000"/>
            </a:avLst>
          </a:prstGeom>
          <a:noFill/>
          <a:ln w="952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8"/>
          <p:cNvSpPr>
            <a:spLocks/>
          </p:cNvSpPr>
          <p:nvPr/>
        </p:nvSpPr>
        <p:spPr bwMode="auto">
          <a:xfrm rot="16200000">
            <a:off x="5193506" y="5213917"/>
            <a:ext cx="271462" cy="1685925"/>
          </a:xfrm>
          <a:prstGeom prst="leftBrace">
            <a:avLst>
              <a:gd name="adj1" fmla="val 51754"/>
              <a:gd name="adj2" fmla="val 50000"/>
            </a:avLst>
          </a:prstGeom>
          <a:noFill/>
          <a:ln w="952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930526" y="6140450"/>
            <a:ext cx="141287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 b="1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Investment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4779963" y="6141452"/>
            <a:ext cx="11255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 b="1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Utility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0E71A-4D8F-F99A-C28A-37DAD94D3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74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20"/>
    </mc:Choice>
    <mc:Fallback xmlns="">
      <p:transition spd="slow" advTm="2762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Col </a:t>
            </a:r>
            <a:r>
              <a:rPr lang="en-US" i="1" dirty="0"/>
              <a:t>k</a:t>
            </a:r>
            <a:r>
              <a:rPr lang="en-US" dirty="0"/>
              <a:t>, let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zh-CN" dirty="0"/>
              <a:t>Define</a:t>
            </a:r>
          </a:p>
          <a:p>
            <a:pPr marL="742950" lvl="2" indent="-342900">
              <a:buFontTx/>
              <a:buChar char="•"/>
            </a:pPr>
            <a:r>
              <a:rPr lang="en-US" altLang="zh-CN" sz="2200" dirty="0"/>
              <a:t>Set of intermediate products </a:t>
            </a:r>
            <a:r>
              <a:rPr lang="en-US" altLang="zh-CN" sz="2200" i="1" dirty="0"/>
              <a:t>IP</a:t>
            </a:r>
            <a:r>
              <a:rPr lang="en-US" altLang="zh-CN" sz="2200" dirty="0"/>
              <a:t> = {</a:t>
            </a:r>
            <a:r>
              <a:rPr lang="en-US" altLang="zh-CN" sz="2200" i="1" dirty="0"/>
              <a:t>m</a:t>
            </a:r>
            <a:r>
              <a:rPr lang="en-US" altLang="zh-CN" sz="2200" dirty="0"/>
              <a:t>}, e.g., </a:t>
            </a:r>
            <a:r>
              <a:rPr lang="en-US" altLang="zh-CN" sz="2200" i="1" dirty="0"/>
              <a:t>IP </a:t>
            </a:r>
            <a:r>
              <a:rPr lang="en-US" altLang="zh-CN" sz="2200" dirty="0"/>
              <a:t>= {(</a:t>
            </a:r>
            <a:r>
              <a:rPr lang="en-US" altLang="zh-CN" sz="2200" i="1" dirty="0"/>
              <a:t>ABC</a:t>
            </a:r>
            <a:r>
              <a:rPr lang="en-US" altLang="zh-CN" sz="2200" dirty="0"/>
              <a:t>), (</a:t>
            </a:r>
            <a:r>
              <a:rPr lang="en-US" altLang="zh-CN" sz="2200" i="1" dirty="0"/>
              <a:t>AB</a:t>
            </a:r>
            <a:r>
              <a:rPr lang="en-US" altLang="zh-CN" sz="2200" dirty="0"/>
              <a:t>)}</a:t>
            </a:r>
          </a:p>
          <a:p>
            <a:pPr marL="742950" lvl="2" indent="-342900">
              <a:buFontTx/>
              <a:buChar char="•"/>
            </a:pPr>
            <a:r>
              <a:rPr lang="en-US" altLang="zh-CN" sz="2200" i="1" dirty="0"/>
              <a:t>COL</a:t>
            </a:r>
            <a:r>
              <a:rPr lang="en-US" altLang="zh-CN" sz="2200" dirty="0"/>
              <a:t> = {</a:t>
            </a:r>
            <a:r>
              <a:rPr lang="en-US" altLang="zh-CN" sz="2200" i="1" dirty="0"/>
              <a:t>k</a:t>
            </a:r>
            <a:r>
              <a:rPr lang="en-US" altLang="zh-CN" sz="2200" dirty="0"/>
              <a:t>}</a:t>
            </a:r>
          </a:p>
          <a:p>
            <a:pPr marL="742950" lvl="2" indent="-342900">
              <a:buFontTx/>
              <a:buChar char="•"/>
            </a:pPr>
            <a:r>
              <a:rPr lang="en-US" altLang="zh-CN" sz="2200" i="1" dirty="0"/>
              <a:t>FS</a:t>
            </a:r>
            <a:r>
              <a:rPr lang="en-US" altLang="zh-CN" sz="1400" i="1" dirty="0"/>
              <a:t>F</a:t>
            </a:r>
            <a:r>
              <a:rPr lang="en-US" altLang="zh-CN" sz="2200" dirty="0"/>
              <a:t> = {col </a:t>
            </a:r>
            <a:r>
              <a:rPr lang="en-US" altLang="zh-CN" sz="2200" i="1" dirty="0"/>
              <a:t>k</a:t>
            </a:r>
            <a:r>
              <a:rPr lang="en-US" altLang="zh-CN" sz="2200" dirty="0"/>
              <a:t> have as feed initial mixture}   e.g. 1,2,3</a:t>
            </a:r>
          </a:p>
          <a:p>
            <a:pPr marL="742950" lvl="2" indent="-342900">
              <a:buFontTx/>
              <a:buChar char="•"/>
            </a:pPr>
            <a:r>
              <a:rPr lang="en-US" altLang="zh-CN" sz="2200" i="1" dirty="0" err="1"/>
              <a:t>FS</a:t>
            </a:r>
            <a:r>
              <a:rPr lang="en-US" altLang="zh-CN" sz="1400" i="1" dirty="0" err="1"/>
              <a:t>m</a:t>
            </a:r>
            <a:r>
              <a:rPr lang="en-US" altLang="zh-CN" sz="2200" dirty="0"/>
              <a:t> = {col </a:t>
            </a:r>
            <a:r>
              <a:rPr lang="en-US" altLang="zh-CN" sz="2200" i="1" dirty="0"/>
              <a:t>k</a:t>
            </a:r>
            <a:r>
              <a:rPr lang="en-US" altLang="zh-CN" sz="2200" dirty="0"/>
              <a:t> have as feed intermediate </a:t>
            </a:r>
            <a:r>
              <a:rPr lang="en-US" altLang="zh-CN" sz="2200" i="1" dirty="0"/>
              <a:t>m</a:t>
            </a:r>
            <a:r>
              <a:rPr lang="en-US" altLang="zh-CN" sz="2200" dirty="0"/>
              <a:t>}  e.g. 4-&gt;10</a:t>
            </a:r>
          </a:p>
          <a:p>
            <a:pPr marL="742950" lvl="2" indent="-342900">
              <a:buFontTx/>
              <a:buChar char="•"/>
            </a:pPr>
            <a:r>
              <a:rPr lang="en-US" altLang="zh-CN" sz="2200" i="1" dirty="0" err="1"/>
              <a:t>PS</a:t>
            </a:r>
            <a:r>
              <a:rPr lang="en-US" altLang="zh-CN" sz="1400" i="1" dirty="0" err="1"/>
              <a:t>m</a:t>
            </a:r>
            <a:r>
              <a:rPr lang="en-US" altLang="zh-CN" sz="2200" dirty="0"/>
              <a:t> = {col </a:t>
            </a:r>
            <a:r>
              <a:rPr lang="en-US" altLang="zh-CN" sz="2200" i="1" dirty="0"/>
              <a:t>k</a:t>
            </a:r>
            <a:r>
              <a:rPr lang="en-US" altLang="zh-CN" sz="2200" dirty="0"/>
              <a:t> produce intermediate </a:t>
            </a:r>
            <a:r>
              <a:rPr lang="en-US" altLang="zh-CN" sz="2200" i="1" dirty="0"/>
              <a:t>m</a:t>
            </a:r>
            <a:r>
              <a:rPr lang="en-US" altLang="zh-CN" sz="2200" dirty="0"/>
              <a:t>}    1-&gt;7 (BCD Col 1)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Model</a:t>
            </a:r>
          </a:p>
        </p:txBody>
      </p:sp>
      <p:pic>
        <p:nvPicPr>
          <p:cNvPr id="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19200"/>
            <a:ext cx="190500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Grp="1" noChangeAspect="1"/>
          </p:cNvGraphicFramePr>
          <p:nvPr/>
        </p:nvGraphicFramePr>
        <p:xfrm>
          <a:off x="1273175" y="1752601"/>
          <a:ext cx="2460625" cy="204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883305" imgH="1565633" progId="Visio.Drawing.11">
                  <p:embed/>
                </p:oleObj>
              </mc:Choice>
              <mc:Fallback>
                <p:oleObj name="Visio" r:id="rId6" imgW="1883305" imgH="1565633" progId="Visio.Drawing.11">
                  <p:embed/>
                  <p:pic>
                    <p:nvPicPr>
                      <p:cNvPr id="7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75" y="1752601"/>
                        <a:ext cx="2460625" cy="204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4038600" y="1987549"/>
            <a:ext cx="4364037" cy="1349375"/>
            <a:chOff x="2616" y="2190"/>
            <a:chExt cx="2749" cy="850"/>
          </a:xfrm>
        </p:grpSpPr>
        <p:pic>
          <p:nvPicPr>
            <p:cNvPr id="9" name="Picture 11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" y="2190"/>
              <a:ext cx="2736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2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" y="2688"/>
              <a:ext cx="1600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64BD4-26AF-5C93-8BF9-A297544EB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500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Model</a:t>
            </a:r>
            <a:endParaRPr lang="en-US" dirty="0"/>
          </a:p>
        </p:txBody>
      </p:sp>
      <p:sp>
        <p:nvSpPr>
          <p:cNvPr id="6277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CN">
                <a:ea typeface="SimSun" pitchFamily="2" charset="-122"/>
              </a:rPr>
              <a:t>MILP Model for Distillation Sequence</a:t>
            </a:r>
          </a:p>
        </p:txBody>
      </p:sp>
      <p:pic>
        <p:nvPicPr>
          <p:cNvPr id="627721" name="Picture 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905000"/>
            <a:ext cx="8255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7718" name="Text Box 6"/>
          <p:cNvSpPr txBox="1">
            <a:spLocks noChangeArrowheads="1"/>
          </p:cNvSpPr>
          <p:nvPr/>
        </p:nvSpPr>
        <p:spPr bwMode="auto">
          <a:xfrm>
            <a:off x="5394325" y="49530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u="sng" dirty="0">
                <a:solidFill>
                  <a:srgbClr val="0000FF"/>
                </a:solidFill>
                <a:latin typeface="Times New Roman" pitchFamily="18" charset="0"/>
                <a:cs typeface="Arial" pitchFamily="34" charset="0"/>
              </a:rPr>
              <a:t>Note:</a:t>
            </a:r>
            <a:r>
              <a:rPr lang="en-US" altLang="zh-CN" sz="2400" dirty="0">
                <a:solidFill>
                  <a:srgbClr val="0000FF"/>
                </a:solidFill>
                <a:latin typeface="Times New Roman" pitchFamily="18" charset="0"/>
                <a:cs typeface="Arial" pitchFamily="34" charset="0"/>
              </a:rPr>
              <a:t> Generally </a:t>
            </a:r>
            <a:r>
              <a:rPr lang="en-US" altLang="zh-CN" sz="2400" i="1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K</a:t>
            </a:r>
            <a:r>
              <a:rPr lang="en-US" altLang="zh-CN" sz="2400" i="1" baseline="-250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R</a:t>
            </a:r>
            <a:r>
              <a:rPr lang="en-US" altLang="zh-CN" sz="2400" i="1" baseline="300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K</a:t>
            </a:r>
            <a:r>
              <a:rPr lang="en-US" altLang="zh-CN" sz="24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 = </a:t>
            </a:r>
            <a:r>
              <a:rPr lang="en-US" altLang="zh-CN" sz="2400" i="1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K</a:t>
            </a:r>
            <a:r>
              <a:rPr lang="en-US" altLang="zh-CN" sz="2400" i="1" baseline="-250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C</a:t>
            </a:r>
            <a:r>
              <a:rPr lang="en-US" altLang="zh-CN" sz="2400" i="1" baseline="300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K</a:t>
            </a:r>
            <a:r>
              <a:rPr lang="en-US" altLang="zh-CN" sz="2400" dirty="0">
                <a:solidFill>
                  <a:srgbClr val="009900"/>
                </a:solidFill>
                <a:latin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C24371-7F0C-9315-CC19-3A97FE705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693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20"/>
    </mc:Choice>
    <mc:Fallback xmlns="">
      <p:transition spd="slow" advTm="2762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Goal: Synthesize optimal separation system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Olefin Separation System (BP)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2" y="1828800"/>
            <a:ext cx="8372475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4DC25-914B-DFBC-A118-896612A7D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733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Superstructure</a:t>
            </a: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55639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05C2F5-3D4E-D492-FE46-8B658D62F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1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Solution (Successful Story)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1"/>
          <a:stretch/>
        </p:blipFill>
        <p:spPr bwMode="auto">
          <a:xfrm>
            <a:off x="457199" y="990600"/>
            <a:ext cx="823805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A6EFE2-75E0-E69A-608F-61B1F52B8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675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Diverse pathways in a conversation/reaction networks from raw materials to final products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Conversion Network Analysis and Optimization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464784" y="2088222"/>
            <a:ext cx="452681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b="1" kern="0" dirty="0">
                <a:solidFill>
                  <a:srgbClr val="009900"/>
                </a:solidFill>
              </a:rPr>
              <a:t>Example: Bioconversion network</a:t>
            </a:r>
          </a:p>
          <a:p>
            <a:pPr lvl="4">
              <a:lnSpc>
                <a:spcPct val="150000"/>
              </a:lnSpc>
            </a:pPr>
            <a:endParaRPr lang="en-US" sz="1050" b="1" kern="0" dirty="0">
              <a:solidFill>
                <a:srgbClr val="009900"/>
              </a:solidFill>
            </a:endParaRPr>
          </a:p>
          <a:p>
            <a:pPr>
              <a:lnSpc>
                <a:spcPct val="150000"/>
              </a:lnSpc>
            </a:pPr>
            <a:r>
              <a:rPr lang="en-US" kern="0" dirty="0">
                <a:solidFill>
                  <a:srgbClr val="009900"/>
                </a:solidFill>
              </a:rPr>
              <a:t>8 biomass feedstocks  </a:t>
            </a:r>
          </a:p>
          <a:p>
            <a:pPr>
              <a:lnSpc>
                <a:spcPct val="150000"/>
              </a:lnSpc>
            </a:pPr>
            <a:r>
              <a:rPr lang="en-US" kern="0" dirty="0">
                <a:solidFill>
                  <a:srgbClr val="009900"/>
                </a:solidFill>
              </a:rPr>
              <a:t>Hundreds of “known” conversion technologies</a:t>
            </a:r>
          </a:p>
          <a:p>
            <a:pPr>
              <a:lnSpc>
                <a:spcPct val="150000"/>
              </a:lnSpc>
            </a:pPr>
            <a:r>
              <a:rPr lang="en-US" kern="0" dirty="0">
                <a:solidFill>
                  <a:srgbClr val="009900"/>
                </a:solidFill>
              </a:rPr>
              <a:t>4 types of biofuels + 19 </a:t>
            </a:r>
            <a:r>
              <a:rPr lang="en-US" kern="0" dirty="0" err="1">
                <a:solidFill>
                  <a:srgbClr val="009900"/>
                </a:solidFill>
              </a:rPr>
              <a:t>bioproducts</a:t>
            </a:r>
            <a:endParaRPr lang="en-US" kern="0" dirty="0">
              <a:solidFill>
                <a:srgbClr val="009900"/>
              </a:solidFill>
            </a:endParaRP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2057400"/>
            <a:ext cx="3443170" cy="461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ECE90-E75C-CF69-9BF5-9831641C3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484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3058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Help to identify: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/>
              <a:t>Optimal</a:t>
            </a:r>
            <a:r>
              <a:rPr lang="en-US" dirty="0"/>
              <a:t> production </a:t>
            </a:r>
            <a:r>
              <a:rPr lang="en-US" b="1" dirty="0"/>
              <a:t>pathways</a:t>
            </a:r>
            <a:r>
              <a:rPr lang="en-US" dirty="0"/>
              <a:t> for a given demand of product</a:t>
            </a:r>
          </a:p>
          <a:p>
            <a:r>
              <a:rPr lang="en-US" b="1" dirty="0"/>
              <a:t>Optimal</a:t>
            </a:r>
            <a:r>
              <a:rPr lang="en-US" dirty="0"/>
              <a:t> utilization </a:t>
            </a:r>
            <a:r>
              <a:rPr lang="en-US" b="1" dirty="0"/>
              <a:t>pathways</a:t>
            </a:r>
            <a:r>
              <a:rPr lang="en-US" dirty="0"/>
              <a:t> for a given supply of feedstock</a:t>
            </a:r>
          </a:p>
          <a:p>
            <a:r>
              <a:rPr lang="en-US" b="1" dirty="0"/>
              <a:t>Optimal</a:t>
            </a:r>
            <a:r>
              <a:rPr lang="en-US" dirty="0"/>
              <a:t> </a:t>
            </a:r>
            <a:r>
              <a:rPr lang="en-US" b="1" dirty="0"/>
              <a:t>pathways</a:t>
            </a:r>
            <a:r>
              <a:rPr lang="en-US" dirty="0"/>
              <a:t> for a given feedstock and product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Example network size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200 conversion technologies</a:t>
            </a:r>
          </a:p>
          <a:p>
            <a:r>
              <a:rPr lang="en-US" dirty="0"/>
              <a:t>142 feeds/intermediates/products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“Optimal Pathways” from Bioconversion Network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948" y="3581400"/>
            <a:ext cx="4156052" cy="23622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1D4C6-D31C-C742-D45F-2FBE260DE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13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Optimal Pathway/Technology Selection Model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/>
          <a:lstStyle/>
          <a:p>
            <a:r>
              <a:rPr lang="en-US" dirty="0"/>
              <a:t>Minimize total annualized cost (CAPEX + OPEX)</a:t>
            </a:r>
          </a:p>
          <a:p>
            <a:pPr lvl="1"/>
            <a:r>
              <a:rPr lang="en-US" dirty="0"/>
              <a:t>Subject to mass balance, production capacity, availability and demand</a:t>
            </a:r>
          </a:p>
          <a:p>
            <a:pPr lvl="4"/>
            <a:endParaRPr lang="en-US" sz="800" dirty="0"/>
          </a:p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</a:rPr>
              <a:t>Sets</a:t>
            </a:r>
            <a:endParaRPr lang="en-US" sz="2000" b="1" dirty="0">
              <a:solidFill>
                <a:srgbClr val="00990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I</a:t>
            </a:r>
            <a:r>
              <a:rPr lang="en-US" sz="2000" i="1" dirty="0">
                <a:solidFill>
                  <a:srgbClr val="0070C0"/>
                </a:solidFill>
              </a:rPr>
              <a:t>	</a:t>
            </a:r>
            <a:r>
              <a:rPr lang="en-US" sz="2000" dirty="0">
                <a:solidFill>
                  <a:srgbClr val="0070C0"/>
                </a:solidFill>
              </a:rPr>
              <a:t>set of feedstocks/intermediate/products indexed by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J</a:t>
            </a:r>
            <a:r>
              <a:rPr lang="en-US" sz="2000" i="1" dirty="0">
                <a:solidFill>
                  <a:srgbClr val="0070C0"/>
                </a:solidFill>
              </a:rPr>
              <a:t>	</a:t>
            </a:r>
            <a:r>
              <a:rPr lang="en-US" sz="2000" dirty="0">
                <a:solidFill>
                  <a:srgbClr val="0070C0"/>
                </a:solidFill>
              </a:rPr>
              <a:t>set of technologies/processes indexed by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  <a:endParaRPr lang="en-US" sz="2000" b="1" dirty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US" b="1" u="sng" dirty="0">
                <a:solidFill>
                  <a:srgbClr val="009900"/>
                </a:solidFill>
              </a:rPr>
              <a:t>Binary 0-1 </a:t>
            </a:r>
            <a:r>
              <a:rPr lang="en-US" b="1" dirty="0">
                <a:solidFill>
                  <a:srgbClr val="009900"/>
                </a:solidFill>
              </a:rPr>
              <a:t>Variables</a:t>
            </a:r>
          </a:p>
          <a:p>
            <a:r>
              <a:rPr lang="en-US" sz="2000" b="1" i="1" dirty="0" err="1">
                <a:solidFill>
                  <a:srgbClr val="0070C0"/>
                </a:solidFill>
              </a:rPr>
              <a:t>y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j</a:t>
            </a:r>
            <a:r>
              <a:rPr lang="en-US" sz="2000" i="1" dirty="0">
                <a:solidFill>
                  <a:srgbClr val="0070C0"/>
                </a:solidFill>
              </a:rPr>
              <a:t>       </a:t>
            </a:r>
            <a:r>
              <a:rPr lang="en-US" sz="2000" dirty="0">
                <a:solidFill>
                  <a:srgbClr val="0070C0"/>
                </a:solidFill>
              </a:rPr>
              <a:t>selection of technology/process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</a:rPr>
              <a:t>Continuous Variables</a:t>
            </a:r>
            <a:endParaRPr lang="en-US" sz="2000" b="1" dirty="0">
              <a:solidFill>
                <a:srgbClr val="00990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p</a:t>
            </a:r>
            <a:r>
              <a:rPr lang="en-US" sz="2000" b="1" i="1" baseline="-25000" dirty="0">
                <a:solidFill>
                  <a:srgbClr val="0070C0"/>
                </a:solidFill>
              </a:rPr>
              <a:t>i</a:t>
            </a:r>
            <a:r>
              <a:rPr lang="en-US" sz="2000" i="1" dirty="0">
                <a:solidFill>
                  <a:srgbClr val="0070C0"/>
                </a:solidFill>
              </a:rPr>
              <a:t>       </a:t>
            </a:r>
            <a:r>
              <a:rPr lang="en-US" sz="2000" dirty="0">
                <a:solidFill>
                  <a:srgbClr val="0070C0"/>
                </a:solidFill>
              </a:rPr>
              <a:t>purchase amount of 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 err="1">
                <a:solidFill>
                  <a:srgbClr val="0070C0"/>
                </a:solidFill>
              </a:rPr>
              <a:t>s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i</a:t>
            </a:r>
            <a:r>
              <a:rPr lang="en-US" sz="2000" i="1" dirty="0">
                <a:solidFill>
                  <a:srgbClr val="0070C0"/>
                </a:solidFill>
              </a:rPr>
              <a:t>       </a:t>
            </a:r>
            <a:r>
              <a:rPr lang="en-US" sz="2000" dirty="0">
                <a:solidFill>
                  <a:srgbClr val="0070C0"/>
                </a:solidFill>
              </a:rPr>
              <a:t> sale amount of material/product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 err="1">
                <a:solidFill>
                  <a:srgbClr val="0070C0"/>
                </a:solidFill>
              </a:rPr>
              <a:t>q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j</a:t>
            </a:r>
            <a:r>
              <a:rPr lang="en-US" sz="2000" i="1" dirty="0">
                <a:solidFill>
                  <a:srgbClr val="0070C0"/>
                </a:solidFill>
              </a:rPr>
              <a:t> 	</a:t>
            </a:r>
            <a:r>
              <a:rPr lang="en-US" sz="2000" dirty="0">
                <a:solidFill>
                  <a:srgbClr val="0070C0"/>
                </a:solidFill>
              </a:rPr>
              <a:t>capacity of process with technology </a:t>
            </a:r>
            <a:r>
              <a:rPr lang="en-US" sz="2000" i="1" dirty="0">
                <a:solidFill>
                  <a:srgbClr val="0070C0"/>
                </a:solidFill>
              </a:rPr>
              <a:t>j  </a:t>
            </a:r>
          </a:p>
          <a:p>
            <a:r>
              <a:rPr lang="en-US" sz="2000" b="1" i="1" dirty="0" err="1">
                <a:solidFill>
                  <a:srgbClr val="0070C0"/>
                </a:solidFill>
              </a:rPr>
              <a:t>w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j</a:t>
            </a:r>
            <a:r>
              <a:rPr lang="en-US" sz="2000" i="1" dirty="0">
                <a:solidFill>
                  <a:srgbClr val="0070C0"/>
                </a:solidFill>
              </a:rPr>
              <a:t> 	</a:t>
            </a:r>
            <a:r>
              <a:rPr lang="en-US" sz="2000" dirty="0">
                <a:solidFill>
                  <a:srgbClr val="0070C0"/>
                </a:solidFill>
              </a:rPr>
              <a:t>production level of process with technology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  <a:endParaRPr lang="en-US" sz="2800" b="1" i="1" dirty="0">
              <a:solidFill>
                <a:srgbClr val="0070C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9355B-1130-D3B2-B7A6-393771BF6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44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</a:rPr>
              <a:t>Sets</a:t>
            </a:r>
          </a:p>
          <a:p>
            <a:r>
              <a:rPr lang="en-US" sz="2000" b="1" i="1" dirty="0">
                <a:solidFill>
                  <a:srgbClr val="0070C0"/>
                </a:solidFill>
              </a:rPr>
              <a:t>I</a:t>
            </a:r>
            <a:r>
              <a:rPr lang="en-US" sz="2000" i="1" dirty="0">
                <a:solidFill>
                  <a:srgbClr val="0070C0"/>
                </a:solidFill>
              </a:rPr>
              <a:t>	</a:t>
            </a:r>
            <a:r>
              <a:rPr lang="en-US" sz="2000" dirty="0">
                <a:solidFill>
                  <a:srgbClr val="0070C0"/>
                </a:solidFill>
              </a:rPr>
              <a:t>set of feedstocks/intermediate/products indexed by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J</a:t>
            </a:r>
            <a:r>
              <a:rPr lang="en-US" sz="2000" i="1" dirty="0">
                <a:solidFill>
                  <a:srgbClr val="0070C0"/>
                </a:solidFill>
              </a:rPr>
              <a:t>	</a:t>
            </a:r>
            <a:r>
              <a:rPr lang="en-US" sz="2000" dirty="0">
                <a:solidFill>
                  <a:srgbClr val="0070C0"/>
                </a:solidFill>
              </a:rPr>
              <a:t>set of technologies/processes indexed by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  <a:endParaRPr lang="en-US" sz="2000" b="1" dirty="0">
              <a:solidFill>
                <a:srgbClr val="009900"/>
              </a:solidFill>
            </a:endParaRPr>
          </a:p>
          <a:p>
            <a:pPr marL="0" indent="0">
              <a:buFontTx/>
              <a:buNone/>
            </a:pPr>
            <a:r>
              <a:rPr lang="en-US" b="1" dirty="0">
                <a:solidFill>
                  <a:srgbClr val="009900"/>
                </a:solidFill>
              </a:rPr>
              <a:t>Parameters</a:t>
            </a:r>
          </a:p>
          <a:p>
            <a:r>
              <a:rPr lang="en-US" sz="2000" b="1" i="1" dirty="0">
                <a:solidFill>
                  <a:srgbClr val="0070C0"/>
                </a:solidFill>
              </a:rPr>
              <a:t>f(∙)	  </a:t>
            </a:r>
            <a:r>
              <a:rPr lang="en-US" sz="2000" dirty="0">
                <a:solidFill>
                  <a:srgbClr val="0070C0"/>
                </a:solidFill>
              </a:rPr>
              <a:t>nonlinear function for capital cost</a:t>
            </a:r>
            <a:endParaRPr lang="en-US" sz="2000" b="1" i="1" dirty="0">
              <a:solidFill>
                <a:srgbClr val="0070C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A</a:t>
            </a:r>
            <a:r>
              <a:rPr lang="en-US" sz="2000" b="1" i="1" baseline="-25000" dirty="0">
                <a:solidFill>
                  <a:srgbClr val="0070C0"/>
                </a:solidFill>
              </a:rPr>
              <a:t>i</a:t>
            </a:r>
            <a:r>
              <a:rPr lang="en-US" sz="2000" b="1" i="1" dirty="0">
                <a:solidFill>
                  <a:srgbClr val="0070C0"/>
                </a:solidFill>
              </a:rPr>
              <a:t>	  </a:t>
            </a:r>
            <a:r>
              <a:rPr lang="en-US" sz="2000" dirty="0">
                <a:solidFill>
                  <a:srgbClr val="0070C0"/>
                </a:solidFill>
              </a:rPr>
              <a:t>maximum availability/supply of material/product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>
                <a:solidFill>
                  <a:srgbClr val="0070C0"/>
                </a:solidFill>
              </a:rPr>
              <a:t>D</a:t>
            </a:r>
            <a:r>
              <a:rPr lang="en-US" sz="2000" b="1" i="1" baseline="-25000" dirty="0">
                <a:solidFill>
                  <a:srgbClr val="0070C0"/>
                </a:solidFill>
              </a:rPr>
              <a:t>i</a:t>
            </a:r>
            <a:r>
              <a:rPr lang="en-US" sz="2000" b="1" i="1" dirty="0">
                <a:solidFill>
                  <a:srgbClr val="0070C0"/>
                </a:solidFill>
              </a:rPr>
              <a:t>	  </a:t>
            </a:r>
            <a:r>
              <a:rPr lang="en-US" sz="2000" dirty="0">
                <a:solidFill>
                  <a:srgbClr val="0070C0"/>
                </a:solidFill>
              </a:rPr>
              <a:t>demand of 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 err="1">
                <a:solidFill>
                  <a:srgbClr val="0070C0"/>
                </a:solidFill>
              </a:rPr>
              <a:t>CP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i</a:t>
            </a:r>
            <a:r>
              <a:rPr lang="en-US" sz="2000" b="1" i="1" dirty="0">
                <a:solidFill>
                  <a:srgbClr val="0070C0"/>
                </a:solidFill>
              </a:rPr>
              <a:t>      </a:t>
            </a:r>
            <a:r>
              <a:rPr lang="en-US" sz="2000" dirty="0">
                <a:solidFill>
                  <a:srgbClr val="0070C0"/>
                </a:solidFill>
              </a:rPr>
              <a:t>unit procurement cost of 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 err="1">
                <a:solidFill>
                  <a:srgbClr val="0070C0"/>
                </a:solidFill>
              </a:rPr>
              <a:t>CW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i</a:t>
            </a:r>
            <a:r>
              <a:rPr lang="en-US" sz="2000" b="1" i="1" dirty="0">
                <a:solidFill>
                  <a:srgbClr val="0070C0"/>
                </a:solidFill>
              </a:rPr>
              <a:t>	  </a:t>
            </a:r>
            <a:r>
              <a:rPr lang="en-US" sz="2000" dirty="0">
                <a:solidFill>
                  <a:srgbClr val="0070C0"/>
                </a:solidFill>
              </a:rPr>
              <a:t>unit production cost of 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US" sz="2000" b="1" i="1" dirty="0" err="1">
                <a:solidFill>
                  <a:srgbClr val="0070C0"/>
                </a:solidFill>
              </a:rPr>
              <a:t>QL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j</a:t>
            </a:r>
            <a:r>
              <a:rPr lang="en-US" sz="2000" b="1" i="1" dirty="0">
                <a:solidFill>
                  <a:srgbClr val="0070C0"/>
                </a:solidFill>
              </a:rPr>
              <a:t>      </a:t>
            </a:r>
            <a:r>
              <a:rPr lang="en-US" sz="2000" dirty="0">
                <a:solidFill>
                  <a:srgbClr val="0070C0"/>
                </a:solidFill>
              </a:rPr>
              <a:t>minimum process capacity level of process with technology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</a:p>
          <a:p>
            <a:r>
              <a:rPr lang="en-US" sz="2000" b="1" i="1" dirty="0" err="1">
                <a:solidFill>
                  <a:srgbClr val="0070C0"/>
                </a:solidFill>
              </a:rPr>
              <a:t>QU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j</a:t>
            </a:r>
            <a:r>
              <a:rPr lang="en-US" sz="2000" b="1" i="1" dirty="0">
                <a:solidFill>
                  <a:srgbClr val="0070C0"/>
                </a:solidFill>
              </a:rPr>
              <a:t>      </a:t>
            </a:r>
            <a:r>
              <a:rPr lang="en-US" sz="2000" dirty="0">
                <a:solidFill>
                  <a:srgbClr val="0070C0"/>
                </a:solidFill>
              </a:rPr>
              <a:t>maximum process capacity level of process with technology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</a:p>
          <a:p>
            <a:r>
              <a:rPr lang="en-US" sz="2000" b="1" i="1" dirty="0" err="1">
                <a:solidFill>
                  <a:srgbClr val="0070C0"/>
                </a:solidFill>
              </a:rPr>
              <a:t>M</a:t>
            </a:r>
            <a:r>
              <a:rPr lang="en-US" sz="2000" b="1" i="1" baseline="-25000" dirty="0" err="1">
                <a:solidFill>
                  <a:srgbClr val="0070C0"/>
                </a:solidFill>
              </a:rPr>
              <a:t>i</a:t>
            </a:r>
            <a:r>
              <a:rPr lang="en-US" sz="2000" b="1" i="1" baseline="-25000" dirty="0">
                <a:solidFill>
                  <a:srgbClr val="0070C0"/>
                </a:solidFill>
              </a:rPr>
              <a:t>, j</a:t>
            </a:r>
            <a:r>
              <a:rPr lang="en-US" sz="2000" b="1" i="1" dirty="0">
                <a:solidFill>
                  <a:srgbClr val="0070C0"/>
                </a:solidFill>
              </a:rPr>
              <a:t>      </a:t>
            </a:r>
            <a:r>
              <a:rPr lang="en-US" sz="2000" dirty="0">
                <a:solidFill>
                  <a:srgbClr val="0070C0"/>
                </a:solidFill>
              </a:rPr>
              <a:t>conversion coefficient of product </a:t>
            </a:r>
            <a:r>
              <a:rPr lang="en-US" sz="2000" i="1" dirty="0" err="1">
                <a:solidFill>
                  <a:srgbClr val="0070C0"/>
                </a:solidFill>
              </a:rPr>
              <a:t>i</a:t>
            </a:r>
            <a:r>
              <a:rPr lang="en-US" sz="2000" dirty="0">
                <a:solidFill>
                  <a:srgbClr val="0070C0"/>
                </a:solidFill>
              </a:rPr>
              <a:t> in process with technology </a:t>
            </a:r>
            <a:r>
              <a:rPr lang="en-US" sz="2000" i="1" dirty="0">
                <a:solidFill>
                  <a:srgbClr val="0070C0"/>
                </a:solidFill>
              </a:rPr>
              <a:t>j</a:t>
            </a:r>
          </a:p>
          <a:p>
            <a:pPr lvl="1"/>
            <a:endParaRPr lang="en-US" sz="2400" dirty="0"/>
          </a:p>
          <a:p>
            <a:pPr marL="457200" lvl="1" indent="0">
              <a:buFontTx/>
              <a:buNone/>
            </a:pPr>
            <a:endParaRPr lang="en-US" sz="2400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Pathway/Technology Selection Model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9A5E9-6448-78AC-6F53-8EEB6D8C8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732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5672774"/>
            <a:ext cx="7772400" cy="95662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Use </a:t>
            </a:r>
            <a:r>
              <a:rPr lang="en-US" b="1" dirty="0">
                <a:solidFill>
                  <a:srgbClr val="FF0000"/>
                </a:solidFill>
              </a:rPr>
              <a:t>piecewise linear approximation </a:t>
            </a:r>
            <a:r>
              <a:rPr lang="en-US" b="1" dirty="0">
                <a:solidFill>
                  <a:srgbClr val="0070C0"/>
                </a:solidFill>
              </a:rPr>
              <a:t>to model nonlinear function </a:t>
            </a:r>
            <a:r>
              <a:rPr lang="en-US" b="1" i="1" dirty="0">
                <a:solidFill>
                  <a:srgbClr val="0070C0"/>
                </a:solidFill>
              </a:rPr>
              <a:t>f </a:t>
            </a:r>
            <a:r>
              <a:rPr lang="en-US" b="1" dirty="0">
                <a:solidFill>
                  <a:srgbClr val="0070C0"/>
                </a:solidFill>
              </a:rPr>
              <a:t>(</a:t>
            </a:r>
            <a:r>
              <a:rPr lang="en-US" b="1" i="1" dirty="0" err="1">
                <a:solidFill>
                  <a:srgbClr val="0070C0"/>
                </a:solidFill>
              </a:rPr>
              <a:t>q</a:t>
            </a:r>
            <a:r>
              <a:rPr lang="en-US" b="1" i="1" baseline="-25000" dirty="0" err="1">
                <a:solidFill>
                  <a:srgbClr val="0070C0"/>
                </a:solidFill>
              </a:rPr>
              <a:t>j</a:t>
            </a:r>
            <a:r>
              <a:rPr lang="en-US" b="1" dirty="0">
                <a:solidFill>
                  <a:srgbClr val="0070C0"/>
                </a:solidFill>
              </a:rPr>
              <a:t>), and formulate the problem as an MILP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Pathway/Technology Selection Model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770651"/>
              </p:ext>
            </p:extLst>
          </p:nvPr>
        </p:nvGraphicFramePr>
        <p:xfrm>
          <a:off x="449943" y="1063207"/>
          <a:ext cx="6172200" cy="4609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58840" imgH="2209680" progId="Equation.DSMT4">
                  <p:embed/>
                </p:oleObj>
              </mc:Choice>
              <mc:Fallback>
                <p:oleObj name="Equation" r:id="rId2" imgW="2958840" imgH="220968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9943" y="1063207"/>
                        <a:ext cx="6172200" cy="4609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84371" y="1834057"/>
            <a:ext cx="2971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+mn-lt"/>
              </a:rPr>
              <a:t>Capacity limitations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1871" y="2339339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+mn-lt"/>
              </a:rPr>
              <a:t>Production is limited to capacity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61000" y="292511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+mn-lt"/>
              </a:rPr>
              <a:t>Mass balance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6043" y="361547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+mn-lt"/>
              </a:rPr>
              <a:t>Availability constraint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6993" y="4158894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9900"/>
                </a:solidFill>
                <a:latin typeface="+mn-lt"/>
              </a:rPr>
              <a:t>Demand constraints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43088-FE0A-B07C-660D-3F4363077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8510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the piecewise linear function </a:t>
            </a:r>
            <a:r>
              <a:rPr lang="en-US" i="1" dirty="0"/>
              <a:t>f</a:t>
            </a:r>
            <a:r>
              <a:rPr lang="en-US" dirty="0"/>
              <a:t> (</a:t>
            </a:r>
            <a:r>
              <a:rPr lang="en-US" i="1" dirty="0"/>
              <a:t>x</a:t>
            </a:r>
            <a:r>
              <a:rPr lang="en-US" dirty="0"/>
              <a:t>) has break points </a:t>
            </a:r>
            <a:r>
              <a:rPr lang="en-US" i="1" dirty="0"/>
              <a:t>B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baseline="-25000" dirty="0"/>
              <a:t>1</a:t>
            </a:r>
            <a:r>
              <a:rPr lang="en-US" dirty="0"/>
              <a:t>, …, </a:t>
            </a:r>
            <a:r>
              <a:rPr lang="en-US" i="1" dirty="0" err="1"/>
              <a:t>B</a:t>
            </a:r>
            <a:r>
              <a:rPr lang="en-US" baseline="-25000" dirty="0" err="1"/>
              <a:t>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Piecewise Linear Function (Nonlinear)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428648"/>
          <a:ext cx="6888162" cy="390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09880" imgH="2158920" progId="Equation.DSMT4">
                  <p:embed/>
                </p:oleObj>
              </mc:Choice>
              <mc:Fallback>
                <p:oleObj name="Equation" r:id="rId2" imgW="3809880" imgH="215892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428648"/>
                        <a:ext cx="6888162" cy="3906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91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00200"/>
            <a:ext cx="3581272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6A775-1C70-DF1D-F971-472C62A14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848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Solution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1227"/>
          <a:stretch/>
        </p:blipFill>
        <p:spPr>
          <a:xfrm>
            <a:off x="208908" y="1905000"/>
            <a:ext cx="8782692" cy="331211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14B94-98DE-2B8B-8191-BFEEB075F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0313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solidFill>
                  <a:srgbClr val="0000FF"/>
                </a:solidFill>
              </a:rPr>
              <a:t>Batch Process: more than ¼ of global production</a:t>
            </a:r>
          </a:p>
          <a:p>
            <a:pPr lvl="1">
              <a:lnSpc>
                <a:spcPct val="75000"/>
              </a:lnSpc>
            </a:pPr>
            <a:r>
              <a:rPr lang="en-US" dirty="0"/>
              <a:t>Specialty and performance chemicals</a:t>
            </a:r>
          </a:p>
          <a:p>
            <a:pPr lvl="1">
              <a:lnSpc>
                <a:spcPct val="75000"/>
              </a:lnSpc>
            </a:pPr>
            <a:r>
              <a:rPr lang="en-US" dirty="0"/>
              <a:t>Electronic/agricultural materials, metals</a:t>
            </a:r>
          </a:p>
          <a:p>
            <a:pPr lvl="1">
              <a:lnSpc>
                <a:spcPct val="75000"/>
              </a:lnSpc>
            </a:pPr>
            <a:r>
              <a:rPr lang="en-US" dirty="0"/>
              <a:t>Pharmaceutical ingredients, </a:t>
            </a:r>
            <a:r>
              <a:rPr lang="en-US" dirty="0" err="1"/>
              <a:t>biochemicals</a:t>
            </a:r>
            <a:r>
              <a:rPr lang="en-US" dirty="0"/>
              <a:t> </a:t>
            </a:r>
          </a:p>
          <a:p>
            <a:pPr lvl="1">
              <a:lnSpc>
                <a:spcPct val="75000"/>
              </a:lnSpc>
            </a:pPr>
            <a:r>
              <a:rPr lang="en-US" dirty="0"/>
              <a:t>… …</a:t>
            </a:r>
            <a:endParaRPr lang="en-US" sz="1800" dirty="0"/>
          </a:p>
          <a:p>
            <a:pPr lvl="0">
              <a:defRPr/>
            </a:pPr>
            <a:r>
              <a:rPr lang="en-US" dirty="0">
                <a:solidFill>
                  <a:srgbClr val="0000FF"/>
                </a:solidFill>
              </a:rPr>
              <a:t>Features</a:t>
            </a:r>
          </a:p>
          <a:p>
            <a:pPr lvl="1">
              <a:buSzPct val="55000"/>
              <a:buBlip>
                <a:blip r:embed="rId2"/>
              </a:buBlip>
            </a:pPr>
            <a:r>
              <a:rPr lang="en-US" b="1" dirty="0">
                <a:solidFill>
                  <a:srgbClr val="009900"/>
                </a:solidFill>
              </a:rPr>
              <a:t>Sequence-dependent control policy</a:t>
            </a:r>
          </a:p>
          <a:p>
            <a:pPr lvl="1">
              <a:buSzPct val="55000"/>
              <a:buBlip>
                <a:blip r:embed="rId2"/>
              </a:buBlip>
              <a:defRPr/>
            </a:pPr>
            <a:r>
              <a:rPr lang="en-US" b="1" dirty="0">
                <a:solidFill>
                  <a:srgbClr val="009900"/>
                </a:solidFill>
              </a:rPr>
              <a:t>Unsteady state operations</a:t>
            </a:r>
          </a:p>
          <a:p>
            <a:pPr lvl="1">
              <a:buSzPct val="55000"/>
              <a:buBlip>
                <a:blip r:embed="rId2"/>
              </a:buBlip>
              <a:defRPr/>
            </a:pPr>
            <a:r>
              <a:rPr lang="en-US" b="1" dirty="0">
                <a:solidFill>
                  <a:srgbClr val="009900"/>
                </a:solidFill>
              </a:rPr>
              <a:t>Highly depend on manual operations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Production scheduling is the </a:t>
            </a:r>
            <a:r>
              <a:rPr lang="en-US" sz="2400" b="1" dirty="0">
                <a:solidFill>
                  <a:srgbClr val="FF0000"/>
                </a:solidFill>
              </a:rPr>
              <a:t>key</a:t>
            </a:r>
            <a:r>
              <a:rPr lang="en-US" sz="2400" dirty="0">
                <a:solidFill>
                  <a:srgbClr val="FF0000"/>
                </a:solidFill>
              </a:rPr>
              <a:t> issue</a:t>
            </a:r>
          </a:p>
          <a:p>
            <a:pPr lvl="1"/>
            <a:r>
              <a:rPr lang="en-US" dirty="0"/>
              <a:t>What to be produced?</a:t>
            </a:r>
          </a:p>
          <a:p>
            <a:pPr lvl="1"/>
            <a:r>
              <a:rPr lang="en-US" dirty="0"/>
              <a:t>How much to be produced?</a:t>
            </a:r>
          </a:p>
          <a:p>
            <a:pPr lvl="1"/>
            <a:r>
              <a:rPr lang="en-US" dirty="0"/>
              <a:t>When/ in what order the batches are produced?</a:t>
            </a:r>
          </a:p>
          <a:p>
            <a:pPr lvl="1"/>
            <a:r>
              <a:rPr lang="en-US" dirty="0"/>
              <a:t>Which equipment to be produced?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Processing</a:t>
            </a: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0"/>
            <a:ext cx="22193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905000"/>
            <a:ext cx="3324225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7E99B-5A36-C172-34E0-E2A033F0A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110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56" name="Line 120"/>
          <p:cNvSpPr>
            <a:spLocks noChangeShapeType="1"/>
          </p:cNvSpPr>
          <p:nvPr/>
        </p:nvSpPr>
        <p:spPr bwMode="auto">
          <a:xfrm flipV="1">
            <a:off x="2692400" y="1407252"/>
            <a:ext cx="1249363" cy="1958975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39" name="Oval 3"/>
          <p:cNvSpPr>
            <a:spLocks noChangeArrowheads="1"/>
          </p:cNvSpPr>
          <p:nvPr/>
        </p:nvSpPr>
        <p:spPr bwMode="auto">
          <a:xfrm>
            <a:off x="2397125" y="16564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I1</a:t>
            </a:r>
          </a:p>
        </p:txBody>
      </p:sp>
      <p:sp>
        <p:nvSpPr>
          <p:cNvPr id="1038340" name="Text Box 4"/>
          <p:cNvSpPr txBox="1">
            <a:spLocks noChangeArrowheads="1"/>
          </p:cNvSpPr>
          <p:nvPr/>
        </p:nvSpPr>
        <p:spPr bwMode="auto">
          <a:xfrm>
            <a:off x="1238250" y="1642202"/>
            <a:ext cx="777777" cy="338554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CN" sz="1600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  Heat  </a:t>
            </a:r>
          </a:p>
        </p:txBody>
      </p:sp>
      <p:sp>
        <p:nvSpPr>
          <p:cNvPr id="1038341" name="Text Box 5"/>
          <p:cNvSpPr txBox="1">
            <a:spLocks noChangeArrowheads="1"/>
          </p:cNvSpPr>
          <p:nvPr/>
        </p:nvSpPr>
        <p:spPr bwMode="auto">
          <a:xfrm>
            <a:off x="3441700" y="1148489"/>
            <a:ext cx="1018227" cy="338554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dirty="0">
                <a:latin typeface="Times New Roman" pitchFamily="18" charset="0"/>
                <a:ea typeface="宋体" pitchFamily="2" charset="-122"/>
                <a:cs typeface="Arial" pitchFamily="34" charset="0"/>
              </a:rPr>
              <a:t>Reaction1</a:t>
            </a:r>
          </a:p>
        </p:txBody>
      </p:sp>
      <p:sp>
        <p:nvSpPr>
          <p:cNvPr id="1038342" name="Text Box 6"/>
          <p:cNvSpPr txBox="1">
            <a:spLocks noChangeArrowheads="1"/>
          </p:cNvSpPr>
          <p:nvPr/>
        </p:nvSpPr>
        <p:spPr bwMode="auto">
          <a:xfrm>
            <a:off x="5657850" y="1107214"/>
            <a:ext cx="1064715" cy="338554"/>
          </a:xfrm>
          <a:prstGeom prst="rect">
            <a:avLst/>
          </a:prstGeom>
          <a:solidFill>
            <a:srgbClr val="0000FF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dirty="0">
                <a:latin typeface="Times New Roman" pitchFamily="18" charset="0"/>
                <a:ea typeface="宋体" pitchFamily="2" charset="-122"/>
                <a:cs typeface="Arial" pitchFamily="34" charset="0"/>
              </a:rPr>
              <a:t>Separation</a:t>
            </a:r>
          </a:p>
        </p:txBody>
      </p:sp>
      <p:sp>
        <p:nvSpPr>
          <p:cNvPr id="1038343" name="Text Box 7"/>
          <p:cNvSpPr txBox="1">
            <a:spLocks noChangeArrowheads="1"/>
          </p:cNvSpPr>
          <p:nvPr/>
        </p:nvSpPr>
        <p:spPr bwMode="auto">
          <a:xfrm>
            <a:off x="5685063" y="1961289"/>
            <a:ext cx="1069524" cy="338554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Reaction 3</a:t>
            </a:r>
          </a:p>
        </p:txBody>
      </p:sp>
      <p:sp>
        <p:nvSpPr>
          <p:cNvPr id="1038344" name="Line 8"/>
          <p:cNvSpPr>
            <a:spLocks noChangeShapeType="1"/>
          </p:cNvSpPr>
          <p:nvPr/>
        </p:nvSpPr>
        <p:spPr bwMode="auto">
          <a:xfrm>
            <a:off x="857250" y="1808889"/>
            <a:ext cx="381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45" name="Line 9"/>
          <p:cNvSpPr>
            <a:spLocks noChangeShapeType="1"/>
          </p:cNvSpPr>
          <p:nvPr/>
        </p:nvSpPr>
        <p:spPr bwMode="auto">
          <a:xfrm>
            <a:off x="2000250" y="1808889"/>
            <a:ext cx="381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46" name="Line 10"/>
          <p:cNvSpPr>
            <a:spLocks noChangeShapeType="1"/>
          </p:cNvSpPr>
          <p:nvPr/>
        </p:nvSpPr>
        <p:spPr bwMode="auto">
          <a:xfrm>
            <a:off x="2686050" y="1808889"/>
            <a:ext cx="304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47" name="Line 11"/>
          <p:cNvSpPr>
            <a:spLocks noChangeShapeType="1"/>
          </p:cNvSpPr>
          <p:nvPr/>
        </p:nvSpPr>
        <p:spPr bwMode="auto">
          <a:xfrm>
            <a:off x="2981325" y="1305652"/>
            <a:ext cx="9525" cy="8112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48" name="Line 12"/>
          <p:cNvSpPr>
            <a:spLocks noChangeShapeType="1"/>
          </p:cNvSpPr>
          <p:nvPr/>
        </p:nvSpPr>
        <p:spPr bwMode="auto">
          <a:xfrm>
            <a:off x="2990850" y="1300889"/>
            <a:ext cx="457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49" name="Line 13"/>
          <p:cNvSpPr>
            <a:spLocks noChangeShapeType="1"/>
          </p:cNvSpPr>
          <p:nvPr/>
        </p:nvSpPr>
        <p:spPr bwMode="auto">
          <a:xfrm>
            <a:off x="4514850" y="1300889"/>
            <a:ext cx="304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0" name="Oval 14"/>
          <p:cNvSpPr>
            <a:spLocks noChangeArrowheads="1"/>
          </p:cNvSpPr>
          <p:nvPr/>
        </p:nvSpPr>
        <p:spPr bwMode="auto">
          <a:xfrm>
            <a:off x="4819650" y="11484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I2</a:t>
            </a:r>
          </a:p>
        </p:txBody>
      </p:sp>
      <p:sp>
        <p:nvSpPr>
          <p:cNvPr id="1038351" name="Oval 15"/>
          <p:cNvSpPr>
            <a:spLocks noChangeArrowheads="1"/>
          </p:cNvSpPr>
          <p:nvPr/>
        </p:nvSpPr>
        <p:spPr bwMode="auto">
          <a:xfrm>
            <a:off x="4819650" y="19612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I3</a:t>
            </a:r>
          </a:p>
        </p:txBody>
      </p:sp>
      <p:sp>
        <p:nvSpPr>
          <p:cNvPr id="1038352" name="Line 16"/>
          <p:cNvSpPr>
            <a:spLocks noChangeShapeType="1"/>
          </p:cNvSpPr>
          <p:nvPr/>
        </p:nvSpPr>
        <p:spPr bwMode="auto">
          <a:xfrm>
            <a:off x="5124450" y="1300889"/>
            <a:ext cx="533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3" name="Line 17"/>
          <p:cNvSpPr>
            <a:spLocks noChangeShapeType="1"/>
          </p:cNvSpPr>
          <p:nvPr/>
        </p:nvSpPr>
        <p:spPr bwMode="auto">
          <a:xfrm>
            <a:off x="5124450" y="2113689"/>
            <a:ext cx="533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4" name="Line 18"/>
          <p:cNvSpPr>
            <a:spLocks noChangeShapeType="1"/>
          </p:cNvSpPr>
          <p:nvPr/>
        </p:nvSpPr>
        <p:spPr bwMode="auto">
          <a:xfrm>
            <a:off x="6800850" y="1300889"/>
            <a:ext cx="533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5" name="Line 19"/>
          <p:cNvSpPr>
            <a:spLocks noChangeShapeType="1"/>
          </p:cNvSpPr>
          <p:nvPr/>
        </p:nvSpPr>
        <p:spPr bwMode="auto">
          <a:xfrm>
            <a:off x="6800850" y="2113689"/>
            <a:ext cx="533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6" name="Oval 20"/>
          <p:cNvSpPr>
            <a:spLocks noChangeArrowheads="1"/>
          </p:cNvSpPr>
          <p:nvPr/>
        </p:nvSpPr>
        <p:spPr bwMode="auto">
          <a:xfrm>
            <a:off x="7334250" y="11484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P1</a:t>
            </a:r>
            <a:endParaRPr lang="en-US" altLang="zh-CN" sz="1800" dirty="0">
              <a:solidFill>
                <a:schemeClr val="tx1"/>
              </a:solidFill>
              <a:latin typeface="Times New Roman" pitchFamily="18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38357" name="Oval 21"/>
          <p:cNvSpPr>
            <a:spLocks noChangeArrowheads="1"/>
          </p:cNvSpPr>
          <p:nvPr/>
        </p:nvSpPr>
        <p:spPr bwMode="auto">
          <a:xfrm>
            <a:off x="7334250" y="19612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P2</a:t>
            </a:r>
            <a:endParaRPr lang="en-US" altLang="zh-CN" sz="1800" dirty="0">
              <a:solidFill>
                <a:schemeClr val="tx1"/>
              </a:solidFill>
              <a:latin typeface="Times New Roman" pitchFamily="18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38358" name="Line 22"/>
          <p:cNvSpPr>
            <a:spLocks noChangeShapeType="1"/>
          </p:cNvSpPr>
          <p:nvPr/>
        </p:nvSpPr>
        <p:spPr bwMode="auto">
          <a:xfrm>
            <a:off x="3905250" y="2342289"/>
            <a:ext cx="0" cy="304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59" name="Line 23"/>
          <p:cNvSpPr>
            <a:spLocks noChangeShapeType="1"/>
          </p:cNvSpPr>
          <p:nvPr/>
        </p:nvSpPr>
        <p:spPr bwMode="auto">
          <a:xfrm>
            <a:off x="3905250" y="2647089"/>
            <a:ext cx="914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0" name="Oval 24"/>
          <p:cNvSpPr>
            <a:spLocks noChangeArrowheads="1"/>
          </p:cNvSpPr>
          <p:nvPr/>
        </p:nvSpPr>
        <p:spPr bwMode="auto">
          <a:xfrm>
            <a:off x="4819650" y="2418489"/>
            <a:ext cx="304800" cy="304800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I4</a:t>
            </a:r>
          </a:p>
        </p:txBody>
      </p:sp>
      <p:sp>
        <p:nvSpPr>
          <p:cNvPr id="1038361" name="Freeform 25"/>
          <p:cNvSpPr>
            <a:spLocks/>
          </p:cNvSpPr>
          <p:nvPr/>
        </p:nvSpPr>
        <p:spPr bwMode="auto">
          <a:xfrm>
            <a:off x="5048250" y="1450114"/>
            <a:ext cx="930275" cy="5000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6" y="315"/>
              </a:cxn>
            </a:cxnLst>
            <a:rect l="0" t="0" r="r" b="b"/>
            <a:pathLst>
              <a:path w="586" h="315">
                <a:moveTo>
                  <a:pt x="0" y="0"/>
                </a:moveTo>
                <a:lnTo>
                  <a:pt x="586" y="315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2" name="Line 26"/>
          <p:cNvSpPr>
            <a:spLocks noChangeShapeType="1"/>
          </p:cNvSpPr>
          <p:nvPr/>
        </p:nvSpPr>
        <p:spPr bwMode="auto">
          <a:xfrm flipH="1" flipV="1">
            <a:off x="6029325" y="992914"/>
            <a:ext cx="9525" cy="1555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3" name="Line 27"/>
          <p:cNvSpPr>
            <a:spLocks noChangeShapeType="1"/>
          </p:cNvSpPr>
          <p:nvPr/>
        </p:nvSpPr>
        <p:spPr bwMode="auto">
          <a:xfrm flipH="1">
            <a:off x="2533650" y="996089"/>
            <a:ext cx="3505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4" name="Line 28"/>
          <p:cNvSpPr>
            <a:spLocks noChangeShapeType="1"/>
          </p:cNvSpPr>
          <p:nvPr/>
        </p:nvSpPr>
        <p:spPr bwMode="auto">
          <a:xfrm>
            <a:off x="2533650" y="1007202"/>
            <a:ext cx="0" cy="6492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5" name="Text Box 29"/>
          <p:cNvSpPr txBox="1">
            <a:spLocks noChangeArrowheads="1"/>
          </p:cNvSpPr>
          <p:nvPr/>
        </p:nvSpPr>
        <p:spPr bwMode="auto">
          <a:xfrm>
            <a:off x="3441700" y="1961289"/>
            <a:ext cx="1018227" cy="338554"/>
          </a:xfrm>
          <a:prstGeom prst="rect">
            <a:avLst/>
          </a:prstGeom>
          <a:solidFill>
            <a:srgbClr val="0099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dirty="0">
                <a:latin typeface="Times New Roman" pitchFamily="18" charset="0"/>
                <a:ea typeface="宋体" pitchFamily="2" charset="-122"/>
                <a:cs typeface="Arial" pitchFamily="34" charset="0"/>
              </a:rPr>
              <a:t>Reaction2</a:t>
            </a:r>
          </a:p>
        </p:txBody>
      </p:sp>
      <p:sp>
        <p:nvSpPr>
          <p:cNvPr id="1038366" name="Line 30"/>
          <p:cNvSpPr>
            <a:spLocks noChangeShapeType="1"/>
          </p:cNvSpPr>
          <p:nvPr/>
        </p:nvSpPr>
        <p:spPr bwMode="auto">
          <a:xfrm>
            <a:off x="2990850" y="2113689"/>
            <a:ext cx="457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7" name="Line 31"/>
          <p:cNvSpPr>
            <a:spLocks noChangeShapeType="1"/>
          </p:cNvSpPr>
          <p:nvPr/>
        </p:nvSpPr>
        <p:spPr bwMode="auto">
          <a:xfrm>
            <a:off x="4514850" y="2113689"/>
            <a:ext cx="304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368" name="Text Box 32"/>
          <p:cNvSpPr txBox="1">
            <a:spLocks noChangeArrowheads="1"/>
          </p:cNvSpPr>
          <p:nvPr/>
        </p:nvSpPr>
        <p:spPr bwMode="auto">
          <a:xfrm>
            <a:off x="1466850" y="1373914"/>
            <a:ext cx="371475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CN" sz="1400">
                <a:solidFill>
                  <a:srgbClr val="FF3300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1h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387600" y="2782027"/>
            <a:ext cx="4724400" cy="1752600"/>
            <a:chOff x="1344" y="1872"/>
            <a:chExt cx="2976" cy="1104"/>
          </a:xfrm>
        </p:grpSpPr>
        <p:sp>
          <p:nvSpPr>
            <p:cNvPr id="1038370" name="Line 34"/>
            <p:cNvSpPr>
              <a:spLocks noChangeShapeType="1"/>
            </p:cNvSpPr>
            <p:nvPr/>
          </p:nvSpPr>
          <p:spPr bwMode="auto">
            <a:xfrm>
              <a:off x="1344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1" name="Line 35"/>
            <p:cNvSpPr>
              <a:spLocks noChangeShapeType="1"/>
            </p:cNvSpPr>
            <p:nvPr/>
          </p:nvSpPr>
          <p:spPr bwMode="auto">
            <a:xfrm>
              <a:off x="1344" y="2688"/>
              <a:ext cx="38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2" name="Line 36"/>
            <p:cNvSpPr>
              <a:spLocks noChangeShapeType="1"/>
            </p:cNvSpPr>
            <p:nvPr/>
          </p:nvSpPr>
          <p:spPr bwMode="auto">
            <a:xfrm>
              <a:off x="1392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3" name="Line 37"/>
            <p:cNvSpPr>
              <a:spLocks noChangeShapeType="1"/>
            </p:cNvSpPr>
            <p:nvPr/>
          </p:nvSpPr>
          <p:spPr bwMode="auto">
            <a:xfrm>
              <a:off x="1392" y="2640"/>
              <a:ext cx="28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4" name="Line 38"/>
            <p:cNvSpPr>
              <a:spLocks noChangeShapeType="1"/>
            </p:cNvSpPr>
            <p:nvPr/>
          </p:nvSpPr>
          <p:spPr bwMode="auto">
            <a:xfrm flipV="1">
              <a:off x="1680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5" name="Line 39"/>
            <p:cNvSpPr>
              <a:spLocks noChangeShapeType="1"/>
            </p:cNvSpPr>
            <p:nvPr/>
          </p:nvSpPr>
          <p:spPr bwMode="auto">
            <a:xfrm>
              <a:off x="1728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6" name="Line 40"/>
            <p:cNvSpPr>
              <a:spLocks noChangeShapeType="1"/>
            </p:cNvSpPr>
            <p:nvPr/>
          </p:nvSpPr>
          <p:spPr bwMode="auto">
            <a:xfrm flipH="1">
              <a:off x="1344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7" name="Line 41"/>
            <p:cNvSpPr>
              <a:spLocks noChangeShapeType="1"/>
            </p:cNvSpPr>
            <p:nvPr/>
          </p:nvSpPr>
          <p:spPr bwMode="auto">
            <a:xfrm>
              <a:off x="1680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8" name="Line 42"/>
            <p:cNvSpPr>
              <a:spLocks noChangeShapeType="1"/>
            </p:cNvSpPr>
            <p:nvPr/>
          </p:nvSpPr>
          <p:spPr bwMode="auto">
            <a:xfrm>
              <a:off x="1536" y="2016"/>
              <a:ext cx="0" cy="52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79" name="Oval 43"/>
            <p:cNvSpPr>
              <a:spLocks noChangeArrowheads="1"/>
            </p:cNvSpPr>
            <p:nvPr/>
          </p:nvSpPr>
          <p:spPr bwMode="auto">
            <a:xfrm>
              <a:off x="1440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0" name="Oval 44"/>
            <p:cNvSpPr>
              <a:spLocks noChangeArrowheads="1"/>
            </p:cNvSpPr>
            <p:nvPr/>
          </p:nvSpPr>
          <p:spPr bwMode="auto">
            <a:xfrm>
              <a:off x="1536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1" name="Line 45"/>
            <p:cNvSpPr>
              <a:spLocks noChangeShapeType="1"/>
            </p:cNvSpPr>
            <p:nvPr/>
          </p:nvSpPr>
          <p:spPr bwMode="auto">
            <a:xfrm>
              <a:off x="2256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2" name="Line 46"/>
            <p:cNvSpPr>
              <a:spLocks noChangeShapeType="1"/>
            </p:cNvSpPr>
            <p:nvPr/>
          </p:nvSpPr>
          <p:spPr bwMode="auto">
            <a:xfrm>
              <a:off x="2256" y="2688"/>
              <a:ext cx="38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3" name="Line 47"/>
            <p:cNvSpPr>
              <a:spLocks noChangeShapeType="1"/>
            </p:cNvSpPr>
            <p:nvPr/>
          </p:nvSpPr>
          <p:spPr bwMode="auto">
            <a:xfrm>
              <a:off x="2304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4" name="Line 48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5" name="Line 49"/>
            <p:cNvSpPr>
              <a:spLocks noChangeShapeType="1"/>
            </p:cNvSpPr>
            <p:nvPr/>
          </p:nvSpPr>
          <p:spPr bwMode="auto">
            <a:xfrm flipV="1">
              <a:off x="2592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6" name="Line 50"/>
            <p:cNvSpPr>
              <a:spLocks noChangeShapeType="1"/>
            </p:cNvSpPr>
            <p:nvPr/>
          </p:nvSpPr>
          <p:spPr bwMode="auto">
            <a:xfrm>
              <a:off x="2640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7" name="Line 51"/>
            <p:cNvSpPr>
              <a:spLocks noChangeShapeType="1"/>
            </p:cNvSpPr>
            <p:nvPr/>
          </p:nvSpPr>
          <p:spPr bwMode="auto">
            <a:xfrm flipH="1">
              <a:off x="2256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8" name="Line 52"/>
            <p:cNvSpPr>
              <a:spLocks noChangeShapeType="1"/>
            </p:cNvSpPr>
            <p:nvPr/>
          </p:nvSpPr>
          <p:spPr bwMode="auto">
            <a:xfrm>
              <a:off x="2592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89" name="Line 53"/>
            <p:cNvSpPr>
              <a:spLocks noChangeShapeType="1"/>
            </p:cNvSpPr>
            <p:nvPr/>
          </p:nvSpPr>
          <p:spPr bwMode="auto">
            <a:xfrm>
              <a:off x="2448" y="2016"/>
              <a:ext cx="0" cy="52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0" name="Oval 54"/>
            <p:cNvSpPr>
              <a:spLocks noChangeArrowheads="1"/>
            </p:cNvSpPr>
            <p:nvPr/>
          </p:nvSpPr>
          <p:spPr bwMode="auto">
            <a:xfrm>
              <a:off x="2352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1" name="Oval 55"/>
            <p:cNvSpPr>
              <a:spLocks noChangeArrowheads="1"/>
            </p:cNvSpPr>
            <p:nvPr/>
          </p:nvSpPr>
          <p:spPr bwMode="auto">
            <a:xfrm>
              <a:off x="2448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2" name="Line 56"/>
            <p:cNvSpPr>
              <a:spLocks noChangeShapeType="1"/>
            </p:cNvSpPr>
            <p:nvPr/>
          </p:nvSpPr>
          <p:spPr bwMode="auto">
            <a:xfrm>
              <a:off x="3168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3" name="Line 57"/>
            <p:cNvSpPr>
              <a:spLocks noChangeShapeType="1"/>
            </p:cNvSpPr>
            <p:nvPr/>
          </p:nvSpPr>
          <p:spPr bwMode="auto">
            <a:xfrm>
              <a:off x="3168" y="2688"/>
              <a:ext cx="38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4" name="Line 58"/>
            <p:cNvSpPr>
              <a:spLocks noChangeShapeType="1"/>
            </p:cNvSpPr>
            <p:nvPr/>
          </p:nvSpPr>
          <p:spPr bwMode="auto">
            <a:xfrm>
              <a:off x="3216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5" name="Line 59"/>
            <p:cNvSpPr>
              <a:spLocks noChangeShapeType="1"/>
            </p:cNvSpPr>
            <p:nvPr/>
          </p:nvSpPr>
          <p:spPr bwMode="auto">
            <a:xfrm>
              <a:off x="3216" y="2640"/>
              <a:ext cx="28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6" name="Line 60"/>
            <p:cNvSpPr>
              <a:spLocks noChangeShapeType="1"/>
            </p:cNvSpPr>
            <p:nvPr/>
          </p:nvSpPr>
          <p:spPr bwMode="auto">
            <a:xfrm flipV="1">
              <a:off x="3504" y="2160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7" name="Line 61"/>
            <p:cNvSpPr>
              <a:spLocks noChangeShapeType="1"/>
            </p:cNvSpPr>
            <p:nvPr/>
          </p:nvSpPr>
          <p:spPr bwMode="auto">
            <a:xfrm>
              <a:off x="3552" y="2208"/>
              <a:ext cx="0" cy="4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8" name="Line 62"/>
            <p:cNvSpPr>
              <a:spLocks noChangeShapeType="1"/>
            </p:cNvSpPr>
            <p:nvPr/>
          </p:nvSpPr>
          <p:spPr bwMode="auto">
            <a:xfrm flipH="1">
              <a:off x="3168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399" name="Line 63"/>
            <p:cNvSpPr>
              <a:spLocks noChangeShapeType="1"/>
            </p:cNvSpPr>
            <p:nvPr/>
          </p:nvSpPr>
          <p:spPr bwMode="auto">
            <a:xfrm>
              <a:off x="3504" y="2160"/>
              <a:ext cx="48" cy="4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0" name="Line 64"/>
            <p:cNvSpPr>
              <a:spLocks noChangeShapeType="1"/>
            </p:cNvSpPr>
            <p:nvPr/>
          </p:nvSpPr>
          <p:spPr bwMode="auto">
            <a:xfrm>
              <a:off x="3360" y="2016"/>
              <a:ext cx="0" cy="52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1" name="Oval 65"/>
            <p:cNvSpPr>
              <a:spLocks noChangeArrowheads="1"/>
            </p:cNvSpPr>
            <p:nvPr/>
          </p:nvSpPr>
          <p:spPr bwMode="auto">
            <a:xfrm>
              <a:off x="3264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2" name="Oval 66"/>
            <p:cNvSpPr>
              <a:spLocks noChangeArrowheads="1"/>
            </p:cNvSpPr>
            <p:nvPr/>
          </p:nvSpPr>
          <p:spPr bwMode="auto">
            <a:xfrm>
              <a:off x="3360" y="2544"/>
              <a:ext cx="96" cy="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3" name="Oval 67"/>
            <p:cNvSpPr>
              <a:spLocks noChangeArrowheads="1"/>
            </p:cNvSpPr>
            <p:nvPr/>
          </p:nvSpPr>
          <p:spPr bwMode="auto">
            <a:xfrm>
              <a:off x="4080" y="1872"/>
              <a:ext cx="240" cy="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4" name="Oval 68"/>
            <p:cNvSpPr>
              <a:spLocks noChangeArrowheads="1"/>
            </p:cNvSpPr>
            <p:nvPr/>
          </p:nvSpPr>
          <p:spPr bwMode="auto">
            <a:xfrm>
              <a:off x="4080" y="2688"/>
              <a:ext cx="240" cy="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5" name="Line 69"/>
            <p:cNvSpPr>
              <a:spLocks noChangeShapeType="1"/>
            </p:cNvSpPr>
            <p:nvPr/>
          </p:nvSpPr>
          <p:spPr bwMode="auto">
            <a:xfrm>
              <a:off x="1728" y="2304"/>
              <a:ext cx="52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6" name="Line 70"/>
            <p:cNvSpPr>
              <a:spLocks noChangeShapeType="1"/>
            </p:cNvSpPr>
            <p:nvPr/>
          </p:nvSpPr>
          <p:spPr bwMode="auto">
            <a:xfrm flipH="1">
              <a:off x="1728" y="2400"/>
              <a:ext cx="52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7" name="Line 71"/>
            <p:cNvSpPr>
              <a:spLocks noChangeShapeType="1"/>
            </p:cNvSpPr>
            <p:nvPr/>
          </p:nvSpPr>
          <p:spPr bwMode="auto">
            <a:xfrm flipH="1">
              <a:off x="2640" y="2400"/>
              <a:ext cx="52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8" name="Line 72"/>
            <p:cNvSpPr>
              <a:spLocks noChangeShapeType="1"/>
            </p:cNvSpPr>
            <p:nvPr/>
          </p:nvSpPr>
          <p:spPr bwMode="auto">
            <a:xfrm>
              <a:off x="2640" y="2304"/>
              <a:ext cx="52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09" name="Line 73"/>
            <p:cNvSpPr>
              <a:spLocks noChangeShapeType="1"/>
            </p:cNvSpPr>
            <p:nvPr/>
          </p:nvSpPr>
          <p:spPr bwMode="auto">
            <a:xfrm>
              <a:off x="3552" y="2448"/>
              <a:ext cx="52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0" name="Line 74"/>
            <p:cNvSpPr>
              <a:spLocks noChangeShapeType="1"/>
            </p:cNvSpPr>
            <p:nvPr/>
          </p:nvSpPr>
          <p:spPr bwMode="auto">
            <a:xfrm>
              <a:off x="2832" y="2496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1" name="Line 75"/>
            <p:cNvSpPr>
              <a:spLocks noChangeShapeType="1"/>
            </p:cNvSpPr>
            <p:nvPr/>
          </p:nvSpPr>
          <p:spPr bwMode="auto">
            <a:xfrm flipH="1">
              <a:off x="2064" y="2784"/>
              <a:ext cx="76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2" name="Line 76"/>
            <p:cNvSpPr>
              <a:spLocks noChangeShapeType="1"/>
            </p:cNvSpPr>
            <p:nvPr/>
          </p:nvSpPr>
          <p:spPr bwMode="auto">
            <a:xfrm flipV="1">
              <a:off x="2064" y="2496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3" name="Line 77"/>
            <p:cNvSpPr>
              <a:spLocks noChangeShapeType="1"/>
            </p:cNvSpPr>
            <p:nvPr/>
          </p:nvSpPr>
          <p:spPr bwMode="auto">
            <a:xfrm flipH="1">
              <a:off x="1728" y="2496"/>
              <a:ext cx="336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4" name="Line 78"/>
            <p:cNvSpPr>
              <a:spLocks noChangeShapeType="1"/>
            </p:cNvSpPr>
            <p:nvPr/>
          </p:nvSpPr>
          <p:spPr bwMode="auto">
            <a:xfrm>
              <a:off x="2832" y="2496"/>
              <a:ext cx="336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5" name="Line 79"/>
            <p:cNvSpPr>
              <a:spLocks noChangeShapeType="1"/>
            </p:cNvSpPr>
            <p:nvPr/>
          </p:nvSpPr>
          <p:spPr bwMode="auto">
            <a:xfrm>
              <a:off x="1728" y="2592"/>
              <a:ext cx="19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6" name="Line 80"/>
            <p:cNvSpPr>
              <a:spLocks noChangeShapeType="1"/>
            </p:cNvSpPr>
            <p:nvPr/>
          </p:nvSpPr>
          <p:spPr bwMode="auto">
            <a:xfrm>
              <a:off x="1920" y="2592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7" name="Line 81"/>
            <p:cNvSpPr>
              <a:spLocks noChangeShapeType="1"/>
            </p:cNvSpPr>
            <p:nvPr/>
          </p:nvSpPr>
          <p:spPr bwMode="auto">
            <a:xfrm>
              <a:off x="1920" y="2880"/>
              <a:ext cx="1056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8" name="Line 82"/>
            <p:cNvSpPr>
              <a:spLocks noChangeShapeType="1"/>
            </p:cNvSpPr>
            <p:nvPr/>
          </p:nvSpPr>
          <p:spPr bwMode="auto">
            <a:xfrm>
              <a:off x="2976" y="2592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19" name="Line 83"/>
            <p:cNvSpPr>
              <a:spLocks noChangeShapeType="1"/>
            </p:cNvSpPr>
            <p:nvPr/>
          </p:nvSpPr>
          <p:spPr bwMode="auto">
            <a:xfrm>
              <a:off x="2976" y="2592"/>
              <a:ext cx="19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0" name="Line 84"/>
            <p:cNvSpPr>
              <a:spLocks noChangeShapeType="1"/>
            </p:cNvSpPr>
            <p:nvPr/>
          </p:nvSpPr>
          <p:spPr bwMode="auto">
            <a:xfrm>
              <a:off x="2640" y="2256"/>
              <a:ext cx="14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1" name="Line 85"/>
            <p:cNvSpPr>
              <a:spLocks noChangeShapeType="1"/>
            </p:cNvSpPr>
            <p:nvPr/>
          </p:nvSpPr>
          <p:spPr bwMode="auto">
            <a:xfrm flipV="1">
              <a:off x="2784" y="1968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2" name="Line 86"/>
            <p:cNvSpPr>
              <a:spLocks noChangeShapeType="1"/>
            </p:cNvSpPr>
            <p:nvPr/>
          </p:nvSpPr>
          <p:spPr bwMode="auto">
            <a:xfrm>
              <a:off x="2784" y="1968"/>
              <a:ext cx="91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3" name="Line 87"/>
            <p:cNvSpPr>
              <a:spLocks noChangeShapeType="1"/>
            </p:cNvSpPr>
            <p:nvPr/>
          </p:nvSpPr>
          <p:spPr bwMode="auto">
            <a:xfrm>
              <a:off x="3696" y="1968"/>
              <a:ext cx="0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4" name="Line 88"/>
            <p:cNvSpPr>
              <a:spLocks noChangeShapeType="1"/>
            </p:cNvSpPr>
            <p:nvPr/>
          </p:nvSpPr>
          <p:spPr bwMode="auto">
            <a:xfrm>
              <a:off x="3696" y="2352"/>
              <a:ext cx="3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5" name="Line 89"/>
            <p:cNvSpPr>
              <a:spLocks noChangeShapeType="1"/>
            </p:cNvSpPr>
            <p:nvPr/>
          </p:nvSpPr>
          <p:spPr bwMode="auto">
            <a:xfrm>
              <a:off x="1728" y="2256"/>
              <a:ext cx="19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6" name="Line 90"/>
            <p:cNvSpPr>
              <a:spLocks noChangeShapeType="1"/>
            </p:cNvSpPr>
            <p:nvPr/>
          </p:nvSpPr>
          <p:spPr bwMode="auto">
            <a:xfrm flipV="1">
              <a:off x="1920" y="1872"/>
              <a:ext cx="0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7" name="Line 91"/>
            <p:cNvSpPr>
              <a:spLocks noChangeShapeType="1"/>
            </p:cNvSpPr>
            <p:nvPr/>
          </p:nvSpPr>
          <p:spPr bwMode="auto">
            <a:xfrm>
              <a:off x="1920" y="1872"/>
              <a:ext cx="187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8" name="Line 92"/>
            <p:cNvSpPr>
              <a:spLocks noChangeShapeType="1"/>
            </p:cNvSpPr>
            <p:nvPr/>
          </p:nvSpPr>
          <p:spPr bwMode="auto">
            <a:xfrm>
              <a:off x="3792" y="1872"/>
              <a:ext cx="0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29" name="Line 93"/>
            <p:cNvSpPr>
              <a:spLocks noChangeShapeType="1"/>
            </p:cNvSpPr>
            <p:nvPr/>
          </p:nvSpPr>
          <p:spPr bwMode="auto">
            <a:xfrm>
              <a:off x="3792" y="2256"/>
              <a:ext cx="2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0" name="Line 94"/>
            <p:cNvSpPr>
              <a:spLocks noChangeShapeType="1"/>
            </p:cNvSpPr>
            <p:nvPr/>
          </p:nvSpPr>
          <p:spPr bwMode="auto">
            <a:xfrm flipH="1">
              <a:off x="3792" y="2544"/>
              <a:ext cx="28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1" name="Line 95"/>
            <p:cNvSpPr>
              <a:spLocks noChangeShapeType="1"/>
            </p:cNvSpPr>
            <p:nvPr/>
          </p:nvSpPr>
          <p:spPr bwMode="auto">
            <a:xfrm>
              <a:off x="3792" y="2544"/>
              <a:ext cx="0" cy="432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2" name="Line 96"/>
            <p:cNvSpPr>
              <a:spLocks noChangeShapeType="1"/>
            </p:cNvSpPr>
            <p:nvPr/>
          </p:nvSpPr>
          <p:spPr bwMode="auto">
            <a:xfrm flipH="1">
              <a:off x="1584" y="2976"/>
              <a:ext cx="220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3" name="Line 97"/>
            <p:cNvSpPr>
              <a:spLocks noChangeShapeType="1"/>
            </p:cNvSpPr>
            <p:nvPr/>
          </p:nvSpPr>
          <p:spPr bwMode="auto">
            <a:xfrm flipV="1">
              <a:off x="1584" y="2688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4" name="Rectangle 98"/>
            <p:cNvSpPr>
              <a:spLocks noChangeArrowheads="1"/>
            </p:cNvSpPr>
            <p:nvPr/>
          </p:nvSpPr>
          <p:spPr bwMode="auto">
            <a:xfrm>
              <a:off x="4080" y="1968"/>
              <a:ext cx="240" cy="816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1177925" y="4599515"/>
            <a:ext cx="6683375" cy="1758950"/>
            <a:chOff x="720" y="3198"/>
            <a:chExt cx="4210" cy="1108"/>
          </a:xfrm>
        </p:grpSpPr>
        <p:sp>
          <p:nvSpPr>
            <p:cNvPr id="1038436" name="Line 100"/>
            <p:cNvSpPr>
              <a:spLocks noChangeShapeType="1"/>
            </p:cNvSpPr>
            <p:nvPr/>
          </p:nvSpPr>
          <p:spPr bwMode="auto">
            <a:xfrm flipH="1" flipV="1">
              <a:off x="1344" y="3216"/>
              <a:ext cx="0" cy="91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7" name="Line 101"/>
            <p:cNvSpPr>
              <a:spLocks noChangeShapeType="1"/>
            </p:cNvSpPr>
            <p:nvPr/>
          </p:nvSpPr>
          <p:spPr bwMode="auto">
            <a:xfrm>
              <a:off x="1344" y="4130"/>
              <a:ext cx="3138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8" name="Line 102"/>
            <p:cNvSpPr>
              <a:spLocks noChangeShapeType="1"/>
            </p:cNvSpPr>
            <p:nvPr/>
          </p:nvSpPr>
          <p:spPr bwMode="auto">
            <a:xfrm>
              <a:off x="230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39" name="Line 103"/>
            <p:cNvSpPr>
              <a:spLocks noChangeShapeType="1"/>
            </p:cNvSpPr>
            <p:nvPr/>
          </p:nvSpPr>
          <p:spPr bwMode="auto">
            <a:xfrm>
              <a:off x="182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0" name="Line 104"/>
            <p:cNvSpPr>
              <a:spLocks noChangeShapeType="1"/>
            </p:cNvSpPr>
            <p:nvPr/>
          </p:nvSpPr>
          <p:spPr bwMode="auto">
            <a:xfrm>
              <a:off x="278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1" name="Line 105"/>
            <p:cNvSpPr>
              <a:spLocks noChangeShapeType="1"/>
            </p:cNvSpPr>
            <p:nvPr/>
          </p:nvSpPr>
          <p:spPr bwMode="auto">
            <a:xfrm>
              <a:off x="326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2" name="Line 106"/>
            <p:cNvSpPr>
              <a:spLocks noChangeShapeType="1"/>
            </p:cNvSpPr>
            <p:nvPr/>
          </p:nvSpPr>
          <p:spPr bwMode="auto">
            <a:xfrm>
              <a:off x="374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3" name="Line 107"/>
            <p:cNvSpPr>
              <a:spLocks noChangeShapeType="1"/>
            </p:cNvSpPr>
            <p:nvPr/>
          </p:nvSpPr>
          <p:spPr bwMode="auto">
            <a:xfrm>
              <a:off x="4224" y="4082"/>
              <a:ext cx="0" cy="4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4" name="Text Box 108"/>
            <p:cNvSpPr txBox="1">
              <a:spLocks noChangeArrowheads="1"/>
            </p:cNvSpPr>
            <p:nvPr/>
          </p:nvSpPr>
          <p:spPr bwMode="auto">
            <a:xfrm>
              <a:off x="1256" y="4114"/>
              <a:ext cx="3674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0               1                2               3               4               5               6        Time (h)</a:t>
              </a:r>
            </a:p>
          </p:txBody>
        </p:sp>
        <p:sp>
          <p:nvSpPr>
            <p:cNvPr id="1038445" name="Text Box 109"/>
            <p:cNvSpPr txBox="1">
              <a:spLocks noChangeArrowheads="1"/>
            </p:cNvSpPr>
            <p:nvPr/>
          </p:nvSpPr>
          <p:spPr bwMode="auto">
            <a:xfrm>
              <a:off x="720" y="3298"/>
              <a:ext cx="611" cy="7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10000"/>
                </a:lnSpc>
              </a:pPr>
              <a:r>
                <a:rPr lang="en-US" altLang="zh-CN" sz="1600" b="0" dirty="0">
                  <a:solidFill>
                    <a:srgbClr val="4D4D4D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Reactor 1</a:t>
              </a:r>
              <a:endParaRPr lang="en-US" altLang="zh-CN" sz="1600" b="0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Arial" pitchFamily="34" charset="0"/>
              </a:endParaRPr>
            </a:p>
            <a:p>
              <a:pPr algn="l" eaLnBrk="0" hangingPunct="0">
                <a:lnSpc>
                  <a:spcPct val="110000"/>
                </a:lnSpc>
              </a:pPr>
              <a:r>
                <a:rPr lang="en-US" altLang="zh-CN" sz="16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Reactor 2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altLang="zh-CN" sz="16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Reactor 3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altLang="zh-CN" sz="16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Column</a:t>
              </a:r>
            </a:p>
          </p:txBody>
        </p:sp>
        <p:sp>
          <p:nvSpPr>
            <p:cNvPr id="1038446" name="Rectangle 110"/>
            <p:cNvSpPr>
              <a:spLocks noChangeArrowheads="1"/>
            </p:cNvSpPr>
            <p:nvPr/>
          </p:nvSpPr>
          <p:spPr bwMode="auto">
            <a:xfrm>
              <a:off x="1344" y="3360"/>
              <a:ext cx="480" cy="9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7" name="Rectangle 111"/>
            <p:cNvSpPr>
              <a:spLocks noChangeArrowheads="1"/>
            </p:cNvSpPr>
            <p:nvPr/>
          </p:nvSpPr>
          <p:spPr bwMode="auto">
            <a:xfrm>
              <a:off x="1824" y="3744"/>
              <a:ext cx="1440" cy="96"/>
            </a:xfrm>
            <a:prstGeom prst="rect">
              <a:avLst/>
            </a:prstGeom>
            <a:solidFill>
              <a:srgbClr val="008000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8" name="Rectangle 112"/>
            <p:cNvSpPr>
              <a:spLocks noChangeArrowheads="1"/>
            </p:cNvSpPr>
            <p:nvPr/>
          </p:nvSpPr>
          <p:spPr bwMode="auto">
            <a:xfrm>
              <a:off x="1824" y="3360"/>
              <a:ext cx="452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49" name="Rectangle 113"/>
            <p:cNvSpPr>
              <a:spLocks noChangeArrowheads="1"/>
            </p:cNvSpPr>
            <p:nvPr/>
          </p:nvSpPr>
          <p:spPr bwMode="auto">
            <a:xfrm>
              <a:off x="3264" y="3922"/>
              <a:ext cx="960" cy="96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sz="1800" b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1038450" name="Text Box 114"/>
            <p:cNvSpPr txBox="1">
              <a:spLocks noChangeArrowheads="1"/>
            </p:cNvSpPr>
            <p:nvPr/>
          </p:nvSpPr>
          <p:spPr bwMode="auto">
            <a:xfrm>
              <a:off x="2180" y="3573"/>
              <a:ext cx="599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Reaction 2</a:t>
              </a:r>
            </a:p>
          </p:txBody>
        </p:sp>
        <p:sp>
          <p:nvSpPr>
            <p:cNvPr id="1038451" name="Text Box 115"/>
            <p:cNvSpPr txBox="1">
              <a:spLocks noChangeArrowheads="1"/>
            </p:cNvSpPr>
            <p:nvPr/>
          </p:nvSpPr>
          <p:spPr bwMode="auto">
            <a:xfrm>
              <a:off x="3456" y="3390"/>
              <a:ext cx="599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Reaction 3</a:t>
              </a:r>
            </a:p>
          </p:txBody>
        </p:sp>
        <p:sp>
          <p:nvSpPr>
            <p:cNvPr id="1038452" name="Text Box 116"/>
            <p:cNvSpPr txBox="1">
              <a:spLocks noChangeArrowheads="1"/>
            </p:cNvSpPr>
            <p:nvPr/>
          </p:nvSpPr>
          <p:spPr bwMode="auto">
            <a:xfrm>
              <a:off x="3428" y="3751"/>
              <a:ext cx="595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Separation</a:t>
              </a:r>
            </a:p>
          </p:txBody>
        </p:sp>
        <p:sp>
          <p:nvSpPr>
            <p:cNvPr id="1038453" name="Text Box 117"/>
            <p:cNvSpPr txBox="1">
              <a:spLocks noChangeArrowheads="1"/>
            </p:cNvSpPr>
            <p:nvPr/>
          </p:nvSpPr>
          <p:spPr bwMode="auto">
            <a:xfrm>
              <a:off x="1764" y="3198"/>
              <a:ext cx="599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Reaction 1</a:t>
              </a:r>
            </a:p>
          </p:txBody>
        </p:sp>
        <p:sp>
          <p:nvSpPr>
            <p:cNvPr id="1038454" name="Rectangle 118"/>
            <p:cNvSpPr>
              <a:spLocks noChangeArrowheads="1"/>
            </p:cNvSpPr>
            <p:nvPr/>
          </p:nvSpPr>
          <p:spPr bwMode="auto">
            <a:xfrm>
              <a:off x="3264" y="3552"/>
              <a:ext cx="960" cy="96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455" name="Text Box 119"/>
            <p:cNvSpPr txBox="1">
              <a:spLocks noChangeArrowheads="1"/>
            </p:cNvSpPr>
            <p:nvPr/>
          </p:nvSpPr>
          <p:spPr bwMode="auto">
            <a:xfrm>
              <a:off x="1364" y="3198"/>
              <a:ext cx="471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zh-CN" sz="1400" b="0" dirty="0">
                  <a:solidFill>
                    <a:schemeClr val="bg1"/>
                  </a:solidFill>
                  <a:latin typeface="Times New Roman" pitchFamily="18" charset="0"/>
                  <a:ea typeface="宋体" pitchFamily="2" charset="-122"/>
                  <a:cs typeface="Arial" pitchFamily="34" charset="0"/>
                </a:rPr>
                <a:t>Heating</a:t>
              </a:r>
            </a:p>
          </p:txBody>
        </p:sp>
      </p:grpSp>
      <p:sp>
        <p:nvSpPr>
          <p:cNvPr id="1038457" name="Line 121"/>
          <p:cNvSpPr>
            <a:spLocks noChangeShapeType="1"/>
          </p:cNvSpPr>
          <p:nvPr/>
        </p:nvSpPr>
        <p:spPr bwMode="auto">
          <a:xfrm flipH="1" flipV="1">
            <a:off x="3954463" y="2193064"/>
            <a:ext cx="11112" cy="1030288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58" name="Line 122"/>
          <p:cNvSpPr>
            <a:spLocks noChangeShapeType="1"/>
          </p:cNvSpPr>
          <p:nvPr/>
        </p:nvSpPr>
        <p:spPr bwMode="auto">
          <a:xfrm flipV="1">
            <a:off x="4192588" y="2231164"/>
            <a:ext cx="2171700" cy="1135063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59" name="Line 123"/>
          <p:cNvSpPr>
            <a:spLocks noChangeShapeType="1"/>
          </p:cNvSpPr>
          <p:nvPr/>
        </p:nvSpPr>
        <p:spPr bwMode="auto">
          <a:xfrm flipV="1">
            <a:off x="5543550" y="2261327"/>
            <a:ext cx="1047750" cy="1098550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60" name="Line 124"/>
          <p:cNvSpPr>
            <a:spLocks noChangeShapeType="1"/>
          </p:cNvSpPr>
          <p:nvPr/>
        </p:nvSpPr>
        <p:spPr bwMode="auto">
          <a:xfrm flipH="1" flipV="1">
            <a:off x="4487863" y="2269264"/>
            <a:ext cx="920750" cy="987425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61" name="Line 125"/>
          <p:cNvSpPr>
            <a:spLocks noChangeShapeType="1"/>
          </p:cNvSpPr>
          <p:nvPr/>
        </p:nvSpPr>
        <p:spPr bwMode="auto">
          <a:xfrm>
            <a:off x="1676401" y="1983514"/>
            <a:ext cx="763588" cy="1384300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62" name="Freeform 126"/>
          <p:cNvSpPr>
            <a:spLocks/>
          </p:cNvSpPr>
          <p:nvPr/>
        </p:nvSpPr>
        <p:spPr bwMode="auto">
          <a:xfrm rot="21248899">
            <a:off x="6765800" y="1364655"/>
            <a:ext cx="612518" cy="2471000"/>
          </a:xfrm>
          <a:custGeom>
            <a:avLst/>
            <a:gdLst/>
            <a:ahLst/>
            <a:cxnLst>
              <a:cxn ang="0">
                <a:pos x="0" y="1499"/>
              </a:cxn>
              <a:cxn ang="0">
                <a:pos x="560" y="1039"/>
              </a:cxn>
              <a:cxn ang="0">
                <a:pos x="720" y="573"/>
              </a:cxn>
              <a:cxn ang="0">
                <a:pos x="587" y="253"/>
              </a:cxn>
              <a:cxn ang="0">
                <a:pos x="314" y="40"/>
              </a:cxn>
              <a:cxn ang="0">
                <a:pos x="94" y="13"/>
              </a:cxn>
            </a:cxnLst>
            <a:rect l="0" t="0" r="r" b="b"/>
            <a:pathLst>
              <a:path w="725" h="1499">
                <a:moveTo>
                  <a:pt x="0" y="1499"/>
                </a:moveTo>
                <a:cubicBezTo>
                  <a:pt x="93" y="1422"/>
                  <a:pt x="440" y="1193"/>
                  <a:pt x="560" y="1039"/>
                </a:cubicBezTo>
                <a:cubicBezTo>
                  <a:pt x="680" y="885"/>
                  <a:pt x="715" y="704"/>
                  <a:pt x="720" y="573"/>
                </a:cubicBezTo>
                <a:cubicBezTo>
                  <a:pt x="725" y="442"/>
                  <a:pt x="655" y="342"/>
                  <a:pt x="587" y="253"/>
                </a:cubicBezTo>
                <a:cubicBezTo>
                  <a:pt x="519" y="164"/>
                  <a:pt x="396" y="80"/>
                  <a:pt x="314" y="40"/>
                </a:cubicBezTo>
                <a:cubicBezTo>
                  <a:pt x="232" y="0"/>
                  <a:pt x="140" y="19"/>
                  <a:pt x="94" y="13"/>
                </a:cubicBezTo>
              </a:path>
            </a:pathLst>
          </a:custGeom>
          <a:noFill/>
          <a:ln w="28575" cap="flat" cmpd="sng">
            <a:solidFill>
              <a:srgbClr val="009900"/>
            </a:solidFill>
            <a:prstDash val="dash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8463" name="Oval 127"/>
          <p:cNvSpPr>
            <a:spLocks noChangeArrowheads="1"/>
          </p:cNvSpPr>
          <p:nvPr/>
        </p:nvSpPr>
        <p:spPr bwMode="auto">
          <a:xfrm>
            <a:off x="482600" y="1119914"/>
            <a:ext cx="411163" cy="411163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M1</a:t>
            </a:r>
            <a:endParaRPr lang="en-US" altLang="zh-CN" sz="1800">
              <a:solidFill>
                <a:schemeClr val="tx1"/>
              </a:solidFill>
              <a:latin typeface="Times New Roman" pitchFamily="18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38464" name="Line 128"/>
          <p:cNvSpPr>
            <a:spLocks noChangeShapeType="1"/>
          </p:cNvSpPr>
          <p:nvPr/>
        </p:nvSpPr>
        <p:spPr bwMode="auto">
          <a:xfrm flipV="1">
            <a:off x="869950" y="2007327"/>
            <a:ext cx="354013" cy="1873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8465" name="Line 129"/>
          <p:cNvSpPr>
            <a:spLocks noChangeShapeType="1"/>
          </p:cNvSpPr>
          <p:nvPr/>
        </p:nvSpPr>
        <p:spPr bwMode="auto">
          <a:xfrm>
            <a:off x="882650" y="1380264"/>
            <a:ext cx="330200" cy="222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8466" name="Text Box 130"/>
          <p:cNvSpPr txBox="1">
            <a:spLocks noChangeArrowheads="1"/>
          </p:cNvSpPr>
          <p:nvPr/>
        </p:nvSpPr>
        <p:spPr bwMode="auto">
          <a:xfrm>
            <a:off x="7426325" y="3708042"/>
            <a:ext cx="1552575" cy="17876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1800" b="1" dirty="0">
                <a:solidFill>
                  <a:srgbClr val="FF0000"/>
                </a:solidFill>
                <a:latin typeface="+mn-lt"/>
                <a:ea typeface="宋体" pitchFamily="2" charset="-122"/>
                <a:cs typeface="Arial" pitchFamily="34" charset="0"/>
              </a:rPr>
              <a:t>3 materials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1800" b="1" dirty="0">
                <a:solidFill>
                  <a:srgbClr val="0000FF"/>
                </a:solidFill>
                <a:latin typeface="+mn-lt"/>
                <a:ea typeface="宋体" pitchFamily="2" charset="-122"/>
                <a:cs typeface="Arial" pitchFamily="34" charset="0"/>
              </a:rPr>
              <a:t>(M1, M2, M3)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endParaRPr lang="en-US" altLang="zh-CN" sz="1800" b="1" dirty="0">
              <a:solidFill>
                <a:srgbClr val="FF0000"/>
              </a:solidFill>
              <a:latin typeface="+mn-lt"/>
              <a:ea typeface="宋体" pitchFamily="2" charset="-122"/>
              <a:cs typeface="Arial" pitchFamily="34" charset="0"/>
            </a:endParaRP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1800" b="1" dirty="0">
                <a:solidFill>
                  <a:srgbClr val="FF0000"/>
                </a:solidFill>
                <a:latin typeface="+mn-lt"/>
                <a:ea typeface="宋体" pitchFamily="2" charset="-122"/>
                <a:cs typeface="Arial" pitchFamily="34" charset="0"/>
              </a:rPr>
              <a:t>2 products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zh-CN" sz="1800" b="1" dirty="0">
                <a:solidFill>
                  <a:srgbClr val="0000FF"/>
                </a:solidFill>
                <a:latin typeface="+mn-lt"/>
                <a:ea typeface="宋体" pitchFamily="2" charset="-122"/>
                <a:cs typeface="Arial" pitchFamily="34" charset="0"/>
              </a:rPr>
              <a:t>(P1, P2)</a:t>
            </a:r>
          </a:p>
        </p:txBody>
      </p:sp>
      <p:sp>
        <p:nvSpPr>
          <p:cNvPr id="1038467" name="Oval 131"/>
          <p:cNvSpPr>
            <a:spLocks noChangeArrowheads="1"/>
          </p:cNvSpPr>
          <p:nvPr/>
        </p:nvSpPr>
        <p:spPr bwMode="auto">
          <a:xfrm>
            <a:off x="457200" y="1594577"/>
            <a:ext cx="411163" cy="411162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M2</a:t>
            </a:r>
            <a:endParaRPr lang="en-US" altLang="zh-CN" sz="1800">
              <a:solidFill>
                <a:schemeClr val="tx1"/>
              </a:solidFill>
              <a:latin typeface="Times New Roman" pitchFamily="18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38468" name="Oval 132"/>
          <p:cNvSpPr>
            <a:spLocks noChangeArrowheads="1"/>
          </p:cNvSpPr>
          <p:nvPr/>
        </p:nvSpPr>
        <p:spPr bwMode="auto">
          <a:xfrm>
            <a:off x="476250" y="2058127"/>
            <a:ext cx="411163" cy="411162"/>
          </a:xfrm>
          <a:prstGeom prst="ellips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Arial" pitchFamily="34" charset="0"/>
              </a:rPr>
              <a:t>M3</a:t>
            </a:r>
            <a:endParaRPr lang="en-US" altLang="zh-CN" sz="1800">
              <a:solidFill>
                <a:schemeClr val="tx1"/>
              </a:solidFill>
              <a:latin typeface="Times New Roman" pitchFamily="18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38469" name="AutoShape 133"/>
          <p:cNvSpPr>
            <a:spLocks noChangeArrowheads="1"/>
          </p:cNvSpPr>
          <p:nvPr/>
        </p:nvSpPr>
        <p:spPr bwMode="auto">
          <a:xfrm>
            <a:off x="8032750" y="4344127"/>
            <a:ext cx="298450" cy="428625"/>
          </a:xfrm>
          <a:prstGeom prst="downArrow">
            <a:avLst>
              <a:gd name="adj1" fmla="val 50000"/>
              <a:gd name="adj2" fmla="val 35904"/>
            </a:avLst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25"/>
          <p:cNvSpPr>
            <a:spLocks/>
          </p:cNvSpPr>
          <p:nvPr/>
        </p:nvSpPr>
        <p:spPr bwMode="auto">
          <a:xfrm rot="18238196">
            <a:off x="4955121" y="1472050"/>
            <a:ext cx="930275" cy="5000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6" y="315"/>
              </a:cxn>
            </a:cxnLst>
            <a:rect l="0" t="0" r="r" b="b"/>
            <a:pathLst>
              <a:path w="586" h="315">
                <a:moveTo>
                  <a:pt x="0" y="0"/>
                </a:moveTo>
                <a:lnTo>
                  <a:pt x="586" y="315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Task Network (STN) </a:t>
            </a:r>
            <a:r>
              <a:rPr lang="en-US" sz="1800" b="0" i="1" dirty="0"/>
              <a:t>(</a:t>
            </a:r>
            <a:r>
              <a:rPr lang="en-US" sz="1800" b="0" i="1" dirty="0" err="1"/>
              <a:t>Kondili</a:t>
            </a:r>
            <a:r>
              <a:rPr lang="en-US" sz="1800" b="0" i="1" dirty="0"/>
              <a:t>, </a:t>
            </a:r>
            <a:r>
              <a:rPr lang="en-US" sz="1800" b="0" i="1" dirty="0" err="1"/>
              <a:t>Pantelides</a:t>
            </a:r>
            <a:r>
              <a:rPr lang="en-US" sz="1800" b="0" i="1" dirty="0"/>
              <a:t>, Sargent, 1993)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E7F83-287E-BC22-E61D-E9B0A61A9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95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305800" cy="48006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Main Assumptions</a:t>
            </a:r>
          </a:p>
          <a:p>
            <a:pPr lvl="1"/>
            <a:r>
              <a:rPr lang="en-US" dirty="0"/>
              <a:t>The scheduling horizon is divided into a finite number of time intervals with known duration</a:t>
            </a:r>
          </a:p>
          <a:p>
            <a:pPr lvl="1"/>
            <a:r>
              <a:rPr lang="en-US" dirty="0"/>
              <a:t>Tasks can only start or finish at the boundaries of these time intervals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Advantages</a:t>
            </a:r>
          </a:p>
          <a:p>
            <a:pPr lvl="1"/>
            <a:r>
              <a:rPr lang="en-US" dirty="0"/>
              <a:t>Resource constraints are only monitored at predefined/fixed time points</a:t>
            </a:r>
          </a:p>
          <a:p>
            <a:pPr lvl="1"/>
            <a:r>
              <a:rPr lang="en-US" dirty="0"/>
              <a:t>Simple models and easy representation of various scheduling features</a:t>
            </a:r>
          </a:p>
          <a:p>
            <a:r>
              <a:rPr lang="en-US" b="1" dirty="0">
                <a:solidFill>
                  <a:srgbClr val="0070C0"/>
                </a:solidFill>
              </a:rPr>
              <a:t>Disadvantages </a:t>
            </a:r>
          </a:p>
          <a:p>
            <a:pPr lvl="1"/>
            <a:r>
              <a:rPr lang="en-US" dirty="0"/>
              <a:t>Model size and complexity depend on the number of time intervals</a:t>
            </a:r>
          </a:p>
          <a:p>
            <a:pPr lvl="1"/>
            <a:r>
              <a:rPr lang="en-US" dirty="0"/>
              <a:t>Constant processing times are required (rounding may be suboptimal)</a:t>
            </a:r>
          </a:p>
          <a:p>
            <a:pPr lvl="1"/>
            <a:r>
              <a:rPr lang="en-US" dirty="0"/>
              <a:t>Changeovers are difficult to handle</a:t>
            </a:r>
          </a:p>
          <a:p>
            <a:endParaRPr lang="en-US" b="1" dirty="0">
              <a:solidFill>
                <a:schemeClr val="accent4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Discrete Time Formulations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7086600" y="2895600"/>
            <a:ext cx="1981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9900"/>
                </a:solidFill>
                <a:latin typeface="Times New Roman" pitchFamily="18" charset="0"/>
                <a:ea typeface="굴림" pitchFamily="34" charset="-127"/>
              </a:rPr>
              <a:t>Discrete Time Representation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2757487"/>
            <a:ext cx="4451350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82B86-3E26-D794-F330-AB9D2F5A4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000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257800"/>
          </a:xfrm>
        </p:spPr>
        <p:txBody>
          <a:bodyPr/>
          <a:lstStyle/>
          <a:p>
            <a:r>
              <a:rPr lang="en-US" dirty="0"/>
              <a:t>General MILP problem </a:t>
            </a:r>
            <a:r>
              <a:rPr lang="en-US" b="1" dirty="0"/>
              <a:t>(MILP)</a:t>
            </a:r>
          </a:p>
          <a:p>
            <a:endParaRPr lang="en-US" dirty="0"/>
          </a:p>
          <a:p>
            <a:pPr lvl="3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For general integer                     , use </a:t>
            </a:r>
          </a:p>
          <a:p>
            <a:pPr lvl="4"/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dirty="0"/>
              <a:t>Replacing the integrality requirement </a:t>
            </a:r>
            <a:r>
              <a:rPr lang="en-US" i="1" dirty="0">
                <a:solidFill>
                  <a:srgbClr val="0070C0"/>
                </a:solidFill>
              </a:rPr>
              <a:t>y</a:t>
            </a:r>
            <a:r>
              <a:rPr lang="en-US" dirty="0">
                <a:solidFill>
                  <a:srgbClr val="0070C0"/>
                </a:solidFill>
              </a:rPr>
              <a:t>∈{0,1} </a:t>
            </a:r>
            <a:r>
              <a:rPr lang="en-US" dirty="0"/>
              <a:t>with </a:t>
            </a:r>
            <a:r>
              <a:rPr lang="en-US" i="1" dirty="0">
                <a:solidFill>
                  <a:srgbClr val="0070C0"/>
                </a:solidFill>
              </a:rPr>
              <a:t>y</a:t>
            </a:r>
            <a:r>
              <a:rPr lang="en-US" dirty="0">
                <a:solidFill>
                  <a:srgbClr val="0070C0"/>
                </a:solidFill>
              </a:rPr>
              <a:t>∈[0,1] </a:t>
            </a:r>
            <a:r>
              <a:rPr lang="en-US" dirty="0"/>
              <a:t>leads to a relaxation </a:t>
            </a:r>
            <a:r>
              <a:rPr lang="en-US" b="1" dirty="0"/>
              <a:t>(R-MILP)</a:t>
            </a:r>
            <a:r>
              <a:rPr lang="en-US" dirty="0"/>
              <a:t>, which is an LP:</a:t>
            </a:r>
          </a:p>
          <a:p>
            <a:endParaRPr lang="en-US" dirty="0"/>
          </a:p>
          <a:p>
            <a:pPr lvl="3"/>
            <a:endParaRPr lang="en-US" dirty="0"/>
          </a:p>
          <a:p>
            <a:pPr lvl="4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Basics of MILP: Relaxation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78175" y="1663700"/>
          <a:ext cx="246062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711000" progId="Equation.DSMT4">
                  <p:embed/>
                </p:oleObj>
              </mc:Choice>
              <mc:Fallback>
                <p:oleObj name="Equation" r:id="rId2" imgW="1320480" imgH="7110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663700"/>
                        <a:ext cx="2460625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352800" y="4724400"/>
          <a:ext cx="2438400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680" imgH="685800" progId="Equation.DSMT4">
                  <p:embed/>
                </p:oleObj>
              </mc:Choice>
              <mc:Fallback>
                <p:oleObj name="Equation" r:id="rId4" imgW="1282680" imgH="6858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724400"/>
                        <a:ext cx="2438400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327070" y="3160486"/>
          <a:ext cx="23590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08160" imgH="431640" progId="Equation.DSMT4">
                  <p:embed/>
                </p:oleObj>
              </mc:Choice>
              <mc:Fallback>
                <p:oleObj name="Equation" r:id="rId6" imgW="2108160" imgH="4316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27070" y="3160486"/>
                        <a:ext cx="2359025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500438" y="3275013"/>
          <a:ext cx="130810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253800" progId="Equation.DSMT4">
                  <p:embed/>
                </p:oleObj>
              </mc:Choice>
              <mc:Fallback>
                <p:oleObj name="Equation" r:id="rId8" imgW="1168200" imgH="2538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00438" y="3275013"/>
                        <a:ext cx="1308100" cy="284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55076-2909-FD49-1540-11925F440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613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Relaxation leads to a </a:t>
            </a:r>
            <a:r>
              <a:rPr lang="en-US" b="1" u="sng" dirty="0">
                <a:solidFill>
                  <a:srgbClr val="009900"/>
                </a:solidFill>
              </a:rPr>
              <a:t>better</a:t>
            </a:r>
            <a:r>
              <a:rPr lang="en-US" dirty="0">
                <a:solidFill>
                  <a:srgbClr val="0070C0"/>
                </a:solidFill>
              </a:rPr>
              <a:t> objective value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Larger for max. problem and smaller for min. problem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In general, a relaxation of a problem is obtained by removing constraints (i.e. expanding the feasible region)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 of MILP: Relaxation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4" b="50000"/>
          <a:stretch/>
        </p:blipFill>
        <p:spPr bwMode="auto">
          <a:xfrm>
            <a:off x="3429000" y="4876800"/>
            <a:ext cx="323907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1612" y="3039526"/>
          <a:ext cx="2770188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720" imgH="711000" progId="Equation.DSMT4">
                  <p:embed/>
                </p:oleObj>
              </mc:Choice>
              <mc:Fallback>
                <p:oleObj name="Equation" r:id="rId3" imgW="1485720" imgH="7110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" y="3039526"/>
                        <a:ext cx="2770188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843588" y="3070225"/>
          <a:ext cx="2767012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720" imgH="685800" progId="Equation.DSMT4">
                  <p:embed/>
                </p:oleObj>
              </mc:Choice>
              <mc:Fallback>
                <p:oleObj name="Equation" r:id="rId5" imgW="1485720" imgH="6858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8" y="3070225"/>
                        <a:ext cx="2767012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62200" y="3525837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(MILP)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38944" y="350786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+mn-lt"/>
              </a:rPr>
              <a:t>(R-MILP)</a:t>
            </a:r>
          </a:p>
        </p:txBody>
      </p:sp>
      <p:cxnSp>
        <p:nvCxnSpPr>
          <p:cNvPr id="12" name="Straight Arrow Connector 11"/>
          <p:cNvCxnSpPr>
            <a:stCxn id="8" idx="3"/>
          </p:cNvCxnSpPr>
          <p:nvPr/>
        </p:nvCxnSpPr>
        <p:spPr>
          <a:xfrm flipV="1">
            <a:off x="3352800" y="3692526"/>
            <a:ext cx="2438400" cy="17977"/>
          </a:xfrm>
          <a:prstGeom prst="straightConnector1">
            <a:avLst/>
          </a:prstGeom>
          <a:ln w="28575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207543" y="3983037"/>
          <a:ext cx="2728913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8840" imgH="241200" progId="Equation.DSMT4">
                  <p:embed/>
                </p:oleObj>
              </mc:Choice>
              <mc:Fallback>
                <p:oleObj name="Equation" r:id="rId7" imgW="888840" imgH="241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7543" y="3983037"/>
                        <a:ext cx="2728913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EB4E1ED-3402-2CB9-9BB2-C873BB193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72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772400" cy="5410200"/>
              </a:xfrm>
            </p:spPr>
            <p:txBody>
              <a:bodyPr/>
              <a:lstStyle/>
              <a:p>
                <a:r>
                  <a:rPr lang="en-US" dirty="0"/>
                  <a:t>Let </a:t>
                </a:r>
                <a:r>
                  <a:rPr lang="en-US" b="1" dirty="0">
                    <a:solidFill>
                      <a:schemeClr val="accent5"/>
                    </a:solidFill>
                  </a:rPr>
                  <a:t>Problem 1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</a:t>
                </a:r>
                <a:r>
                  <a:rPr lang="en-US" b="1" dirty="0">
                    <a:solidFill>
                      <a:schemeClr val="accent5"/>
                    </a:solidFill>
                  </a:rPr>
                  <a:t>Problem 2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argmin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990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r>
                      <a:rPr lang="en-US" i="1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99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rgbClr val="009900"/>
                    </a:solidFill>
                  </a:rPr>
                  <a:t>)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argmin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b="1" dirty="0">
                    <a:solidFill>
                      <a:srgbClr val="0070C0"/>
                    </a:solidFill>
                  </a:rPr>
                  <a:t>Proof: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a relaxation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>
                    <a:solidFill>
                      <a:srgbClr val="009900"/>
                    </a:solidFill>
                  </a:rPr>
                  <a:t>(why?)</a:t>
                </a:r>
                <a:r>
                  <a:rPr lang="en-US" dirty="0">
                    <a:ea typeface="Cambria Math" panose="02040503050406030204" pitchFamily="18" charset="0"/>
                  </a:rPr>
                  <a:t>, so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a feasible solution of Problem 2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it is easy to show that it is also a feasible solution of Problem 1</a:t>
                </a:r>
                <a:r>
                  <a:rPr lang="en-US" dirty="0">
                    <a:solidFill>
                      <a:srgbClr val="009900"/>
                    </a:solidFill>
                  </a:rPr>
                  <a:t> (why?)</a:t>
                </a:r>
                <a:r>
                  <a:rPr lang="en-US" dirty="0"/>
                  <a:t> and hence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9900"/>
                    </a:solidFill>
                  </a:rPr>
                  <a:t>(why?)</a:t>
                </a:r>
                <a:r>
                  <a:rPr lang="en-US" dirty="0"/>
                  <a:t> </a:t>
                </a:r>
                <a:endParaRPr lang="en-US" dirty="0">
                  <a:solidFill>
                    <a:schemeClr val="accent5"/>
                  </a:solidFill>
                </a:endParaRPr>
              </a:p>
              <a:p>
                <a:pPr lvl="1"/>
                <a:r>
                  <a:rPr lang="en-US" dirty="0"/>
                  <a:t>We can conclude that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9900"/>
                    </a:solidFill>
                  </a:rPr>
                  <a:t>(why?)</a:t>
                </a:r>
                <a:r>
                  <a:rPr lang="en-US" dirty="0"/>
                  <a:t> </a:t>
                </a:r>
                <a:endParaRPr lang="en-US" dirty="0">
                  <a:solidFill>
                    <a:schemeClr val="accent5"/>
                  </a:solidFill>
                </a:endParaRPr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shown to be a feasible solution of Problem 1 and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0099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the optimal solution of both problems. </a:t>
                </a:r>
                <a:r>
                  <a:rPr lang="en-US">
                    <a:solidFill>
                      <a:srgbClr val="009900"/>
                    </a:solidFill>
                  </a:rPr>
                  <a:t>(why?)</a:t>
                </a:r>
                <a:r>
                  <a:rPr lang="en-US"/>
                  <a:t> </a:t>
                </a:r>
                <a:endParaRPr lang="en-US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772400" cy="5410200"/>
              </a:xfrm>
              <a:blipFill>
                <a:blip r:embed="rId2"/>
                <a:stretch>
                  <a:fillRect l="-1098" t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Relaxation Principle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17C25-49BC-E14E-28A6-C8940B2DC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3177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5646446" cy="5410200"/>
              </a:xfrm>
            </p:spPr>
            <p:txBody>
              <a:bodyPr/>
              <a:lstStyle/>
              <a:p>
                <a:r>
                  <a:rPr lang="en-US" sz="2000" dirty="0"/>
                  <a:t>An alternative formulation of TSP</a:t>
                </a:r>
              </a:p>
              <a:p>
                <a:r>
                  <a:rPr lang="en-US" sz="2000" dirty="0"/>
                  <a:t>Given a network with </a:t>
                </a:r>
                <a:r>
                  <a:rPr lang="en-US" sz="2000" i="1" dirty="0"/>
                  <a:t>n </a:t>
                </a:r>
                <a:r>
                  <a:rPr lang="en-US" sz="2000" dirty="0"/>
                  <a:t>cities to be visited exactly once by a traveling salesman</a:t>
                </a:r>
              </a:p>
              <a:p>
                <a:r>
                  <a:rPr lang="en-US" sz="2000" dirty="0"/>
                  <a:t>This is a complete </a:t>
                </a:r>
                <a:r>
                  <a:rPr lang="en-US" sz="2000" b="1" dirty="0">
                    <a:solidFill>
                      <a:srgbClr val="FF0000"/>
                    </a:solidFill>
                  </a:rPr>
                  <a:t>undirected</a:t>
                </a:r>
                <a:r>
                  <a:rPr lang="en-US" sz="2000" dirty="0"/>
                  <a:t> graph </a:t>
                </a:r>
                <a:r>
                  <a:rPr lang="en-US" sz="2000" i="1" dirty="0"/>
                  <a:t>G</a:t>
                </a:r>
                <a:r>
                  <a:rPr lang="en-US" sz="2000" dirty="0"/>
                  <a:t> = (</a:t>
                </a:r>
                <a:r>
                  <a:rPr lang="en-US" sz="2000" i="1" dirty="0"/>
                  <a:t>N</a:t>
                </a:r>
                <a:r>
                  <a:rPr lang="en-US" sz="2000" dirty="0"/>
                  <a:t>, </a:t>
                </a:r>
                <a:r>
                  <a:rPr lang="en-US" sz="2000" i="1" dirty="0"/>
                  <a:t>E</a:t>
                </a:r>
                <a:r>
                  <a:rPr lang="en-US" sz="2000" dirty="0"/>
                  <a:t>)</a:t>
                </a:r>
              </a:p>
              <a:p>
                <a:r>
                  <a:rPr lang="en-US" sz="2000" i="1" dirty="0"/>
                  <a:t>N</a:t>
                </a:r>
                <a:r>
                  <a:rPr lang="en-US" sz="2000" dirty="0"/>
                  <a:t> = {1, 2, …, </a:t>
                </a:r>
                <a:r>
                  <a:rPr lang="en-US" sz="2000" i="1" dirty="0"/>
                  <a:t>n</a:t>
                </a:r>
                <a:r>
                  <a:rPr lang="en-US" sz="2000" dirty="0"/>
                  <a:t>}, </a:t>
                </a:r>
                <a:r>
                  <a:rPr lang="en-US" sz="2000" i="1" dirty="0"/>
                  <a:t>E</a:t>
                </a:r>
                <a:r>
                  <a:rPr lang="en-US" sz="2000" dirty="0"/>
                  <a:t> is the set of edges for every possible pair of different nodes </a:t>
                </a:r>
                <a:r>
                  <a:rPr lang="en-US" sz="2000" i="1" dirty="0" err="1"/>
                  <a:t>i</a:t>
                </a:r>
                <a:r>
                  <a:rPr lang="en-US" sz="2000" dirty="0"/>
                  <a:t> and </a:t>
                </a:r>
                <a:r>
                  <a:rPr lang="en-US" sz="2000" i="1" dirty="0"/>
                  <a:t>j</a:t>
                </a:r>
                <a:r>
                  <a:rPr lang="en-US" sz="2000" dirty="0"/>
                  <a:t>, say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The distance from city </a:t>
                </a:r>
                <a:r>
                  <a:rPr lang="en-US" sz="2000" i="1" dirty="0" err="1"/>
                  <a:t>i</a:t>
                </a:r>
                <a:r>
                  <a:rPr lang="en-US" sz="2000" i="1" dirty="0"/>
                  <a:t> </a:t>
                </a:r>
                <a:r>
                  <a:rPr lang="en-US" sz="2000" dirty="0"/>
                  <a:t>to city </a:t>
                </a:r>
                <a:r>
                  <a:rPr lang="en-US" sz="2000" i="1" dirty="0"/>
                  <a:t>j </a:t>
                </a:r>
                <a:r>
                  <a:rPr lang="en-US" sz="2000" dirty="0"/>
                  <a:t>is </a:t>
                </a:r>
                <a:r>
                  <a:rPr lang="en-US" sz="2000" i="1" dirty="0" err="1"/>
                  <a:t>C</a:t>
                </a:r>
                <a:r>
                  <a:rPr lang="en-US" sz="2000" i="1" baseline="-25000" dirty="0" err="1"/>
                  <a:t>ij</a:t>
                </a:r>
                <a:r>
                  <a:rPr lang="en-US" sz="2000" dirty="0"/>
                  <a:t>, or </a:t>
                </a:r>
                <a:r>
                  <a:rPr lang="en-US" sz="2000" i="1" dirty="0"/>
                  <a:t>C</a:t>
                </a:r>
                <a:r>
                  <a:rPr lang="en-US" sz="2000" i="1" baseline="-25000" dirty="0"/>
                  <a:t>e</a:t>
                </a:r>
                <a:r>
                  <a:rPr lang="en-US" sz="2000" dirty="0"/>
                  <a:t>.</a:t>
                </a:r>
              </a:p>
              <a:p>
                <a:r>
                  <a:rPr lang="en-US" sz="2000" dirty="0">
                    <a:solidFill>
                      <a:srgbClr val="0070C0"/>
                    </a:solidFill>
                  </a:rPr>
                  <a:t>Define: </a:t>
                </a:r>
                <a:r>
                  <a:rPr lang="en-US" sz="2000" i="1" dirty="0" err="1">
                    <a:solidFill>
                      <a:srgbClr val="0070C0"/>
                    </a:solidFill>
                  </a:rPr>
                  <a:t>x</a:t>
                </a:r>
                <a:r>
                  <a:rPr lang="en-US" sz="2000" i="1" baseline="-25000" dirty="0" err="1">
                    <a:solidFill>
                      <a:srgbClr val="0070C0"/>
                    </a:solidFill>
                  </a:rPr>
                  <a:t>e</a:t>
                </a:r>
                <a:r>
                  <a:rPr lang="en-US" sz="2000" i="1" dirty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>
                    <a:solidFill>
                      <a:srgbClr val="0070C0"/>
                    </a:solidFill>
                  </a:rPr>
                  <a:t>= 1 if edge </a:t>
                </a:r>
                <a:r>
                  <a:rPr lang="en-US" sz="2000" i="1" dirty="0">
                    <a:solidFill>
                      <a:srgbClr val="0070C0"/>
                    </a:solidFill>
                  </a:rPr>
                  <a:t>e</a:t>
                </a:r>
                <a:r>
                  <a:rPr lang="en-US" sz="2000" dirty="0">
                    <a:solidFill>
                      <a:srgbClr val="0070C0"/>
                    </a:solidFill>
                  </a:rPr>
                  <a:t> is used in the selected tour</a:t>
                </a:r>
                <a:endParaRPr lang="en-US" sz="2000" i="1" dirty="0">
                  <a:solidFill>
                    <a:srgbClr val="0070C0"/>
                  </a:solidFill>
                </a:endParaRPr>
              </a:p>
              <a:p>
                <a:r>
                  <a:rPr lang="en-US" sz="2000" dirty="0"/>
                  <a:t>Objective: Find a tour w/ minimum total distance.</a:t>
                </a:r>
              </a:p>
              <a:p>
                <a:pPr lvl="4"/>
                <a:endParaRPr lang="en-US" sz="1000" dirty="0"/>
              </a:p>
              <a:p>
                <a:r>
                  <a:rPr lang="en-US" sz="2000" b="1" dirty="0"/>
                  <a:t>Degree constraints: </a:t>
                </a:r>
                <a:r>
                  <a:rPr lang="en-US" sz="2000" dirty="0"/>
                  <a:t>Each node </a:t>
                </a:r>
                <a:r>
                  <a:rPr lang="en-US" sz="2000" i="1" dirty="0" err="1"/>
                  <a:t>i</a:t>
                </a:r>
                <a:r>
                  <a:rPr lang="en-US" sz="2000" dirty="0"/>
                  <a:t> should be connected to exactly two selected edges.</a:t>
                </a:r>
              </a:p>
              <a:p>
                <a:pPr lvl="1"/>
                <a:r>
                  <a:rPr lang="el-GR" i="1" dirty="0">
                    <a:solidFill>
                      <a:srgbClr val="008000"/>
                    </a:solidFill>
                  </a:rPr>
                  <a:t>δ</a:t>
                </a:r>
                <a:r>
                  <a:rPr lang="en-US" dirty="0">
                    <a:solidFill>
                      <a:srgbClr val="008000"/>
                    </a:solidFill>
                  </a:rPr>
                  <a:t>(</a:t>
                </a:r>
                <a:r>
                  <a:rPr lang="en-US" i="1" dirty="0" err="1">
                    <a:solidFill>
                      <a:srgbClr val="008000"/>
                    </a:solidFill>
                  </a:rPr>
                  <a:t>i</a:t>
                </a:r>
                <a:r>
                  <a:rPr lang="en-US" dirty="0">
                    <a:solidFill>
                      <a:srgbClr val="008000"/>
                    </a:solidFill>
                  </a:rPr>
                  <a:t>) is the set of edges connecting to node </a:t>
                </a:r>
                <a:r>
                  <a:rPr lang="en-US" i="1" dirty="0" err="1">
                    <a:solidFill>
                      <a:srgbClr val="008000"/>
                    </a:solidFill>
                  </a:rPr>
                  <a:t>i</a:t>
                </a:r>
                <a:endParaRPr lang="en-US" i="1" dirty="0">
                  <a:solidFill>
                    <a:srgbClr val="008000"/>
                  </a:solidFill>
                </a:endParaRPr>
              </a:p>
              <a:p>
                <a:r>
                  <a:rPr lang="en-US" sz="2000" b="1" dirty="0"/>
                  <a:t>Cut constraints: </a:t>
                </a:r>
                <a:r>
                  <a:rPr lang="en-US" sz="2000" dirty="0"/>
                  <a:t>Eliminating </a:t>
                </a:r>
                <a:r>
                  <a:rPr lang="en-US" sz="2000" dirty="0" err="1">
                    <a:solidFill>
                      <a:srgbClr val="FF0000"/>
                    </a:solidFill>
                  </a:rPr>
                  <a:t>subtours</a:t>
                </a:r>
                <a:endParaRPr lang="en-US" sz="20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l-GR" i="1" dirty="0">
                    <a:solidFill>
                      <a:srgbClr val="008000"/>
                    </a:solidFill>
                  </a:rPr>
                  <a:t>δ</a:t>
                </a:r>
                <a:r>
                  <a:rPr lang="en-US" dirty="0">
                    <a:solidFill>
                      <a:srgbClr val="008000"/>
                    </a:solidFill>
                  </a:rPr>
                  <a:t>(</a:t>
                </a:r>
                <a:r>
                  <a:rPr lang="en-US" i="1" dirty="0">
                    <a:solidFill>
                      <a:srgbClr val="008000"/>
                    </a:solidFill>
                  </a:rPr>
                  <a:t>S</a:t>
                </a:r>
                <a:r>
                  <a:rPr lang="en-US" dirty="0">
                    <a:solidFill>
                      <a:srgbClr val="008000"/>
                    </a:solidFill>
                  </a:rPr>
                  <a:t>) is the set of edges in the cut that have one endpoint in </a:t>
                </a:r>
                <a:r>
                  <a:rPr lang="en-US" i="1" dirty="0">
                    <a:solidFill>
                      <a:srgbClr val="008000"/>
                    </a:solidFill>
                  </a:rPr>
                  <a:t>S</a:t>
                </a:r>
                <a:r>
                  <a:rPr lang="en-US" dirty="0">
                    <a:solidFill>
                      <a:srgbClr val="008000"/>
                    </a:solidFill>
                  </a:rPr>
                  <a:t>, and one endpoint in </a:t>
                </a:r>
                <a:r>
                  <a:rPr lang="en-US" i="1" dirty="0">
                    <a:solidFill>
                      <a:srgbClr val="008000"/>
                    </a:solidFill>
                  </a:rPr>
                  <a:t>N-S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5646446" cy="5410200"/>
              </a:xfrm>
              <a:blipFill>
                <a:blip r:embed="rId3"/>
                <a:stretch>
                  <a:fillRect l="-972" t="-676" r="-1836" b="-2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 Generation – TSP as An Example</a:t>
            </a: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17" y="1066800"/>
            <a:ext cx="2482283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224692"/>
              </p:ext>
            </p:extLst>
          </p:nvPr>
        </p:nvGraphicFramePr>
        <p:xfrm>
          <a:off x="5913437" y="4267200"/>
          <a:ext cx="3230563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920" imgH="1371600" progId="Equation.DSMT4">
                  <p:embed/>
                </p:oleObj>
              </mc:Choice>
              <mc:Fallback>
                <p:oleObj name="Equation" r:id="rId5" imgW="1942920" imgH="13716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3437" y="4267200"/>
                        <a:ext cx="3230563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9F794-9725-BDC1-CD59-9681228E1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76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4357267" cy="48006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Degree constraint: </a:t>
            </a:r>
            <a:r>
              <a:rPr lang="en-US" dirty="0"/>
              <a:t>each node connects to two </a:t>
            </a:r>
            <a:r>
              <a:rPr lang="en-US" b="1" u="sng" dirty="0"/>
              <a:t>selected</a:t>
            </a:r>
            <a:r>
              <a:rPr lang="en-US" dirty="0"/>
              <a:t> edges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e.g. Node 1 connects to {1, 5} and {1, 2} – note that all edges are </a:t>
            </a:r>
            <a:r>
              <a:rPr lang="en-US" dirty="0">
                <a:solidFill>
                  <a:srgbClr val="FF0000"/>
                </a:solidFill>
              </a:rPr>
              <a:t>undirected</a:t>
            </a:r>
          </a:p>
          <a:p>
            <a:pPr lvl="4"/>
            <a:endParaRPr lang="en-US" dirty="0"/>
          </a:p>
          <a:p>
            <a:pPr lvl="3"/>
            <a:endParaRPr lang="en-US" dirty="0"/>
          </a:p>
          <a:p>
            <a:pPr lvl="4"/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Cut constraint: </a:t>
            </a:r>
            <a:r>
              <a:rPr lang="en-US" dirty="0"/>
              <a:t>each node connects to two </a:t>
            </a:r>
            <a:r>
              <a:rPr lang="en-US" b="1" u="sng" dirty="0"/>
              <a:t>selected</a:t>
            </a:r>
            <a:r>
              <a:rPr lang="en-US" dirty="0"/>
              <a:t> edges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e.g. </a:t>
            </a:r>
            <a:r>
              <a:rPr lang="en-US" i="1" dirty="0">
                <a:solidFill>
                  <a:srgbClr val="008000"/>
                </a:solidFill>
              </a:rPr>
              <a:t>S</a:t>
            </a:r>
            <a:r>
              <a:rPr lang="en-US" dirty="0">
                <a:solidFill>
                  <a:srgbClr val="008000"/>
                </a:solidFill>
              </a:rPr>
              <a:t> = {1, 2, 3}, </a:t>
            </a:r>
            <a:r>
              <a:rPr lang="en-US" i="1" dirty="0">
                <a:solidFill>
                  <a:srgbClr val="008000"/>
                </a:solidFill>
              </a:rPr>
              <a:t>N-S</a:t>
            </a:r>
            <a:r>
              <a:rPr lang="en-US" dirty="0">
                <a:solidFill>
                  <a:srgbClr val="008000"/>
                </a:solidFill>
              </a:rPr>
              <a:t> = {4, 5, 6}, then the following graph violates the cut constraint </a:t>
            </a:r>
            <a:r>
              <a:rPr lang="en-US" i="1" dirty="0"/>
              <a:t>(why </a:t>
            </a:r>
            <a:r>
              <a:rPr lang="en-US" i="1" dirty="0" err="1"/>
              <a:t>rhs</a:t>
            </a:r>
            <a:r>
              <a:rPr lang="en-US" i="1" dirty="0"/>
              <a:t> is 2 instead of 1)</a:t>
            </a:r>
            <a:r>
              <a:rPr lang="en-US" dirty="0"/>
              <a:t>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TSP Formulation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105400" y="11430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5105400" y="2514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6096000" y="18288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9" name="Oval 8"/>
          <p:cNvSpPr/>
          <p:nvPr/>
        </p:nvSpPr>
        <p:spPr>
          <a:xfrm>
            <a:off x="8305800" y="11430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8305800" y="2514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0" y="18288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cxnSp>
        <p:nvCxnSpPr>
          <p:cNvPr id="13" name="Straight Connector 12"/>
          <p:cNvCxnSpPr>
            <a:stCxn id="6" idx="6"/>
            <a:endCxn id="9" idx="2"/>
          </p:cNvCxnSpPr>
          <p:nvPr/>
        </p:nvCxnSpPr>
        <p:spPr>
          <a:xfrm>
            <a:off x="5791200" y="1485900"/>
            <a:ext cx="2514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7"/>
            <a:endCxn id="8" idx="3"/>
          </p:cNvCxnSpPr>
          <p:nvPr/>
        </p:nvCxnSpPr>
        <p:spPr>
          <a:xfrm flipV="1">
            <a:off x="5690767" y="24141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4"/>
            <a:endCxn id="7" idx="0"/>
          </p:cNvCxnSpPr>
          <p:nvPr/>
        </p:nvCxnSpPr>
        <p:spPr>
          <a:xfrm>
            <a:off x="5448300" y="18288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4"/>
            <a:endCxn id="10" idx="0"/>
          </p:cNvCxnSpPr>
          <p:nvPr/>
        </p:nvCxnSpPr>
        <p:spPr>
          <a:xfrm>
            <a:off x="8648700" y="18288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1" idx="2"/>
            <a:endCxn id="8" idx="6"/>
          </p:cNvCxnSpPr>
          <p:nvPr/>
        </p:nvCxnSpPr>
        <p:spPr>
          <a:xfrm flipH="1">
            <a:off x="6781800" y="2171700"/>
            <a:ext cx="533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1" idx="5"/>
            <a:endCxn id="10" idx="1"/>
          </p:cNvCxnSpPr>
          <p:nvPr/>
        </p:nvCxnSpPr>
        <p:spPr>
          <a:xfrm>
            <a:off x="7900567" y="24141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105400" y="4038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5105400" y="5410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36" name="Oval 35"/>
          <p:cNvSpPr/>
          <p:nvPr/>
        </p:nvSpPr>
        <p:spPr>
          <a:xfrm>
            <a:off x="6096000" y="4724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8305800" y="4038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38" name="Oval 37"/>
          <p:cNvSpPr/>
          <p:nvPr/>
        </p:nvSpPr>
        <p:spPr>
          <a:xfrm>
            <a:off x="8305800" y="5410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39" name="Oval 38"/>
          <p:cNvSpPr/>
          <p:nvPr/>
        </p:nvSpPr>
        <p:spPr>
          <a:xfrm>
            <a:off x="7315200" y="4724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cxnSp>
        <p:nvCxnSpPr>
          <p:cNvPr id="40" name="Straight Connector 39"/>
          <p:cNvCxnSpPr>
            <a:stCxn id="34" idx="5"/>
            <a:endCxn id="36" idx="1"/>
          </p:cNvCxnSpPr>
          <p:nvPr/>
        </p:nvCxnSpPr>
        <p:spPr>
          <a:xfrm>
            <a:off x="5690767" y="46239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5" idx="7"/>
            <a:endCxn id="36" idx="3"/>
          </p:cNvCxnSpPr>
          <p:nvPr/>
        </p:nvCxnSpPr>
        <p:spPr>
          <a:xfrm flipV="1">
            <a:off x="5690767" y="53097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4"/>
            <a:endCxn id="35" idx="0"/>
          </p:cNvCxnSpPr>
          <p:nvPr/>
        </p:nvCxnSpPr>
        <p:spPr>
          <a:xfrm>
            <a:off x="5448300" y="47244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7" idx="4"/>
            <a:endCxn id="38" idx="0"/>
          </p:cNvCxnSpPr>
          <p:nvPr/>
        </p:nvCxnSpPr>
        <p:spPr>
          <a:xfrm>
            <a:off x="8648700" y="47244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7" idx="3"/>
            <a:endCxn id="39" idx="7"/>
          </p:cNvCxnSpPr>
          <p:nvPr/>
        </p:nvCxnSpPr>
        <p:spPr>
          <a:xfrm flipH="1">
            <a:off x="7900567" y="46239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9" idx="5"/>
            <a:endCxn id="38" idx="1"/>
          </p:cNvCxnSpPr>
          <p:nvPr/>
        </p:nvCxnSpPr>
        <p:spPr>
          <a:xfrm>
            <a:off x="7900567" y="53097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395761"/>
              </p:ext>
            </p:extLst>
          </p:nvPr>
        </p:nvGraphicFramePr>
        <p:xfrm>
          <a:off x="1565858" y="3061032"/>
          <a:ext cx="259715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40" imgH="368280" progId="Equation.DSMT4">
                  <p:embed/>
                </p:oleObj>
              </mc:Choice>
              <mc:Fallback>
                <p:oleObj name="Equation" r:id="rId2" imgW="1562040" imgH="36828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5858" y="3061032"/>
                        <a:ext cx="259715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597928"/>
              </p:ext>
            </p:extLst>
          </p:nvPr>
        </p:nvGraphicFramePr>
        <p:xfrm>
          <a:off x="1808746" y="5838517"/>
          <a:ext cx="211137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720" imgH="368280" progId="Equation.DSMT4">
                  <p:embed/>
                </p:oleObj>
              </mc:Choice>
              <mc:Fallback>
                <p:oleObj name="Equation" r:id="rId4" imgW="1269720" imgH="368280" progId="Equation.DSMT4">
                  <p:embed/>
                  <p:pic>
                    <p:nvPicPr>
                      <p:cNvPr id="5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746" y="5838517"/>
                        <a:ext cx="2111375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CD475-B6A4-FAD2-D6ED-CCF1A7151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557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800600"/>
          </a:xfrm>
        </p:spPr>
        <p:txBody>
          <a:bodyPr/>
          <a:lstStyle/>
          <a:p>
            <a:r>
              <a:rPr lang="en-US" dirty="0"/>
              <a:t>Solving the LP relaxation of the TSP problem with only the degree constraints: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Check if the solution satisfies the cut constraints below. </a:t>
            </a:r>
            <a:r>
              <a:rPr lang="en-US" dirty="0">
                <a:solidFill>
                  <a:srgbClr val="008000"/>
                </a:solidFill>
              </a:rPr>
              <a:t>If no constraint is violated, the current solution is optimal. </a:t>
            </a:r>
            <a:r>
              <a:rPr lang="en-US" dirty="0"/>
              <a:t>If a violated constraint is found, add it to the LP problem above, and re-solve this “updated” LP, i.e. </a:t>
            </a:r>
            <a:r>
              <a:rPr lang="en-US" b="1" dirty="0">
                <a:solidFill>
                  <a:srgbClr val="FF0000"/>
                </a:solidFill>
              </a:rPr>
              <a:t>constraint generation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Solving TSP with LP-based Constraint Generation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408594"/>
              </p:ext>
            </p:extLst>
          </p:nvPr>
        </p:nvGraphicFramePr>
        <p:xfrm>
          <a:off x="2819400" y="2130425"/>
          <a:ext cx="3230563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42920" imgH="965160" progId="Equation.DSMT4">
                  <p:embed/>
                </p:oleObj>
              </mc:Choice>
              <mc:Fallback>
                <p:oleObj name="Equation" r:id="rId2" imgW="1942920" imgH="96516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130425"/>
                        <a:ext cx="3230563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646096"/>
              </p:ext>
            </p:extLst>
          </p:nvPr>
        </p:nvGraphicFramePr>
        <p:xfrm>
          <a:off x="2917825" y="5713413"/>
          <a:ext cx="211137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720" imgH="368280" progId="Equation.DSMT4">
                  <p:embed/>
                </p:oleObj>
              </mc:Choice>
              <mc:Fallback>
                <p:oleObj name="Equation" r:id="rId4" imgW="1269720" imgH="368280" progId="Equation.DSMT4">
                  <p:embed/>
                  <p:pic>
                    <p:nvPicPr>
                      <p:cNvPr id="51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5713413"/>
                        <a:ext cx="2111375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64681-3368-0EA3-20CD-378EDD121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075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Starting from a solution from the TSP-LP problem (with degree constraints only plus newly added “violated” constraints), let’s denote it as </a:t>
                </a:r>
                <a:r>
                  <a:rPr lang="en-US" i="1" dirty="0"/>
                  <a:t>x</a:t>
                </a:r>
                <a:r>
                  <a:rPr lang="en-US" dirty="0"/>
                  <a:t>*.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How to check if </a:t>
                </a:r>
                <a:r>
                  <a:rPr lang="en-US" i="1" dirty="0">
                    <a:solidFill>
                      <a:srgbClr val="0070C0"/>
                    </a:solidFill>
                  </a:rPr>
                  <a:t>x</a:t>
                </a:r>
                <a:r>
                  <a:rPr lang="en-US" dirty="0">
                    <a:solidFill>
                      <a:srgbClr val="0070C0"/>
                    </a:solidFill>
                  </a:rPr>
                  <a:t>* satisfies the cut constraint? </a:t>
                </a:r>
              </a:p>
              <a:p>
                <a:r>
                  <a:rPr lang="en-US" dirty="0">
                    <a:solidFill>
                      <a:srgbClr val="009900"/>
                    </a:solidFill>
                  </a:rPr>
                  <a:t>Formulate it as a minimum-cut problem! </a:t>
                </a:r>
              </a:p>
              <a:p>
                <a:pPr lvl="1"/>
                <a:r>
                  <a:rPr lang="en-US" dirty="0"/>
                  <a:t>Take the complete graph </a:t>
                </a:r>
                <a:r>
                  <a:rPr lang="en-US" i="1" dirty="0"/>
                  <a:t>G</a:t>
                </a:r>
                <a:r>
                  <a:rPr lang="en-US" dirty="0"/>
                  <a:t> = (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E</a:t>
                </a:r>
                <a:r>
                  <a:rPr lang="en-US" dirty="0"/>
                  <a:t>), and build a directed graph </a:t>
                </a:r>
                <a:r>
                  <a:rPr lang="en-US" i="1" dirty="0"/>
                  <a:t>D</a:t>
                </a:r>
                <a:r>
                  <a:rPr lang="en-US" dirty="0"/>
                  <a:t> as follows: for each undirected edge {</a:t>
                </a:r>
                <a:r>
                  <a:rPr lang="en-US" i="1" dirty="0" err="1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j</a:t>
                </a:r>
                <a:r>
                  <a:rPr lang="en-US" dirty="0"/>
                  <a:t>} include two directed edges (</a:t>
                </a:r>
                <a:r>
                  <a:rPr lang="en-US" i="1" dirty="0" err="1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j</a:t>
                </a:r>
                <a:r>
                  <a:rPr lang="en-US" dirty="0"/>
                  <a:t>) and (</a:t>
                </a:r>
                <a:r>
                  <a:rPr lang="en-US" i="1" dirty="0"/>
                  <a:t>j</a:t>
                </a:r>
                <a:r>
                  <a:rPr lang="en-US" dirty="0"/>
                  <a:t>, </a:t>
                </a:r>
                <a:r>
                  <a:rPr lang="en-US" i="1" dirty="0" err="1"/>
                  <a:t>i</a:t>
                </a:r>
                <a:r>
                  <a:rPr lang="en-US" dirty="0"/>
                  <a:t>) and give each of these two edges the capacity </a:t>
                </a:r>
                <a:r>
                  <a:rPr lang="en-US" i="1" dirty="0"/>
                  <a:t>x</a:t>
                </a:r>
                <a:r>
                  <a:rPr lang="en-US" dirty="0"/>
                  <a:t>*</a:t>
                </a:r>
                <a:r>
                  <a:rPr lang="en-US" baseline="-25000" dirty="0"/>
                  <a:t>{</a:t>
                </a:r>
                <a:r>
                  <a:rPr lang="en-US" i="1" baseline="-25000" dirty="0" err="1"/>
                  <a:t>i</a:t>
                </a:r>
                <a:r>
                  <a:rPr lang="en-US" baseline="-25000" dirty="0"/>
                  <a:t>, </a:t>
                </a:r>
                <a:r>
                  <a:rPr lang="en-US" i="1" baseline="-25000" dirty="0"/>
                  <a:t>j</a:t>
                </a:r>
                <a:r>
                  <a:rPr lang="en-US" baseline="-25000" dirty="0"/>
                  <a:t>}. </a:t>
                </a:r>
                <a:r>
                  <a:rPr lang="en-US" dirty="0"/>
                  <a:t>Let node 1 be the source node. Then, for each node </a:t>
                </a:r>
                <a:r>
                  <a:rPr lang="en-US" i="1" dirty="0"/>
                  <a:t>t</a:t>
                </a:r>
                <a:r>
                  <a:rPr lang="en-US" dirty="0"/>
                  <a:t> = 2, 3, …, </a:t>
                </a:r>
                <a:r>
                  <a:rPr lang="en-US" i="1" dirty="0"/>
                  <a:t>N</a:t>
                </a:r>
                <a:r>
                  <a:rPr lang="en-US" dirty="0"/>
                  <a:t>, let </a:t>
                </a:r>
                <a:r>
                  <a:rPr lang="en-US" i="1" dirty="0"/>
                  <a:t>t</a:t>
                </a:r>
                <a:r>
                  <a:rPr lang="en-US" dirty="0"/>
                  <a:t> be the sink node, and fund the minimum cut separating node 1 and node </a:t>
                </a:r>
                <a:r>
                  <a:rPr lang="en-US" i="1" dirty="0"/>
                  <a:t>t</a:t>
                </a:r>
                <a:r>
                  <a:rPr lang="en-US" dirty="0"/>
                  <a:t> in </a:t>
                </a:r>
                <a:r>
                  <a:rPr lang="en-US" i="1" dirty="0"/>
                  <a:t>D</a:t>
                </a:r>
                <a:r>
                  <a:rPr lang="en-US" dirty="0"/>
                  <a:t> (e.g. using the Ford-Fulkerson algorithm); if the resulting minimum cut (</a:t>
                </a:r>
                <a:r>
                  <a:rPr lang="en-US" i="1" dirty="0"/>
                  <a:t>S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-</a:t>
                </a:r>
                <a:r>
                  <a:rPr lang="en-US" i="1" dirty="0"/>
                  <a:t>S</a:t>
                </a:r>
                <a:r>
                  <a:rPr lang="en-US" dirty="0"/>
                  <a:t>) (where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) has capacity less than 2, then </a:t>
                </a:r>
                <a:r>
                  <a:rPr lang="en-US" i="1" dirty="0"/>
                  <a:t>S</a:t>
                </a:r>
                <a:r>
                  <a:rPr lang="en-US" dirty="0"/>
                  <a:t> gives a cut constraint that is violated by </a:t>
                </a:r>
                <a:r>
                  <a:rPr lang="en-US" i="1" dirty="0"/>
                  <a:t>x</a:t>
                </a:r>
                <a:r>
                  <a:rPr lang="en-US" dirty="0"/>
                  <a:t>*. If the minimum cut for </a:t>
                </a:r>
                <a:r>
                  <a:rPr lang="en-US" b="1" u="sng" dirty="0"/>
                  <a:t>every</a:t>
                </a:r>
                <a:r>
                  <a:rPr lang="en-US" dirty="0"/>
                  <a:t> </a:t>
                </a:r>
                <a:r>
                  <a:rPr lang="en-US" i="1" dirty="0"/>
                  <a:t>t</a:t>
                </a:r>
                <a:r>
                  <a:rPr lang="en-US" dirty="0"/>
                  <a:t> = 2, 3, …, </a:t>
                </a:r>
                <a:r>
                  <a:rPr lang="en-US" i="1" dirty="0"/>
                  <a:t>N </a:t>
                </a:r>
                <a:r>
                  <a:rPr lang="en-US" dirty="0"/>
                  <a:t>has capacity at least 2, then all cut constraints are satisfied.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8" t="-1017" r="-941" b="-10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TSP with LP-based Constraint Generation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9621D-A6F7-B106-71B1-57FCF2ABA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681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An “optimal” solution from solving the LP relaxation of TSP with degree constraints only</a:t>
            </a:r>
          </a:p>
          <a:p>
            <a:pPr lvl="1"/>
            <a:r>
              <a:rPr lang="en-US" dirty="0"/>
              <a:t>Solid blue lines are for </a:t>
            </a:r>
            <a:r>
              <a:rPr lang="en-US" i="1" dirty="0" err="1"/>
              <a:t>x</a:t>
            </a:r>
            <a:r>
              <a:rPr lang="en-US" i="1" baseline="-25000" dirty="0" err="1"/>
              <a:t>e</a:t>
            </a:r>
            <a:r>
              <a:rPr lang="en-US" dirty="0"/>
              <a:t> = 1; Dash yellow lines are for </a:t>
            </a:r>
            <a:r>
              <a:rPr lang="en-US" i="1" dirty="0" err="1"/>
              <a:t>x</a:t>
            </a:r>
            <a:r>
              <a:rPr lang="en-US" i="1" baseline="-25000" dirty="0" err="1"/>
              <a:t>e</a:t>
            </a:r>
            <a:r>
              <a:rPr lang="en-US" dirty="0"/>
              <a:t> = 0.5;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choose </a:t>
            </a:r>
            <a:r>
              <a:rPr lang="en-US" i="1" dirty="0"/>
              <a:t>S</a:t>
            </a:r>
            <a:r>
              <a:rPr lang="en-US" dirty="0"/>
              <a:t> = {1, 2, 3}, then </a:t>
            </a:r>
            <a:br>
              <a:rPr lang="en-US" dirty="0"/>
            </a:br>
            <a:r>
              <a:rPr lang="en-US" dirty="0"/>
              <a:t>the flow capacity is 1, which </a:t>
            </a:r>
            <a:br>
              <a:rPr lang="en-US" dirty="0"/>
            </a:br>
            <a:r>
              <a:rPr lang="en-US" dirty="0"/>
              <a:t>is less than 2.</a:t>
            </a:r>
          </a:p>
          <a:p>
            <a:r>
              <a:rPr lang="en-US" dirty="0">
                <a:solidFill>
                  <a:srgbClr val="008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Separation Procedure 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could find this cut when 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choose node 4 as the sink.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TSP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029200" y="2895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5029200" y="4267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6019800" y="3581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9" name="Oval 8"/>
          <p:cNvSpPr/>
          <p:nvPr/>
        </p:nvSpPr>
        <p:spPr>
          <a:xfrm>
            <a:off x="8229600" y="28956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8229600" y="42672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7239000" y="3581400"/>
            <a:ext cx="6858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4</a:t>
            </a:r>
          </a:p>
        </p:txBody>
      </p:sp>
      <p:cxnSp>
        <p:nvCxnSpPr>
          <p:cNvPr id="12" name="Straight Connector 11"/>
          <p:cNvCxnSpPr>
            <a:stCxn id="6" idx="6"/>
            <a:endCxn id="9" idx="2"/>
          </p:cNvCxnSpPr>
          <p:nvPr/>
        </p:nvCxnSpPr>
        <p:spPr>
          <a:xfrm>
            <a:off x="5715000" y="3238500"/>
            <a:ext cx="2514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7"/>
            <a:endCxn id="8" idx="3"/>
          </p:cNvCxnSpPr>
          <p:nvPr/>
        </p:nvCxnSpPr>
        <p:spPr>
          <a:xfrm flipV="1">
            <a:off x="5614567" y="4166767"/>
            <a:ext cx="505666" cy="200866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5"/>
            <a:endCxn id="8" idx="1"/>
          </p:cNvCxnSpPr>
          <p:nvPr/>
        </p:nvCxnSpPr>
        <p:spPr>
          <a:xfrm>
            <a:off x="5614567" y="34809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1" idx="2"/>
            <a:endCxn id="8" idx="6"/>
          </p:cNvCxnSpPr>
          <p:nvPr/>
        </p:nvCxnSpPr>
        <p:spPr>
          <a:xfrm flipH="1">
            <a:off x="6705600" y="3924300"/>
            <a:ext cx="533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1" idx="7"/>
            <a:endCxn id="9" idx="3"/>
          </p:cNvCxnSpPr>
          <p:nvPr/>
        </p:nvCxnSpPr>
        <p:spPr>
          <a:xfrm flipV="1">
            <a:off x="7824367" y="3480967"/>
            <a:ext cx="505666" cy="2008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0"/>
            <a:endCxn id="6" idx="4"/>
          </p:cNvCxnSpPr>
          <p:nvPr/>
        </p:nvCxnSpPr>
        <p:spPr>
          <a:xfrm flipV="1">
            <a:off x="5372100" y="3581400"/>
            <a:ext cx="0" cy="685800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0" idx="0"/>
            <a:endCxn id="9" idx="4"/>
          </p:cNvCxnSpPr>
          <p:nvPr/>
        </p:nvCxnSpPr>
        <p:spPr>
          <a:xfrm flipV="1">
            <a:off x="8572500" y="3581400"/>
            <a:ext cx="0" cy="685800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0" idx="1"/>
            <a:endCxn id="11" idx="5"/>
          </p:cNvCxnSpPr>
          <p:nvPr/>
        </p:nvCxnSpPr>
        <p:spPr>
          <a:xfrm flipH="1" flipV="1">
            <a:off x="7824367" y="4166767"/>
            <a:ext cx="505666" cy="200866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A82D5-0146-B834-2C30-A3ABFADE1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581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1" dirty="0"/>
              <a:t>maximize     3x +   4y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1" dirty="0" err="1"/>
              <a:t>s.t.</a:t>
            </a:r>
            <a:r>
              <a:rPr lang="en-US" b="1" dirty="0"/>
              <a:t>	         5x +   8y </a:t>
            </a:r>
            <a:r>
              <a:rPr lang="en-US" b="1" dirty="0">
                <a:sym typeface="Symbol" pitchFamily="18" charset="2"/>
              </a:rPr>
              <a:t></a:t>
            </a:r>
            <a:r>
              <a:rPr lang="en-US" b="1" dirty="0"/>
              <a:t> </a:t>
            </a:r>
            <a:r>
              <a:rPr lang="en-US" b="1" dirty="0">
                <a:sym typeface="Symbol" pitchFamily="18" charset="2"/>
              </a:rPr>
              <a:t>24,     x,  y  0 and integer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en-US" dirty="0">
              <a:sym typeface="Symbol" pitchFamily="18" charset="2"/>
            </a:endParaRPr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ym typeface="Symbol" pitchFamily="18" charset="2"/>
              </a:rPr>
              <a:t>What is the Optimal solution of a </a:t>
            </a:r>
            <a:r>
              <a:rPr lang="en-US" dirty="0"/>
              <a:t>2-Variable IP?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228600" y="1676400"/>
            <a:ext cx="5038862" cy="4804349"/>
            <a:chOff x="95" y="885"/>
            <a:chExt cx="3169" cy="3171"/>
          </a:xfrm>
        </p:grpSpPr>
        <p:grpSp>
          <p:nvGrpSpPr>
            <p:cNvPr id="48" name="Group 45"/>
            <p:cNvGrpSpPr>
              <a:grpSpLocks/>
            </p:cNvGrpSpPr>
            <p:nvPr/>
          </p:nvGrpSpPr>
          <p:grpSpPr bwMode="auto">
            <a:xfrm>
              <a:off x="384" y="1392"/>
              <a:ext cx="2880" cy="2664"/>
              <a:chOff x="384" y="1392"/>
              <a:chExt cx="2880" cy="2664"/>
            </a:xfrm>
          </p:grpSpPr>
          <p:sp>
            <p:nvSpPr>
              <p:cNvPr id="50" name="Line 3"/>
              <p:cNvSpPr>
                <a:spLocks noChangeShapeType="1"/>
              </p:cNvSpPr>
              <p:nvPr/>
            </p:nvSpPr>
            <p:spPr bwMode="auto">
              <a:xfrm>
                <a:off x="480" y="1392"/>
                <a:ext cx="0" cy="2304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1" name="Line 4"/>
              <p:cNvSpPr>
                <a:spLocks noChangeShapeType="1"/>
              </p:cNvSpPr>
              <p:nvPr/>
            </p:nvSpPr>
            <p:spPr bwMode="auto">
              <a:xfrm>
                <a:off x="480" y="3696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2" name="Oval 5"/>
              <p:cNvSpPr>
                <a:spLocks noChangeArrowheads="1"/>
              </p:cNvSpPr>
              <p:nvPr/>
            </p:nvSpPr>
            <p:spPr bwMode="auto">
              <a:xfrm>
                <a:off x="432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3" name="Oval 6"/>
              <p:cNvSpPr>
                <a:spLocks noChangeArrowheads="1"/>
              </p:cNvSpPr>
              <p:nvPr/>
            </p:nvSpPr>
            <p:spPr bwMode="auto">
              <a:xfrm>
                <a:off x="432" y="2784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4" name="Oval 7"/>
              <p:cNvSpPr>
                <a:spLocks noChangeArrowheads="1"/>
              </p:cNvSpPr>
              <p:nvPr/>
            </p:nvSpPr>
            <p:spPr bwMode="auto">
              <a:xfrm>
                <a:off x="432" y="2352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432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6" name="Oval 9"/>
              <p:cNvSpPr>
                <a:spLocks noChangeArrowheads="1"/>
              </p:cNvSpPr>
              <p:nvPr/>
            </p:nvSpPr>
            <p:spPr bwMode="auto">
              <a:xfrm>
                <a:off x="432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7" name="Oval 10"/>
              <p:cNvSpPr>
                <a:spLocks noChangeArrowheads="1"/>
              </p:cNvSpPr>
              <p:nvPr/>
            </p:nvSpPr>
            <p:spPr bwMode="auto">
              <a:xfrm>
                <a:off x="960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8" name="Oval 11"/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9" name="Oval 12"/>
              <p:cNvSpPr>
                <a:spLocks noChangeArrowheads="1"/>
              </p:cNvSpPr>
              <p:nvPr/>
            </p:nvSpPr>
            <p:spPr bwMode="auto">
              <a:xfrm>
                <a:off x="96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0" name="Oval 13"/>
              <p:cNvSpPr>
                <a:spLocks noChangeArrowheads="1"/>
              </p:cNvSpPr>
              <p:nvPr/>
            </p:nvSpPr>
            <p:spPr bwMode="auto">
              <a:xfrm>
                <a:off x="96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1" name="Oval 14"/>
              <p:cNvSpPr>
                <a:spLocks noChangeArrowheads="1"/>
              </p:cNvSpPr>
              <p:nvPr/>
            </p:nvSpPr>
            <p:spPr bwMode="auto">
              <a:xfrm>
                <a:off x="96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2" name="Oval 15"/>
              <p:cNvSpPr>
                <a:spLocks noChangeArrowheads="1"/>
              </p:cNvSpPr>
              <p:nvPr/>
            </p:nvSpPr>
            <p:spPr bwMode="auto">
              <a:xfrm>
                <a:off x="1440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3" name="Oval 16"/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4" name="Oval 17"/>
              <p:cNvSpPr>
                <a:spLocks noChangeArrowheads="1"/>
              </p:cNvSpPr>
              <p:nvPr/>
            </p:nvSpPr>
            <p:spPr bwMode="auto">
              <a:xfrm>
                <a:off x="144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5" name="Oval 18"/>
              <p:cNvSpPr>
                <a:spLocks noChangeArrowheads="1"/>
              </p:cNvSpPr>
              <p:nvPr/>
            </p:nvSpPr>
            <p:spPr bwMode="auto">
              <a:xfrm>
                <a:off x="144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6" name="Oval 19"/>
              <p:cNvSpPr>
                <a:spLocks noChangeArrowheads="1"/>
              </p:cNvSpPr>
              <p:nvPr/>
            </p:nvSpPr>
            <p:spPr bwMode="auto">
              <a:xfrm>
                <a:off x="144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7" name="Oval 20"/>
              <p:cNvSpPr>
                <a:spLocks noChangeArrowheads="1"/>
              </p:cNvSpPr>
              <p:nvPr/>
            </p:nvSpPr>
            <p:spPr bwMode="auto">
              <a:xfrm>
                <a:off x="1920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8" name="Oval 21"/>
              <p:cNvSpPr>
                <a:spLocks noChangeArrowheads="1"/>
              </p:cNvSpPr>
              <p:nvPr/>
            </p:nvSpPr>
            <p:spPr bwMode="auto">
              <a:xfrm>
                <a:off x="1920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9" name="Oval 22"/>
              <p:cNvSpPr>
                <a:spLocks noChangeArrowheads="1"/>
              </p:cNvSpPr>
              <p:nvPr/>
            </p:nvSpPr>
            <p:spPr bwMode="auto">
              <a:xfrm>
                <a:off x="192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0" name="Oval 23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1" name="Oval 24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2" name="Oval 25"/>
              <p:cNvSpPr>
                <a:spLocks noChangeArrowheads="1"/>
              </p:cNvSpPr>
              <p:nvPr/>
            </p:nvSpPr>
            <p:spPr bwMode="auto">
              <a:xfrm>
                <a:off x="2448" y="321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3" name="Oval 26"/>
              <p:cNvSpPr>
                <a:spLocks noChangeArrowheads="1"/>
              </p:cNvSpPr>
              <p:nvPr/>
            </p:nvSpPr>
            <p:spPr bwMode="auto">
              <a:xfrm>
                <a:off x="2448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4" name="Oval 27"/>
              <p:cNvSpPr>
                <a:spLocks noChangeArrowheads="1"/>
              </p:cNvSpPr>
              <p:nvPr/>
            </p:nvSpPr>
            <p:spPr bwMode="auto">
              <a:xfrm>
                <a:off x="2448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5" name="Oval 28"/>
              <p:cNvSpPr>
                <a:spLocks noChangeArrowheads="1"/>
              </p:cNvSpPr>
              <p:nvPr/>
            </p:nvSpPr>
            <p:spPr bwMode="auto">
              <a:xfrm>
                <a:off x="2448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6" name="Oval 29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7" name="Oval 30"/>
              <p:cNvSpPr>
                <a:spLocks noChangeArrowheads="1"/>
              </p:cNvSpPr>
              <p:nvPr/>
            </p:nvSpPr>
            <p:spPr bwMode="auto">
              <a:xfrm>
                <a:off x="2928" y="321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8" name="Oval 31"/>
              <p:cNvSpPr>
                <a:spLocks noChangeArrowheads="1"/>
              </p:cNvSpPr>
              <p:nvPr/>
            </p:nvSpPr>
            <p:spPr bwMode="auto">
              <a:xfrm>
                <a:off x="2928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9" name="Oval 32"/>
              <p:cNvSpPr>
                <a:spLocks noChangeArrowheads="1"/>
              </p:cNvSpPr>
              <p:nvPr/>
            </p:nvSpPr>
            <p:spPr bwMode="auto">
              <a:xfrm>
                <a:off x="2928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0" name="Oval 33"/>
              <p:cNvSpPr>
                <a:spLocks noChangeArrowheads="1"/>
              </p:cNvSpPr>
              <p:nvPr/>
            </p:nvSpPr>
            <p:spPr bwMode="auto">
              <a:xfrm>
                <a:off x="2928" y="3648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1" name="Oval 34"/>
              <p:cNvSpPr>
                <a:spLocks noChangeArrowheads="1"/>
              </p:cNvSpPr>
              <p:nvPr/>
            </p:nvSpPr>
            <p:spPr bwMode="auto">
              <a:xfrm>
                <a:off x="2928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2" name="Line 35"/>
              <p:cNvSpPr>
                <a:spLocks noChangeShapeType="1"/>
              </p:cNvSpPr>
              <p:nvPr/>
            </p:nvSpPr>
            <p:spPr bwMode="auto">
              <a:xfrm flipH="1" flipV="1">
                <a:off x="480" y="2352"/>
                <a:ext cx="2688" cy="1536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3" name="Oval 36"/>
              <p:cNvSpPr>
                <a:spLocks noChangeArrowheads="1"/>
              </p:cNvSpPr>
              <p:nvPr/>
            </p:nvSpPr>
            <p:spPr bwMode="auto">
              <a:xfrm>
                <a:off x="432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4" name="Oval 37"/>
              <p:cNvSpPr>
                <a:spLocks noChangeArrowheads="1"/>
              </p:cNvSpPr>
              <p:nvPr/>
            </p:nvSpPr>
            <p:spPr bwMode="auto">
              <a:xfrm>
                <a:off x="96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5" name="Oval 38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6" name="Oval 39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7" name="Oval 40"/>
              <p:cNvSpPr>
                <a:spLocks noChangeArrowheads="1"/>
              </p:cNvSpPr>
              <p:nvPr/>
            </p:nvSpPr>
            <p:spPr bwMode="auto">
              <a:xfrm>
                <a:off x="2448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8" name="Oval 41"/>
              <p:cNvSpPr>
                <a:spLocks noChangeArrowheads="1"/>
              </p:cNvSpPr>
              <p:nvPr/>
            </p:nvSpPr>
            <p:spPr bwMode="auto">
              <a:xfrm>
                <a:off x="2928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9" name="Text Box 42"/>
              <p:cNvSpPr txBox="1">
                <a:spLocks noChangeArrowheads="1"/>
              </p:cNvSpPr>
              <p:nvPr/>
            </p:nvSpPr>
            <p:spPr bwMode="auto">
              <a:xfrm>
                <a:off x="384" y="3792"/>
                <a:ext cx="2880" cy="2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chemeClr val="bg1"/>
                    </a:solidFill>
                    <a:latin typeface="+mn-lt"/>
                  </a:rPr>
                  <a:t>0           1          2          3           4          5</a:t>
                </a:r>
              </a:p>
            </p:txBody>
          </p:sp>
        </p:grpSp>
        <p:sp>
          <p:nvSpPr>
            <p:cNvPr id="49" name="Text Box 43"/>
            <p:cNvSpPr txBox="1">
              <a:spLocks noChangeArrowheads="1"/>
            </p:cNvSpPr>
            <p:nvPr/>
          </p:nvSpPr>
          <p:spPr bwMode="auto">
            <a:xfrm rot="16200000">
              <a:off x="-1219" y="2199"/>
              <a:ext cx="2880" cy="2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0       1        2        3         4          5</a:t>
              </a:r>
            </a:p>
          </p:txBody>
        </p:sp>
      </p:grpSp>
      <p:sp>
        <p:nvSpPr>
          <p:cNvPr id="90" name="Content Placeholder 1"/>
          <p:cNvSpPr txBox="1">
            <a:spLocks/>
          </p:cNvSpPr>
          <p:nvPr/>
        </p:nvSpPr>
        <p:spPr bwMode="auto">
          <a:xfrm>
            <a:off x="5486400" y="2971800"/>
            <a:ext cx="3429000" cy="305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009900"/>
                </a:solidFill>
                <a:sym typeface="Symbol" pitchFamily="18" charset="2"/>
              </a:rPr>
              <a:t>Question:  What is the optimal integer solution?</a:t>
            </a:r>
          </a:p>
          <a:p>
            <a:endParaRPr lang="en-US" sz="2000" b="1" dirty="0">
              <a:solidFill>
                <a:srgbClr val="009900"/>
              </a:solidFill>
              <a:sym typeface="Symbol" pitchFamily="18" charset="2"/>
            </a:endParaRPr>
          </a:p>
          <a:p>
            <a:r>
              <a:rPr lang="en-US" sz="2000" b="1" dirty="0">
                <a:solidFill>
                  <a:srgbClr val="009900"/>
                </a:solidFill>
                <a:sym typeface="Symbol" pitchFamily="18" charset="2"/>
              </a:rPr>
              <a:t>What is the optimal linear solution?</a:t>
            </a:r>
          </a:p>
          <a:p>
            <a:endParaRPr lang="en-US" sz="2000" b="1" dirty="0">
              <a:solidFill>
                <a:srgbClr val="009900"/>
              </a:solidFill>
              <a:sym typeface="Symbol" pitchFamily="18" charset="2"/>
            </a:endParaRPr>
          </a:p>
          <a:p>
            <a:r>
              <a:rPr lang="en-US" sz="2000" b="1" dirty="0">
                <a:solidFill>
                  <a:srgbClr val="009900"/>
                </a:solidFill>
                <a:sym typeface="Symbol" pitchFamily="18" charset="2"/>
              </a:rPr>
              <a:t>Can one use linear programming to solve the integer program?</a:t>
            </a:r>
            <a:endParaRPr lang="en-US" sz="1600" b="1" dirty="0">
              <a:solidFill>
                <a:srgbClr val="0099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5F85C6-A1A0-7D7F-533D-8EB18E82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505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03526" y="3429000"/>
            <a:ext cx="4701874" cy="2917353"/>
          </a:xfrm>
          <a:prstGeom prst="line">
            <a:avLst/>
          </a:prstGeom>
          <a:ln w="28575">
            <a:solidFill>
              <a:srgbClr val="00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1"/>
          <p:cNvSpPr>
            <a:spLocks noGrp="1"/>
          </p:cNvSpPr>
          <p:nvPr>
            <p:ph idx="1"/>
          </p:nvPr>
        </p:nvSpPr>
        <p:spPr>
          <a:xfrm>
            <a:off x="5105400" y="2669674"/>
            <a:ext cx="4114800" cy="3426326"/>
          </a:xfrm>
        </p:spPr>
        <p:txBody>
          <a:bodyPr/>
          <a:lstStyle/>
          <a:p>
            <a:r>
              <a:rPr lang="en-US" sz="2000" dirty="0">
                <a:sym typeface="Symbol" pitchFamily="18" charset="2"/>
              </a:rPr>
              <a:t>Solve LP (ignore integrality) get </a:t>
            </a:r>
            <a:r>
              <a:rPr lang="en-US" sz="2000" dirty="0">
                <a:solidFill>
                  <a:srgbClr val="009900"/>
                </a:solidFill>
                <a:sym typeface="Symbol" pitchFamily="18" charset="2"/>
              </a:rPr>
              <a:t>x=4.8, y=0 </a:t>
            </a:r>
            <a:r>
              <a:rPr lang="en-US" sz="2000" dirty="0">
                <a:sym typeface="Symbol" pitchFamily="18" charset="2"/>
              </a:rPr>
              <a:t>and</a:t>
            </a:r>
            <a:r>
              <a:rPr lang="en-US" sz="20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2000" dirty="0">
                <a:solidFill>
                  <a:srgbClr val="0070C0"/>
                </a:solidFill>
                <a:sym typeface="Symbol" pitchFamily="18" charset="2"/>
              </a:rPr>
              <a:t>z =14.4</a:t>
            </a:r>
          </a:p>
          <a:p>
            <a:r>
              <a:rPr lang="en-US" sz="2000" dirty="0">
                <a:sym typeface="Symbol" pitchFamily="18" charset="2"/>
              </a:rPr>
              <a:t>Round, get</a:t>
            </a:r>
            <a:r>
              <a:rPr lang="en-US" sz="20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2000" dirty="0">
                <a:solidFill>
                  <a:srgbClr val="009900"/>
                </a:solidFill>
                <a:sym typeface="Symbol" pitchFamily="18" charset="2"/>
              </a:rPr>
              <a:t>x=5, y=0, </a:t>
            </a:r>
            <a:r>
              <a:rPr lang="en-US" sz="2000" b="1" dirty="0">
                <a:solidFill>
                  <a:srgbClr val="0070C0"/>
                </a:solidFill>
                <a:sym typeface="Symbol" pitchFamily="18" charset="2"/>
              </a:rPr>
              <a:t>infeasible</a:t>
            </a:r>
            <a:r>
              <a:rPr lang="en-US" sz="2000" dirty="0">
                <a:sym typeface="Symbol" pitchFamily="18" charset="2"/>
              </a:rPr>
              <a:t>!</a:t>
            </a:r>
            <a:r>
              <a:rPr lang="en-US" sz="2000" dirty="0">
                <a:solidFill>
                  <a:srgbClr val="FFFF99"/>
                </a:solidFill>
                <a:sym typeface="Symbol" pitchFamily="18" charset="2"/>
              </a:rPr>
              <a:t> </a:t>
            </a:r>
          </a:p>
          <a:p>
            <a:endParaRPr lang="en-US" sz="2000" dirty="0">
              <a:sym typeface="Symbol" pitchFamily="18" charset="2"/>
            </a:endParaRPr>
          </a:p>
          <a:p>
            <a:r>
              <a:rPr lang="en-US" sz="2000" dirty="0">
                <a:sym typeface="Symbol" pitchFamily="18" charset="2"/>
              </a:rPr>
              <a:t>Truncate, get </a:t>
            </a:r>
            <a:r>
              <a:rPr lang="en-US" sz="2000" dirty="0">
                <a:solidFill>
                  <a:srgbClr val="009900"/>
                </a:solidFill>
                <a:sym typeface="Symbol" pitchFamily="18" charset="2"/>
              </a:rPr>
              <a:t>x=4, y=0</a:t>
            </a:r>
            <a:r>
              <a:rPr lang="en-US" sz="2000" dirty="0">
                <a:sym typeface="Symbol" pitchFamily="18" charset="2"/>
              </a:rPr>
              <a:t>,</a:t>
            </a:r>
            <a:r>
              <a:rPr lang="en-US" sz="2000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and </a:t>
            </a:r>
            <a:r>
              <a:rPr lang="en-US" sz="2000" dirty="0">
                <a:solidFill>
                  <a:srgbClr val="0070C0"/>
                </a:solidFill>
                <a:sym typeface="Symbol" pitchFamily="18" charset="2"/>
              </a:rPr>
              <a:t>z =12</a:t>
            </a:r>
          </a:p>
          <a:p>
            <a:r>
              <a:rPr lang="en-US" sz="2000" dirty="0">
                <a:sym typeface="Symbol" pitchFamily="18" charset="2"/>
              </a:rPr>
              <a:t>Same solution value at </a:t>
            </a:r>
            <a:r>
              <a:rPr lang="en-US" sz="2000" dirty="0">
                <a:solidFill>
                  <a:srgbClr val="009900"/>
                </a:solidFill>
                <a:sym typeface="Symbol" pitchFamily="18" charset="2"/>
              </a:rPr>
              <a:t>x=0, y=3</a:t>
            </a:r>
          </a:p>
          <a:p>
            <a:endParaRPr lang="en-US" sz="2000" dirty="0">
              <a:sym typeface="Symbol" pitchFamily="18" charset="2"/>
            </a:endParaRPr>
          </a:p>
          <a:p>
            <a:r>
              <a:rPr lang="en-US" sz="2000" b="1" dirty="0">
                <a:sym typeface="Symbol" pitchFamily="18" charset="2"/>
              </a:rPr>
              <a:t>Optimal is </a:t>
            </a:r>
            <a:r>
              <a:rPr lang="en-US" sz="2000" b="1" dirty="0">
                <a:solidFill>
                  <a:srgbClr val="009900"/>
                </a:solidFill>
                <a:sym typeface="Symbol" pitchFamily="18" charset="2"/>
              </a:rPr>
              <a:t>x=3, y=1 </a:t>
            </a:r>
            <a:r>
              <a:rPr lang="en-US" sz="2000" b="1" dirty="0">
                <a:sym typeface="Symbol" pitchFamily="18" charset="2"/>
              </a:rPr>
              <a:t>and </a:t>
            </a:r>
            <a:r>
              <a:rPr lang="en-US" sz="2000" b="1" dirty="0">
                <a:solidFill>
                  <a:srgbClr val="0070C0"/>
                </a:solidFill>
                <a:sym typeface="Symbol" pitchFamily="18" charset="2"/>
              </a:rPr>
              <a:t>z =13</a:t>
            </a:r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Rounding Technique Might NOT Be Useful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685800" y="11430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maximize     3x +   4y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1" dirty="0" err="1">
                <a:solidFill>
                  <a:schemeClr val="bg1"/>
                </a:solidFill>
              </a:rPr>
              <a:t>s.t.</a:t>
            </a:r>
            <a:r>
              <a:rPr lang="en-US" b="1" dirty="0">
                <a:solidFill>
                  <a:schemeClr val="bg1"/>
                </a:solidFill>
              </a:rPr>
              <a:t>	         5x +   8y </a:t>
            </a:r>
            <a:r>
              <a:rPr lang="en-US" b="1" dirty="0">
                <a:solidFill>
                  <a:schemeClr val="bg1"/>
                </a:solidFill>
                <a:sym typeface="Symbol" pitchFamily="18" charset="2"/>
              </a:rPr>
              <a:t>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sym typeface="Symbol" pitchFamily="18" charset="2"/>
              </a:rPr>
              <a:t>24,     x,  y  0 and integer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en-US" dirty="0">
              <a:solidFill>
                <a:schemeClr val="bg1"/>
              </a:solidFill>
              <a:sym typeface="Symbol" pitchFamily="18" charset="2"/>
            </a:endParaRPr>
          </a:p>
        </p:txBody>
      </p: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65070" y="1676400"/>
            <a:ext cx="5038862" cy="4804349"/>
            <a:chOff x="95" y="885"/>
            <a:chExt cx="3169" cy="3171"/>
          </a:xfrm>
        </p:grpSpPr>
        <p:grpSp>
          <p:nvGrpSpPr>
            <p:cNvPr id="49" name="Group 45"/>
            <p:cNvGrpSpPr>
              <a:grpSpLocks/>
            </p:cNvGrpSpPr>
            <p:nvPr/>
          </p:nvGrpSpPr>
          <p:grpSpPr bwMode="auto">
            <a:xfrm>
              <a:off x="384" y="1392"/>
              <a:ext cx="2880" cy="2664"/>
              <a:chOff x="384" y="1392"/>
              <a:chExt cx="2880" cy="2664"/>
            </a:xfrm>
          </p:grpSpPr>
          <p:sp>
            <p:nvSpPr>
              <p:cNvPr id="84" name="Line 35"/>
              <p:cNvSpPr>
                <a:spLocks noChangeShapeType="1"/>
              </p:cNvSpPr>
              <p:nvPr/>
            </p:nvSpPr>
            <p:spPr bwMode="auto">
              <a:xfrm flipH="1" flipV="1">
                <a:off x="485" y="2400"/>
                <a:ext cx="2647" cy="145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1" name="Line 3"/>
              <p:cNvSpPr>
                <a:spLocks noChangeShapeType="1"/>
              </p:cNvSpPr>
              <p:nvPr/>
            </p:nvSpPr>
            <p:spPr bwMode="auto">
              <a:xfrm>
                <a:off x="480" y="1392"/>
                <a:ext cx="0" cy="2304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2" name="Line 4"/>
              <p:cNvSpPr>
                <a:spLocks noChangeShapeType="1"/>
              </p:cNvSpPr>
              <p:nvPr/>
            </p:nvSpPr>
            <p:spPr bwMode="auto">
              <a:xfrm>
                <a:off x="480" y="3696"/>
                <a:ext cx="2784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3" name="Oval 5"/>
              <p:cNvSpPr>
                <a:spLocks noChangeArrowheads="1"/>
              </p:cNvSpPr>
              <p:nvPr/>
            </p:nvSpPr>
            <p:spPr bwMode="auto">
              <a:xfrm>
                <a:off x="432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4" name="Oval 6"/>
              <p:cNvSpPr>
                <a:spLocks noChangeArrowheads="1"/>
              </p:cNvSpPr>
              <p:nvPr/>
            </p:nvSpPr>
            <p:spPr bwMode="auto">
              <a:xfrm>
                <a:off x="432" y="2784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6" name="Oval 7"/>
              <p:cNvSpPr>
                <a:spLocks noChangeArrowheads="1"/>
              </p:cNvSpPr>
              <p:nvPr/>
            </p:nvSpPr>
            <p:spPr bwMode="auto">
              <a:xfrm>
                <a:off x="432" y="2352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7" name="Oval 8"/>
              <p:cNvSpPr>
                <a:spLocks noChangeArrowheads="1"/>
              </p:cNvSpPr>
              <p:nvPr/>
            </p:nvSpPr>
            <p:spPr bwMode="auto">
              <a:xfrm>
                <a:off x="432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8" name="Oval 9"/>
              <p:cNvSpPr>
                <a:spLocks noChangeArrowheads="1"/>
              </p:cNvSpPr>
              <p:nvPr/>
            </p:nvSpPr>
            <p:spPr bwMode="auto">
              <a:xfrm>
                <a:off x="432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59" name="Oval 10"/>
              <p:cNvSpPr>
                <a:spLocks noChangeArrowheads="1"/>
              </p:cNvSpPr>
              <p:nvPr/>
            </p:nvSpPr>
            <p:spPr bwMode="auto">
              <a:xfrm>
                <a:off x="960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0" name="Oval 11"/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1" name="Oval 12"/>
              <p:cNvSpPr>
                <a:spLocks noChangeArrowheads="1"/>
              </p:cNvSpPr>
              <p:nvPr/>
            </p:nvSpPr>
            <p:spPr bwMode="auto">
              <a:xfrm>
                <a:off x="96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2" name="Oval 13"/>
              <p:cNvSpPr>
                <a:spLocks noChangeArrowheads="1"/>
              </p:cNvSpPr>
              <p:nvPr/>
            </p:nvSpPr>
            <p:spPr bwMode="auto">
              <a:xfrm>
                <a:off x="96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3" name="Oval 14"/>
              <p:cNvSpPr>
                <a:spLocks noChangeArrowheads="1"/>
              </p:cNvSpPr>
              <p:nvPr/>
            </p:nvSpPr>
            <p:spPr bwMode="auto">
              <a:xfrm>
                <a:off x="96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4" name="Oval 15"/>
              <p:cNvSpPr>
                <a:spLocks noChangeArrowheads="1"/>
              </p:cNvSpPr>
              <p:nvPr/>
            </p:nvSpPr>
            <p:spPr bwMode="auto">
              <a:xfrm>
                <a:off x="1440" y="3216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5" name="Oval 16"/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6" name="Oval 17"/>
              <p:cNvSpPr>
                <a:spLocks noChangeArrowheads="1"/>
              </p:cNvSpPr>
              <p:nvPr/>
            </p:nvSpPr>
            <p:spPr bwMode="auto">
              <a:xfrm>
                <a:off x="144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7" name="Oval 18"/>
              <p:cNvSpPr>
                <a:spLocks noChangeArrowheads="1"/>
              </p:cNvSpPr>
              <p:nvPr/>
            </p:nvSpPr>
            <p:spPr bwMode="auto">
              <a:xfrm>
                <a:off x="144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144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9" name="Oval 20"/>
              <p:cNvSpPr>
                <a:spLocks noChangeArrowheads="1"/>
              </p:cNvSpPr>
              <p:nvPr/>
            </p:nvSpPr>
            <p:spPr bwMode="auto">
              <a:xfrm>
                <a:off x="1920" y="321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0" name="Oval 21"/>
              <p:cNvSpPr>
                <a:spLocks noChangeArrowheads="1"/>
              </p:cNvSpPr>
              <p:nvPr/>
            </p:nvSpPr>
            <p:spPr bwMode="auto">
              <a:xfrm>
                <a:off x="1920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1" name="Oval 22"/>
              <p:cNvSpPr>
                <a:spLocks noChangeArrowheads="1"/>
              </p:cNvSpPr>
              <p:nvPr/>
            </p:nvSpPr>
            <p:spPr bwMode="auto">
              <a:xfrm>
                <a:off x="1920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2" name="Oval 23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3" name="Oval 24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4" name="Oval 25"/>
              <p:cNvSpPr>
                <a:spLocks noChangeArrowheads="1"/>
              </p:cNvSpPr>
              <p:nvPr/>
            </p:nvSpPr>
            <p:spPr bwMode="auto">
              <a:xfrm>
                <a:off x="2448" y="321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5" name="Oval 26"/>
              <p:cNvSpPr>
                <a:spLocks noChangeArrowheads="1"/>
              </p:cNvSpPr>
              <p:nvPr/>
            </p:nvSpPr>
            <p:spPr bwMode="auto">
              <a:xfrm>
                <a:off x="2448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6" name="Oval 27"/>
              <p:cNvSpPr>
                <a:spLocks noChangeArrowheads="1"/>
              </p:cNvSpPr>
              <p:nvPr/>
            </p:nvSpPr>
            <p:spPr bwMode="auto">
              <a:xfrm>
                <a:off x="2448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7" name="Oval 28"/>
              <p:cNvSpPr>
                <a:spLocks noChangeArrowheads="1"/>
              </p:cNvSpPr>
              <p:nvPr/>
            </p:nvSpPr>
            <p:spPr bwMode="auto">
              <a:xfrm>
                <a:off x="2448" y="3648"/>
                <a:ext cx="96" cy="96"/>
              </a:xfrm>
              <a:prstGeom prst="ellipse">
                <a:avLst/>
              </a:prstGeom>
              <a:solidFill>
                <a:srgbClr val="FFFF99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8" name="Oval 29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9" name="Oval 30"/>
              <p:cNvSpPr>
                <a:spLocks noChangeArrowheads="1"/>
              </p:cNvSpPr>
              <p:nvPr/>
            </p:nvSpPr>
            <p:spPr bwMode="auto">
              <a:xfrm>
                <a:off x="2928" y="321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0" name="Oval 31"/>
              <p:cNvSpPr>
                <a:spLocks noChangeArrowheads="1"/>
              </p:cNvSpPr>
              <p:nvPr/>
            </p:nvSpPr>
            <p:spPr bwMode="auto">
              <a:xfrm>
                <a:off x="2928" y="2784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1" name="Oval 32"/>
              <p:cNvSpPr>
                <a:spLocks noChangeArrowheads="1"/>
              </p:cNvSpPr>
              <p:nvPr/>
            </p:nvSpPr>
            <p:spPr bwMode="auto">
              <a:xfrm>
                <a:off x="2928" y="2352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2" name="Oval 33"/>
              <p:cNvSpPr>
                <a:spLocks noChangeArrowheads="1"/>
              </p:cNvSpPr>
              <p:nvPr/>
            </p:nvSpPr>
            <p:spPr bwMode="auto">
              <a:xfrm>
                <a:off x="2928" y="3648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3" name="Oval 34"/>
              <p:cNvSpPr>
                <a:spLocks noChangeArrowheads="1"/>
              </p:cNvSpPr>
              <p:nvPr/>
            </p:nvSpPr>
            <p:spPr bwMode="auto">
              <a:xfrm>
                <a:off x="2928" y="192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5" name="Oval 36"/>
              <p:cNvSpPr>
                <a:spLocks noChangeArrowheads="1"/>
              </p:cNvSpPr>
              <p:nvPr/>
            </p:nvSpPr>
            <p:spPr bwMode="auto">
              <a:xfrm>
                <a:off x="432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6" name="Oval 37"/>
              <p:cNvSpPr>
                <a:spLocks noChangeArrowheads="1"/>
              </p:cNvSpPr>
              <p:nvPr/>
            </p:nvSpPr>
            <p:spPr bwMode="auto">
              <a:xfrm>
                <a:off x="96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7" name="Oval 38"/>
              <p:cNvSpPr>
                <a:spLocks noChangeArrowheads="1"/>
              </p:cNvSpPr>
              <p:nvPr/>
            </p:nvSpPr>
            <p:spPr bwMode="auto">
              <a:xfrm>
                <a:off x="144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8" name="Oval 39"/>
              <p:cNvSpPr>
                <a:spLocks noChangeArrowheads="1"/>
              </p:cNvSpPr>
              <p:nvPr/>
            </p:nvSpPr>
            <p:spPr bwMode="auto">
              <a:xfrm>
                <a:off x="1920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89" name="Oval 40"/>
              <p:cNvSpPr>
                <a:spLocks noChangeArrowheads="1"/>
              </p:cNvSpPr>
              <p:nvPr/>
            </p:nvSpPr>
            <p:spPr bwMode="auto">
              <a:xfrm>
                <a:off x="2448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90" name="Oval 41"/>
              <p:cNvSpPr>
                <a:spLocks noChangeArrowheads="1"/>
              </p:cNvSpPr>
              <p:nvPr/>
            </p:nvSpPr>
            <p:spPr bwMode="auto">
              <a:xfrm>
                <a:off x="2928" y="1440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91" name="Text Box 42"/>
              <p:cNvSpPr txBox="1">
                <a:spLocks noChangeArrowheads="1"/>
              </p:cNvSpPr>
              <p:nvPr/>
            </p:nvSpPr>
            <p:spPr bwMode="auto">
              <a:xfrm>
                <a:off x="384" y="3792"/>
                <a:ext cx="2880" cy="2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chemeClr val="bg1"/>
                    </a:solidFill>
                    <a:latin typeface="+mn-lt"/>
                  </a:rPr>
                  <a:t>0           1          2          3           4          5</a:t>
                </a:r>
              </a:p>
            </p:txBody>
          </p:sp>
        </p:grpSp>
        <p:sp>
          <p:nvSpPr>
            <p:cNvPr id="50" name="Text Box 43"/>
            <p:cNvSpPr txBox="1">
              <a:spLocks noChangeArrowheads="1"/>
            </p:cNvSpPr>
            <p:nvPr/>
          </p:nvSpPr>
          <p:spPr bwMode="auto">
            <a:xfrm rot="16200000">
              <a:off x="-1219" y="2199"/>
              <a:ext cx="2880" cy="2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0       1        2        3         4          5</a:t>
              </a:r>
            </a:p>
          </p:txBody>
        </p:sp>
      </p:grpSp>
      <p:sp>
        <p:nvSpPr>
          <p:cNvPr id="92" name="Oval 29"/>
          <p:cNvSpPr>
            <a:spLocks noChangeArrowheads="1"/>
          </p:cNvSpPr>
          <p:nvPr/>
        </p:nvSpPr>
        <p:spPr bwMode="auto">
          <a:xfrm>
            <a:off x="4383579" y="5888181"/>
            <a:ext cx="91440" cy="9144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326F50-59D4-92E2-C981-B5281B171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031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1905000"/>
            <a:ext cx="5059363" cy="313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5972175" y="3663950"/>
            <a:ext cx="1257300" cy="2592388"/>
            <a:chOff x="3264" y="2160"/>
            <a:chExt cx="792" cy="1633"/>
          </a:xfrm>
        </p:grpSpPr>
        <p:sp>
          <p:nvSpPr>
            <p:cNvPr id="26640" name="Text Box 5"/>
            <p:cNvSpPr txBox="1">
              <a:spLocks noChangeArrowheads="1"/>
            </p:cNvSpPr>
            <p:nvPr/>
          </p:nvSpPr>
          <p:spPr bwMode="auto">
            <a:xfrm>
              <a:off x="3264" y="3216"/>
              <a:ext cx="79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LP Optimal</a:t>
              </a:r>
            </a:p>
            <a:p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x</a:t>
              </a:r>
              <a:r>
                <a:rPr lang="en-US" sz="1800" i="1" baseline="-25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1</a:t>
              </a:r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 = 5 </a:t>
              </a:r>
              <a:r>
                <a:rPr lang="en-US" sz="1800" i="1" baseline="30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7</a:t>
              </a:r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/</a:t>
              </a:r>
              <a:r>
                <a:rPr lang="en-US" sz="1800" i="1" baseline="-25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16</a:t>
              </a:r>
              <a:endParaRPr lang="en-US" sz="1800" i="1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  <a:p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x</a:t>
              </a:r>
              <a:r>
                <a:rPr lang="en-US" sz="1800" i="1" baseline="-25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2</a:t>
              </a:r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 = 2 </a:t>
              </a:r>
              <a:r>
                <a:rPr lang="en-US" sz="1800" i="1" baseline="30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11</a:t>
              </a:r>
              <a:r>
                <a:rPr lang="en-US" sz="1800" i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/</a:t>
              </a:r>
              <a:r>
                <a:rPr lang="en-US" sz="1800" i="1" baseline="-2500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16</a:t>
              </a:r>
            </a:p>
          </p:txBody>
        </p:sp>
        <p:sp>
          <p:nvSpPr>
            <p:cNvPr id="26641" name="Line 6"/>
            <p:cNvSpPr>
              <a:spLocks noChangeShapeType="1"/>
            </p:cNvSpPr>
            <p:nvPr/>
          </p:nvSpPr>
          <p:spPr bwMode="auto">
            <a:xfrm flipV="1">
              <a:off x="3552" y="2160"/>
              <a:ext cx="0" cy="1056"/>
            </a:xfrm>
            <a:prstGeom prst="line">
              <a:avLst/>
            </a:prstGeom>
            <a:noFill/>
            <a:ln w="9525">
              <a:solidFill>
                <a:schemeClr val="tx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6734175" y="2749550"/>
            <a:ext cx="1704975" cy="825500"/>
            <a:chOff x="3744" y="1584"/>
            <a:chExt cx="1074" cy="520"/>
          </a:xfrm>
        </p:grpSpPr>
        <p:sp>
          <p:nvSpPr>
            <p:cNvPr id="26638" name="Text Box 8"/>
            <p:cNvSpPr txBox="1">
              <a:spLocks noChangeArrowheads="1"/>
            </p:cNvSpPr>
            <p:nvPr/>
          </p:nvSpPr>
          <p:spPr bwMode="auto">
            <a:xfrm>
              <a:off x="4144" y="1584"/>
              <a:ext cx="67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CC3300"/>
                  </a:solidFill>
                  <a:latin typeface="+mn-lt"/>
                </a:rPr>
                <a:t>Round up?</a:t>
              </a:r>
            </a:p>
            <a:p>
              <a:pPr algn="ctr"/>
              <a:r>
                <a:rPr lang="en-US" sz="1600" i="1">
                  <a:solidFill>
                    <a:srgbClr val="CC3300"/>
                  </a:solidFill>
                  <a:latin typeface="+mn-lt"/>
                </a:rPr>
                <a:t>x</a:t>
              </a:r>
              <a:r>
                <a:rPr lang="en-US" sz="1600" i="1" baseline="-25000">
                  <a:solidFill>
                    <a:srgbClr val="CC3300"/>
                  </a:solidFill>
                  <a:latin typeface="+mn-lt"/>
                </a:rPr>
                <a:t>1</a:t>
              </a:r>
              <a:r>
                <a:rPr lang="en-US" sz="1600" i="1">
                  <a:solidFill>
                    <a:srgbClr val="CC3300"/>
                  </a:solidFill>
                  <a:latin typeface="+mn-lt"/>
                </a:rPr>
                <a:t> = 6</a:t>
              </a:r>
            </a:p>
            <a:p>
              <a:pPr algn="ctr"/>
              <a:r>
                <a:rPr lang="en-US" sz="1600" i="1">
                  <a:solidFill>
                    <a:srgbClr val="CC3300"/>
                  </a:solidFill>
                  <a:latin typeface="+mn-lt"/>
                </a:rPr>
                <a:t>x</a:t>
              </a:r>
              <a:r>
                <a:rPr lang="en-US" sz="1600" i="1" baseline="-25000">
                  <a:solidFill>
                    <a:srgbClr val="CC3300"/>
                  </a:solidFill>
                  <a:latin typeface="+mn-lt"/>
                </a:rPr>
                <a:t>2</a:t>
              </a:r>
              <a:r>
                <a:rPr lang="en-US" sz="1600" i="1">
                  <a:solidFill>
                    <a:srgbClr val="CC3300"/>
                  </a:solidFill>
                  <a:latin typeface="+mn-lt"/>
                </a:rPr>
                <a:t> = 3</a:t>
              </a:r>
              <a:endParaRPr lang="en-US" sz="1600">
                <a:solidFill>
                  <a:srgbClr val="CC3300"/>
                </a:solidFill>
                <a:latin typeface="+mn-lt"/>
              </a:endParaRPr>
            </a:p>
          </p:txBody>
        </p:sp>
        <p:sp>
          <p:nvSpPr>
            <p:cNvPr id="26639" name="Line 9"/>
            <p:cNvSpPr>
              <a:spLocks noChangeShapeType="1"/>
            </p:cNvSpPr>
            <p:nvPr/>
          </p:nvSpPr>
          <p:spPr bwMode="auto">
            <a:xfrm flipH="1">
              <a:off x="3744" y="1872"/>
              <a:ext cx="336" cy="192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6154" name="Group 10"/>
          <p:cNvGrpSpPr>
            <a:grpSpLocks/>
          </p:cNvGrpSpPr>
          <p:nvPr/>
        </p:nvGrpSpPr>
        <p:grpSpPr bwMode="auto">
          <a:xfrm>
            <a:off x="6200777" y="1906588"/>
            <a:ext cx="1774826" cy="1604963"/>
            <a:chOff x="3408" y="1053"/>
            <a:chExt cx="1118" cy="1011"/>
          </a:xfrm>
        </p:grpSpPr>
        <p:sp>
          <p:nvSpPr>
            <p:cNvPr id="26636" name="Text Box 11"/>
            <p:cNvSpPr txBox="1">
              <a:spLocks noChangeArrowheads="1"/>
            </p:cNvSpPr>
            <p:nvPr/>
          </p:nvSpPr>
          <p:spPr bwMode="auto">
            <a:xfrm>
              <a:off x="3900" y="1053"/>
              <a:ext cx="626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400" dirty="0">
                  <a:solidFill>
                    <a:srgbClr val="0070C0"/>
                  </a:solidFill>
                  <a:latin typeface="+mn-lt"/>
                </a:rPr>
                <a:t>Round off?</a:t>
              </a:r>
            </a:p>
            <a:p>
              <a:pPr algn="ctr"/>
              <a:r>
                <a:rPr lang="en-US" sz="1400" i="1" dirty="0">
                  <a:solidFill>
                    <a:srgbClr val="0070C0"/>
                  </a:solidFill>
                  <a:latin typeface="+mn-lt"/>
                </a:rPr>
                <a:t>x</a:t>
              </a:r>
              <a:r>
                <a:rPr lang="en-US" sz="1400" i="1" baseline="-25000" dirty="0">
                  <a:solidFill>
                    <a:srgbClr val="0070C0"/>
                  </a:solidFill>
                  <a:latin typeface="+mn-lt"/>
                </a:rPr>
                <a:t>1</a:t>
              </a:r>
              <a:r>
                <a:rPr lang="en-US" sz="1400" i="1" dirty="0">
                  <a:solidFill>
                    <a:srgbClr val="0070C0"/>
                  </a:solidFill>
                  <a:latin typeface="+mn-lt"/>
                </a:rPr>
                <a:t> = 5</a:t>
              </a:r>
            </a:p>
            <a:p>
              <a:pPr algn="ctr"/>
              <a:r>
                <a:rPr lang="en-US" sz="1400" i="1" dirty="0">
                  <a:solidFill>
                    <a:srgbClr val="0070C0"/>
                  </a:solidFill>
                  <a:latin typeface="+mn-lt"/>
                </a:rPr>
                <a:t>x</a:t>
              </a:r>
              <a:r>
                <a:rPr lang="en-US" sz="1400" i="1" baseline="-25000" dirty="0">
                  <a:solidFill>
                    <a:srgbClr val="0070C0"/>
                  </a:solidFill>
                  <a:latin typeface="+mn-lt"/>
                </a:rPr>
                <a:t>2</a:t>
              </a:r>
              <a:r>
                <a:rPr lang="en-US" sz="1400" i="1" dirty="0">
                  <a:solidFill>
                    <a:srgbClr val="0070C0"/>
                  </a:solidFill>
                  <a:latin typeface="+mn-lt"/>
                </a:rPr>
                <a:t> = 3</a:t>
              </a:r>
              <a:endParaRPr lang="en-US" sz="14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6637" name="Line 12"/>
            <p:cNvSpPr>
              <a:spLocks noChangeShapeType="1"/>
            </p:cNvSpPr>
            <p:nvPr/>
          </p:nvSpPr>
          <p:spPr bwMode="auto">
            <a:xfrm flipH="1">
              <a:off x="3408" y="1488"/>
              <a:ext cx="576" cy="576"/>
            </a:xfrm>
            <a:prstGeom prst="line">
              <a:avLst/>
            </a:prstGeom>
            <a:noFill/>
            <a:ln w="9525">
              <a:solidFill>
                <a:srgbClr val="0070C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70C0"/>
                </a:solidFill>
                <a:latin typeface="+mn-lt"/>
              </a:endParaRPr>
            </a:p>
          </p:txBody>
        </p:sp>
      </p:grpSp>
      <p:grpSp>
        <p:nvGrpSpPr>
          <p:cNvPr id="6157" name="Group 13"/>
          <p:cNvGrpSpPr>
            <a:grpSpLocks/>
          </p:cNvGrpSpPr>
          <p:nvPr/>
        </p:nvGrpSpPr>
        <p:grpSpPr bwMode="auto">
          <a:xfrm>
            <a:off x="6200775" y="3892550"/>
            <a:ext cx="3095625" cy="825500"/>
            <a:chOff x="3408" y="2304"/>
            <a:chExt cx="1950" cy="520"/>
          </a:xfrm>
        </p:grpSpPr>
        <p:sp>
          <p:nvSpPr>
            <p:cNvPr id="26634" name="Text Box 14"/>
            <p:cNvSpPr txBox="1">
              <a:spLocks noChangeArrowheads="1"/>
            </p:cNvSpPr>
            <p:nvPr/>
          </p:nvSpPr>
          <p:spPr bwMode="auto">
            <a:xfrm>
              <a:off x="4528" y="2304"/>
              <a:ext cx="830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9900CC"/>
                  </a:solidFill>
                  <a:latin typeface="+mn-lt"/>
                </a:rPr>
                <a:t>Round down?</a:t>
              </a:r>
            </a:p>
            <a:p>
              <a:pPr algn="ctr"/>
              <a:r>
                <a:rPr lang="en-US" sz="1600" i="1">
                  <a:solidFill>
                    <a:srgbClr val="9900CC"/>
                  </a:solidFill>
                  <a:latin typeface="+mn-lt"/>
                </a:rPr>
                <a:t>x</a:t>
              </a:r>
              <a:r>
                <a:rPr lang="en-US" sz="1600" i="1" baseline="-25000">
                  <a:solidFill>
                    <a:srgbClr val="9900CC"/>
                  </a:solidFill>
                  <a:latin typeface="+mn-lt"/>
                </a:rPr>
                <a:t>1</a:t>
              </a:r>
              <a:r>
                <a:rPr lang="en-US" sz="1600" i="1">
                  <a:solidFill>
                    <a:srgbClr val="9900CC"/>
                  </a:solidFill>
                  <a:latin typeface="+mn-lt"/>
                </a:rPr>
                <a:t> = 5</a:t>
              </a:r>
            </a:p>
            <a:p>
              <a:pPr algn="ctr"/>
              <a:r>
                <a:rPr lang="en-US" sz="1600" i="1">
                  <a:solidFill>
                    <a:srgbClr val="9900CC"/>
                  </a:solidFill>
                  <a:latin typeface="+mn-lt"/>
                </a:rPr>
                <a:t>x</a:t>
              </a:r>
              <a:r>
                <a:rPr lang="en-US" sz="1600" i="1" baseline="-25000">
                  <a:solidFill>
                    <a:srgbClr val="9900CC"/>
                  </a:solidFill>
                  <a:latin typeface="+mn-lt"/>
                </a:rPr>
                <a:t>2</a:t>
              </a:r>
              <a:r>
                <a:rPr lang="en-US" sz="1600" i="1">
                  <a:solidFill>
                    <a:srgbClr val="9900CC"/>
                  </a:solidFill>
                  <a:latin typeface="+mn-lt"/>
                </a:rPr>
                <a:t> = 2</a:t>
              </a:r>
              <a:endParaRPr lang="en-US" sz="1800">
                <a:solidFill>
                  <a:srgbClr val="9900CC"/>
                </a:solidFill>
                <a:latin typeface="+mn-lt"/>
              </a:endParaRPr>
            </a:p>
          </p:txBody>
        </p:sp>
        <p:sp>
          <p:nvSpPr>
            <p:cNvPr id="26635" name="Line 15"/>
            <p:cNvSpPr>
              <a:spLocks noChangeShapeType="1"/>
            </p:cNvSpPr>
            <p:nvPr/>
          </p:nvSpPr>
          <p:spPr bwMode="auto">
            <a:xfrm flipH="1" flipV="1">
              <a:off x="3408" y="2352"/>
              <a:ext cx="960" cy="288"/>
            </a:xfrm>
            <a:prstGeom prst="line">
              <a:avLst/>
            </a:prstGeom>
            <a:noFill/>
            <a:ln w="9525">
              <a:solidFill>
                <a:srgbClr val="99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26633" name="Text Box 17"/>
          <p:cNvSpPr txBox="1">
            <a:spLocks noChangeArrowheads="1"/>
          </p:cNvSpPr>
          <p:nvPr/>
        </p:nvSpPr>
        <p:spPr bwMode="auto">
          <a:xfrm>
            <a:off x="4234155" y="1296336"/>
            <a:ext cx="30188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>
                <a:latin typeface="+mn-lt"/>
              </a:rPr>
              <a:t>LP relaxation, then round off 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Example</a:t>
            </a:r>
            <a:endParaRPr lang="en-US" sz="20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50557" y="2556925"/>
            <a:ext cx="29591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+mn-lt"/>
              </a:rPr>
              <a:t>max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z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= 3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+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4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  <a:endParaRPr lang="en-US" b="1" i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 err="1">
                <a:solidFill>
                  <a:schemeClr val="bg1"/>
                </a:solidFill>
                <a:latin typeface="+mn-lt"/>
              </a:rPr>
              <a:t>s.t.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   2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+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6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27</a:t>
            </a:r>
          </a:p>
          <a:p>
            <a:r>
              <a:rPr lang="en-US" b="1" i="1">
                <a:solidFill>
                  <a:schemeClr val="bg1"/>
                </a:solidFill>
                <a:latin typeface="+mn-lt"/>
              </a:rPr>
              <a:t>                     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 2</a:t>
            </a: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         3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+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19</a:t>
            </a:r>
          </a:p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     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 ,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 </a:t>
            </a:r>
            <a:r>
              <a:rPr lang="en-US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 0 and Integer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3209657" y="5332896"/>
            <a:ext cx="1231900" cy="915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b="1" i="1" dirty="0">
                <a:solidFill>
                  <a:srgbClr val="FF0000"/>
                </a:solidFill>
                <a:latin typeface="+mn-lt"/>
              </a:rPr>
              <a:t>IP Optimal</a:t>
            </a:r>
          </a:p>
          <a:p>
            <a:r>
              <a:rPr lang="en-US" sz="1800" b="1" i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b="1" i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sz="1800" b="1" i="1" dirty="0">
                <a:solidFill>
                  <a:srgbClr val="FF0000"/>
                </a:solidFill>
                <a:latin typeface="+mn-lt"/>
              </a:rPr>
              <a:t> = 4</a:t>
            </a:r>
          </a:p>
          <a:p>
            <a:r>
              <a:rPr lang="en-US" sz="1800" b="1" i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800" b="1" i="1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US" sz="1800" b="1" i="1" dirty="0">
                <a:solidFill>
                  <a:srgbClr val="FF0000"/>
                </a:solidFill>
                <a:latin typeface="+mn-lt"/>
              </a:rPr>
              <a:t> = 3</a:t>
            </a:r>
            <a:endParaRPr lang="en-US" sz="1800" b="1" i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 flipV="1">
            <a:off x="3842658" y="3649436"/>
            <a:ext cx="1676400" cy="1676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Oval 29"/>
          <p:cNvSpPr>
            <a:spLocks noChangeArrowheads="1"/>
          </p:cNvSpPr>
          <p:nvPr/>
        </p:nvSpPr>
        <p:spPr bwMode="auto">
          <a:xfrm>
            <a:off x="5590176" y="3458028"/>
            <a:ext cx="91440" cy="914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ABF26-1154-5043-5D27-E7089693E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268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8001000" cy="5029200"/>
          </a:xfrm>
        </p:spPr>
        <p:txBody>
          <a:bodyPr/>
          <a:lstStyle/>
          <a:p>
            <a:r>
              <a:rPr lang="en-US" dirty="0"/>
              <a:t>Integer variables make an optimization problem </a:t>
            </a:r>
            <a:r>
              <a:rPr lang="en-US" b="1" dirty="0">
                <a:solidFill>
                  <a:srgbClr val="0070C0"/>
                </a:solidFill>
              </a:rPr>
              <a:t>much more difficult to solve</a:t>
            </a:r>
            <a:r>
              <a:rPr lang="en-US" dirty="0">
                <a:solidFill>
                  <a:schemeClr val="accent4"/>
                </a:solidFill>
              </a:rPr>
              <a:t>.</a:t>
            </a:r>
            <a:r>
              <a:rPr lang="en-US" dirty="0"/>
              <a:t>  Memory and solution time may rise </a:t>
            </a:r>
            <a:r>
              <a:rPr lang="en-US" b="1" dirty="0">
                <a:solidFill>
                  <a:srgbClr val="FF0000"/>
                </a:solidFill>
              </a:rPr>
              <a:t>exponentially</a:t>
            </a:r>
            <a:r>
              <a:rPr lang="en-US" dirty="0"/>
              <a:t> as more integer variables are added</a:t>
            </a:r>
          </a:p>
          <a:p>
            <a:pPr lvl="1"/>
            <a:r>
              <a:rPr lang="en-US" dirty="0"/>
              <a:t>Some integer programs are easy (millions of variables)</a:t>
            </a:r>
          </a:p>
          <a:p>
            <a:pPr lvl="1"/>
            <a:r>
              <a:rPr lang="en-US" dirty="0"/>
              <a:t>Some integer programs are hard (some problem with only 100 variables that have </a:t>
            </a:r>
            <a:r>
              <a:rPr lang="en-US" b="1" dirty="0"/>
              <a:t>never</a:t>
            </a:r>
            <a:r>
              <a:rPr lang="en-US" dirty="0"/>
              <a:t> been solved to optimality)</a:t>
            </a:r>
          </a:p>
          <a:p>
            <a:pPr lvl="1"/>
            <a:r>
              <a:rPr lang="en-US" dirty="0"/>
              <a:t>many combinations of specific integer values for the variables must be tested, and </a:t>
            </a:r>
            <a:r>
              <a:rPr lang="en-US" b="1" dirty="0">
                <a:solidFill>
                  <a:srgbClr val="009900"/>
                </a:solidFill>
              </a:rPr>
              <a:t>each combination requires the solution of a "normal" LP</a:t>
            </a:r>
            <a:r>
              <a:rPr lang="en-US" dirty="0"/>
              <a:t>.  The number of combinations can rise </a:t>
            </a:r>
            <a:r>
              <a:rPr lang="en-US" dirty="0">
                <a:solidFill>
                  <a:srgbClr val="FF0000"/>
                </a:solidFill>
              </a:rPr>
              <a:t>exponentially</a:t>
            </a:r>
            <a:r>
              <a:rPr lang="en-US" dirty="0"/>
              <a:t> with the size of the problem.</a:t>
            </a:r>
          </a:p>
          <a:p>
            <a:r>
              <a:rPr lang="en-US" dirty="0"/>
              <a:t>Solvers for integer programs are </a:t>
            </a:r>
            <a:r>
              <a:rPr lang="en-US" b="1" dirty="0">
                <a:solidFill>
                  <a:srgbClr val="FF0000"/>
                </a:solidFill>
              </a:rPr>
              <a:t>extremely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sensitive to the formulation.  (not true for LPs)</a:t>
            </a:r>
          </a:p>
          <a:p>
            <a:pPr lvl="1"/>
            <a:r>
              <a:rPr lang="en-US" dirty="0"/>
              <a:t>There are often multiple ways of modeling the same integer program, where </a:t>
            </a:r>
            <a:r>
              <a:rPr lang="en-US" b="1" dirty="0"/>
              <a:t>integer variables</a:t>
            </a:r>
            <a:r>
              <a:rPr lang="en-US" dirty="0"/>
              <a:t> can be used to model yes/no decisions</a:t>
            </a:r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Mystery of Integer Programming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6D0F9A-11E2-EC1D-2CDB-52C4DC36C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02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5334000"/>
          </a:xfrm>
        </p:spPr>
        <p:txBody>
          <a:bodyPr/>
          <a:lstStyle/>
          <a:p>
            <a:r>
              <a:rPr lang="en-US" sz="2400" dirty="0"/>
              <a:t>Enumeration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Complete enumeration</a:t>
            </a:r>
          </a:p>
          <a:p>
            <a:pPr lvl="2"/>
            <a:r>
              <a:rPr lang="en-US" sz="2000" dirty="0"/>
              <a:t>list all “solutions” and choose the best</a:t>
            </a:r>
          </a:p>
          <a:p>
            <a:pPr lvl="2"/>
            <a:r>
              <a:rPr lang="en-US" sz="2000" dirty="0">
                <a:solidFill>
                  <a:srgbClr val="009900"/>
                </a:solidFill>
              </a:rPr>
              <a:t>For </a:t>
            </a:r>
            <a:r>
              <a:rPr lang="en-US" sz="2000" i="1" dirty="0">
                <a:solidFill>
                  <a:srgbClr val="009900"/>
                </a:solidFill>
              </a:rPr>
              <a:t>n</a:t>
            </a:r>
            <a:r>
              <a:rPr lang="en-US" sz="2000" dirty="0">
                <a:solidFill>
                  <a:srgbClr val="009900"/>
                </a:solidFill>
              </a:rPr>
              <a:t> binary variables, there are 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000" b="1" baseline="30000" dirty="0">
                <a:solidFill>
                  <a:srgbClr val="FF0000"/>
                </a:solidFill>
              </a:rPr>
              <a:t>n+1</a:t>
            </a:r>
            <a:r>
              <a:rPr lang="en-US" sz="2000" dirty="0">
                <a:solidFill>
                  <a:srgbClr val="009900"/>
                </a:solidFill>
              </a:rPr>
              <a:t> nodes (subproblems).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Branch and </a:t>
            </a:r>
            <a:r>
              <a:rPr lang="en-US" b="1" dirty="0">
                <a:solidFill>
                  <a:srgbClr val="0070C0"/>
                </a:solidFill>
              </a:rPr>
              <a:t>bound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(Implicit enumeration by solving LPs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en-US" sz="2000" dirty="0"/>
              <a:t>Implicitly search all solutions, but cleverly </a:t>
            </a:r>
            <a:r>
              <a:rPr lang="en-US" sz="2000" dirty="0">
                <a:solidFill>
                  <a:srgbClr val="0070C0"/>
                </a:solidFill>
              </a:rPr>
              <a:t>eliminate</a:t>
            </a:r>
            <a:r>
              <a:rPr lang="en-US" sz="2000" dirty="0"/>
              <a:t> the vast majority before they are even searched based on </a:t>
            </a:r>
            <a:r>
              <a:rPr lang="en-US" sz="2000" dirty="0">
                <a:solidFill>
                  <a:srgbClr val="0070C0"/>
                </a:solidFill>
              </a:rPr>
              <a:t>bounds</a:t>
            </a:r>
          </a:p>
          <a:p>
            <a:pPr lvl="2"/>
            <a:r>
              <a:rPr lang="en-US" sz="2000" dirty="0"/>
              <a:t>Solution process is for </a:t>
            </a:r>
            <a:r>
              <a:rPr lang="en-US" sz="2000" dirty="0">
                <a:solidFill>
                  <a:srgbClr val="009900"/>
                </a:solidFill>
              </a:rPr>
              <a:t>“closing the gap”</a:t>
            </a:r>
          </a:p>
          <a:p>
            <a:pPr lvl="4"/>
            <a:endParaRPr lang="en-US" sz="800" dirty="0"/>
          </a:p>
          <a:p>
            <a:r>
              <a:rPr lang="en-US" sz="2400" dirty="0">
                <a:solidFill>
                  <a:srgbClr val="0070C0"/>
                </a:solidFill>
              </a:rPr>
              <a:t>Cutting plane techniques</a:t>
            </a:r>
          </a:p>
          <a:p>
            <a:pPr lvl="1"/>
            <a:r>
              <a:rPr lang="en-US" sz="2000" dirty="0"/>
              <a:t>Use LP to solve integer programs by </a:t>
            </a:r>
            <a:r>
              <a:rPr lang="en-US" sz="2000" dirty="0">
                <a:solidFill>
                  <a:srgbClr val="008000"/>
                </a:solidFill>
              </a:rPr>
              <a:t>adding 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constraints to eliminate the fractional solutions</a:t>
            </a:r>
            <a:r>
              <a:rPr lang="en-US" sz="2000" dirty="0"/>
              <a:t>. </a:t>
            </a:r>
          </a:p>
          <a:p>
            <a:pPr lvl="4"/>
            <a:endParaRPr lang="en-US" sz="8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Branch-and-cut</a:t>
            </a:r>
          </a:p>
          <a:p>
            <a:pPr lvl="1"/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Branch and Bound with cutting planes</a:t>
            </a:r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 Techniques for Integer Programs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546" y="1066800"/>
            <a:ext cx="2005821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1314" name="Picture 2" descr="Cutting planes in optimiz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0"/>
          <a:stretch/>
        </p:blipFill>
        <p:spPr bwMode="auto">
          <a:xfrm>
            <a:off x="6629400" y="4724400"/>
            <a:ext cx="25146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ranch and bound in optimiza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t="9362" r="17554" b="8240"/>
          <a:stretch/>
        </p:blipFill>
        <p:spPr bwMode="auto">
          <a:xfrm>
            <a:off x="7085055" y="3390045"/>
            <a:ext cx="1828801" cy="120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AA49A5-F0EE-14C2-1C20-223FA68D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6659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Systematically considers all possible values of the decision variables.  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If there are </a:t>
            </a:r>
            <a:r>
              <a:rPr lang="en-US" b="1" i="1" dirty="0">
                <a:solidFill>
                  <a:srgbClr val="0070C0"/>
                </a:solidFill>
              </a:rPr>
              <a:t>n</a:t>
            </a:r>
            <a:r>
              <a:rPr lang="en-US" b="1" dirty="0">
                <a:solidFill>
                  <a:srgbClr val="0070C0"/>
                </a:solidFill>
              </a:rPr>
              <a:t> binary variables, there are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b="1" baseline="30000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different ways.</a:t>
            </a:r>
          </a:p>
          <a:p>
            <a:r>
              <a:rPr lang="en-US" dirty="0"/>
              <a:t>Iteratively break the problem in two.  At the 1</a:t>
            </a:r>
            <a:r>
              <a:rPr lang="en-US" baseline="30000" dirty="0"/>
              <a:t>st</a:t>
            </a:r>
            <a:r>
              <a:rPr lang="en-US" dirty="0"/>
              <a:t> iteration, we consider separately the case that x</a:t>
            </a:r>
            <a:r>
              <a:rPr lang="en-US" baseline="-25000" dirty="0"/>
              <a:t>1</a:t>
            </a:r>
            <a:r>
              <a:rPr lang="en-US" dirty="0"/>
              <a:t> = 0 and x</a:t>
            </a:r>
            <a:r>
              <a:rPr lang="en-US" baseline="-25000" dirty="0"/>
              <a:t>1</a:t>
            </a:r>
            <a:r>
              <a:rPr lang="en-US" dirty="0"/>
              <a:t> = 1.</a:t>
            </a:r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 Enumeration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75708"/>
            <a:ext cx="5757863" cy="349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1992FC-BF92-777C-E6AB-ECA8C0572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57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that we could evaluate 1 billion solutions per second. Let n = number of binary variables</a:t>
            </a:r>
          </a:p>
          <a:p>
            <a:r>
              <a:rPr lang="en-US" dirty="0"/>
              <a:t>Solutions times</a:t>
            </a:r>
          </a:p>
          <a:p>
            <a:pPr lvl="1"/>
            <a:r>
              <a:rPr lang="en-US" dirty="0"/>
              <a:t>n = 30,       	1 second</a:t>
            </a:r>
          </a:p>
          <a:p>
            <a:pPr lvl="1"/>
            <a:r>
              <a:rPr lang="en-US" dirty="0"/>
              <a:t>n = 40,       	17 minutes</a:t>
            </a:r>
          </a:p>
          <a:p>
            <a:pPr lvl="1"/>
            <a:r>
              <a:rPr lang="en-US" dirty="0"/>
              <a:t>n = 50	        	11.6 days</a:t>
            </a:r>
          </a:p>
          <a:p>
            <a:pPr lvl="1"/>
            <a:r>
              <a:rPr lang="en-US" dirty="0"/>
              <a:t>n = 60	        	31 years</a:t>
            </a:r>
          </a:p>
          <a:p>
            <a:r>
              <a:rPr lang="en-US" dirty="0"/>
              <a:t>Suppose that we could evaluate 1 trillion solutions per sec.</a:t>
            </a:r>
          </a:p>
          <a:p>
            <a:pPr>
              <a:lnSpc>
                <a:spcPct val="90000"/>
              </a:lnSpc>
            </a:pPr>
            <a:r>
              <a:rPr lang="en-US" dirty="0"/>
              <a:t>Solutions times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 = 70,       	1 second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 = 80,       	17 minutes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 = 90	      	11.6 days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 = 100	      	31 years</a:t>
            </a:r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Complete Enumeration – Time Consuming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73C2B5-6C20-EC91-E507-700B29BE2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241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Implicitly enumerate </a:t>
            </a:r>
            <a:r>
              <a:rPr lang="en-US" dirty="0"/>
              <a:t>all possible integer solutions </a:t>
            </a:r>
            <a:endParaRPr lang="en-US" b="1" dirty="0"/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dirty="0"/>
              <a:t>By solving a single subproblem, many possible solutions may be eliminated from consideration</a:t>
            </a:r>
          </a:p>
          <a:p>
            <a:pPr lvl="4">
              <a:lnSpc>
                <a:spcPct val="90000"/>
              </a:lnSpc>
              <a:spcBef>
                <a:spcPts val="600"/>
              </a:spcBef>
            </a:pPr>
            <a:endParaRPr lang="en-US" dirty="0"/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Key idea: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Search the enumeration tree, but </a:t>
            </a:r>
            <a:r>
              <a:rPr lang="en-US" b="1" dirty="0">
                <a:solidFill>
                  <a:srgbClr val="009900"/>
                </a:solidFill>
              </a:rPr>
              <a:t>at each node solve the linear program at the node and eliminate the </a:t>
            </a:r>
            <a:r>
              <a:rPr lang="en-US" b="1" dirty="0" err="1">
                <a:solidFill>
                  <a:srgbClr val="009900"/>
                </a:solidFill>
              </a:rPr>
              <a:t>subtree</a:t>
            </a:r>
            <a:r>
              <a:rPr lang="en-US" b="1" dirty="0">
                <a:solidFill>
                  <a:srgbClr val="009900"/>
                </a:solidFill>
              </a:rPr>
              <a:t> (fathom it) if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The solution is integer (there is no need to go further) or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The best solution in the subtree cannot be as good as the best available solution (for the current upper bound) or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There is no feasible solution </a:t>
            </a:r>
          </a:p>
          <a:p>
            <a:pPr marL="2305050" lvl="4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endParaRPr lang="en-US" b="1" dirty="0"/>
          </a:p>
          <a:p>
            <a:pPr marL="590550" indent="-533400"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If it is unnecessary to branch on a subproblem, we say that it is “fathomed”</a:t>
            </a:r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B909D0-321C-CE6B-06C7-BE6448713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170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4114800"/>
            <a:ext cx="7772400" cy="2058840"/>
          </a:xfrm>
        </p:spPr>
        <p:txBody>
          <a:bodyPr/>
          <a:lstStyle/>
          <a:p>
            <a:r>
              <a:rPr lang="en-US" dirty="0"/>
              <a:t>Recursively solve linear program at each node by fixing the values/bounds of the integer variables</a:t>
            </a:r>
          </a:p>
          <a:p>
            <a:r>
              <a:rPr lang="en-US" b="1" dirty="0">
                <a:solidFill>
                  <a:srgbClr val="FF0000"/>
                </a:solidFill>
              </a:rPr>
              <a:t>Fathom</a:t>
            </a:r>
            <a:r>
              <a:rPr lang="en-US" dirty="0"/>
              <a:t> if (1) lower bound at node is larger than value of a known feasible solution (i.e. upper bound), (2) integer solution is found, or (3) LP is infeasible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Branch-and-Bound Overview</a:t>
            </a:r>
          </a:p>
        </p:txBody>
      </p:sp>
      <p:sp>
        <p:nvSpPr>
          <p:cNvPr id="5" name="Oval 4"/>
          <p:cNvSpPr/>
          <p:nvPr/>
        </p:nvSpPr>
        <p:spPr>
          <a:xfrm>
            <a:off x="7921102" y="25741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540102" y="307144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271622" y="307144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818344" y="3559120"/>
            <a:ext cx="182880" cy="18288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622142" y="35591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5" idx="3"/>
            <a:endCxn id="6" idx="7"/>
          </p:cNvCxnSpPr>
          <p:nvPr/>
        </p:nvCxnSpPr>
        <p:spPr>
          <a:xfrm flipH="1">
            <a:off x="7696200" y="2730218"/>
            <a:ext cx="251684" cy="36800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3"/>
            <a:endCxn id="8" idx="7"/>
          </p:cNvCxnSpPr>
          <p:nvPr/>
        </p:nvCxnSpPr>
        <p:spPr>
          <a:xfrm flipH="1">
            <a:off x="7974442" y="3227538"/>
            <a:ext cx="323962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5"/>
            <a:endCxn id="9" idx="1"/>
          </p:cNvCxnSpPr>
          <p:nvPr/>
        </p:nvCxnSpPr>
        <p:spPr>
          <a:xfrm>
            <a:off x="8427720" y="3227538"/>
            <a:ext cx="221204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8077200" y="2730218"/>
            <a:ext cx="221204" cy="36800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10865" y="2588023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29865" y="307144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61385" y="307144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07222" y="3559120"/>
            <a:ext cx="182880" cy="18288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942005" y="355912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4" idx="3"/>
            <a:endCxn id="15" idx="7"/>
          </p:cNvCxnSpPr>
          <p:nvPr/>
        </p:nvCxnSpPr>
        <p:spPr>
          <a:xfrm flipH="1">
            <a:off x="5685963" y="2744121"/>
            <a:ext cx="251684" cy="35410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244840" y="3229752"/>
            <a:ext cx="310950" cy="37360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5"/>
            <a:endCxn id="18" idx="1"/>
          </p:cNvCxnSpPr>
          <p:nvPr/>
        </p:nvCxnSpPr>
        <p:spPr>
          <a:xfrm>
            <a:off x="5685963" y="3227538"/>
            <a:ext cx="282824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5"/>
            <a:endCxn id="16" idx="1"/>
          </p:cNvCxnSpPr>
          <p:nvPr/>
        </p:nvCxnSpPr>
        <p:spPr>
          <a:xfrm>
            <a:off x="6066963" y="2744121"/>
            <a:ext cx="221204" cy="35410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3209087" y="2561241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28087" y="307144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559607" y="307144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119341" y="3559120"/>
            <a:ext cx="182880" cy="18288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0127" y="3559120"/>
            <a:ext cx="182880" cy="182880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3" idx="3"/>
            <a:endCxn id="24" idx="7"/>
          </p:cNvCxnSpPr>
          <p:nvPr/>
        </p:nvCxnSpPr>
        <p:spPr>
          <a:xfrm flipH="1">
            <a:off x="2984185" y="2717339"/>
            <a:ext cx="251684" cy="3808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" idx="3"/>
            <a:endCxn id="26" idx="7"/>
          </p:cNvCxnSpPr>
          <p:nvPr/>
        </p:nvCxnSpPr>
        <p:spPr>
          <a:xfrm flipH="1">
            <a:off x="3275439" y="3227538"/>
            <a:ext cx="310950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5" idx="5"/>
            <a:endCxn id="27" idx="1"/>
          </p:cNvCxnSpPr>
          <p:nvPr/>
        </p:nvCxnSpPr>
        <p:spPr>
          <a:xfrm>
            <a:off x="3715705" y="3227538"/>
            <a:ext cx="221204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3" idx="5"/>
            <a:endCxn id="25" idx="1"/>
          </p:cNvCxnSpPr>
          <p:nvPr/>
        </p:nvCxnSpPr>
        <p:spPr>
          <a:xfrm>
            <a:off x="3365185" y="2717339"/>
            <a:ext cx="221204" cy="3808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300358" y="2600902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919358" y="307144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650878" y="307144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70470" y="35591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261256" y="35591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2" idx="3"/>
            <a:endCxn id="33" idx="7"/>
          </p:cNvCxnSpPr>
          <p:nvPr/>
        </p:nvCxnSpPr>
        <p:spPr>
          <a:xfrm flipH="1">
            <a:off x="1075456" y="2757000"/>
            <a:ext cx="251684" cy="34122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6822" y="3227079"/>
            <a:ext cx="310950" cy="37360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3" idx="5"/>
            <a:endCxn id="36" idx="1"/>
          </p:cNvCxnSpPr>
          <p:nvPr/>
        </p:nvCxnSpPr>
        <p:spPr>
          <a:xfrm>
            <a:off x="1075456" y="3227538"/>
            <a:ext cx="212582" cy="35836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2" idx="5"/>
            <a:endCxn id="34" idx="1"/>
          </p:cNvCxnSpPr>
          <p:nvPr/>
        </p:nvCxnSpPr>
        <p:spPr>
          <a:xfrm>
            <a:off x="1456456" y="2757000"/>
            <a:ext cx="221204" cy="34122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2255520" y="19589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858000" y="195892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419600" y="1318840"/>
            <a:ext cx="182880" cy="18288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5"/>
            <a:endCxn id="23" idx="1"/>
          </p:cNvCxnSpPr>
          <p:nvPr/>
        </p:nvCxnSpPr>
        <p:spPr>
          <a:xfrm>
            <a:off x="2411618" y="2115018"/>
            <a:ext cx="824251" cy="47300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1" idx="3"/>
            <a:endCxn id="32" idx="7"/>
          </p:cNvCxnSpPr>
          <p:nvPr/>
        </p:nvCxnSpPr>
        <p:spPr>
          <a:xfrm flipH="1">
            <a:off x="1456456" y="2115018"/>
            <a:ext cx="825846" cy="51266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2" idx="3"/>
            <a:endCxn id="14" idx="7"/>
          </p:cNvCxnSpPr>
          <p:nvPr/>
        </p:nvCxnSpPr>
        <p:spPr>
          <a:xfrm flipH="1">
            <a:off x="6066963" y="2115018"/>
            <a:ext cx="817819" cy="4997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2" idx="5"/>
            <a:endCxn id="5" idx="1"/>
          </p:cNvCxnSpPr>
          <p:nvPr/>
        </p:nvCxnSpPr>
        <p:spPr>
          <a:xfrm>
            <a:off x="7014098" y="2115018"/>
            <a:ext cx="933786" cy="48588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3" idx="6"/>
            <a:endCxn id="42" idx="2"/>
          </p:cNvCxnSpPr>
          <p:nvPr/>
        </p:nvCxnSpPr>
        <p:spPr>
          <a:xfrm>
            <a:off x="4602480" y="1410280"/>
            <a:ext cx="2255520" cy="6400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3" idx="2"/>
            <a:endCxn id="41" idx="6"/>
          </p:cNvCxnSpPr>
          <p:nvPr/>
        </p:nvCxnSpPr>
        <p:spPr>
          <a:xfrm flipH="1">
            <a:off x="2438400" y="1410280"/>
            <a:ext cx="1981200" cy="6400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827441" y="1219200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495701" y="1219200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661511" y="2001627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1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535113" y="2001627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13311" y="2001627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886913" y="2001627"/>
            <a:ext cx="10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= 0</a:t>
            </a:r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9135C-A6E3-E812-4A7E-0E4CAF714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022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Problem</a:t>
            </a:r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609600" y="2438400"/>
            <a:ext cx="80010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subject to    5x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</a:t>
            </a:r>
            <a:r>
              <a:rPr lang="en-US" sz="2800" b="1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j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= 0, 1 for j = 1 to 6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C25E3-7DE1-F72F-B001-42359A8E8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0446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55900" y="1663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39276" name="Text Box 12"/>
          <p:cNvSpPr txBox="1">
            <a:spLocks noChangeArrowheads="1"/>
          </p:cNvSpPr>
          <p:nvPr/>
        </p:nvSpPr>
        <p:spPr bwMode="auto">
          <a:xfrm>
            <a:off x="3289300" y="1638300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39279" name="Text Box 15"/>
          <p:cNvSpPr txBox="1">
            <a:spLocks noChangeArrowheads="1"/>
          </p:cNvSpPr>
          <p:nvPr/>
        </p:nvSpPr>
        <p:spPr bwMode="auto">
          <a:xfrm>
            <a:off x="533400" y="4495800"/>
            <a:ext cx="7620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Solution at node 1:      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=1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3/7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6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=1     z = 44 3/7    </a:t>
            </a:r>
          </a:p>
        </p:txBody>
      </p:sp>
      <p:sp>
        <p:nvSpPr>
          <p:cNvPr id="139285" name="Text Box 21"/>
          <p:cNvSpPr txBox="1">
            <a:spLocks noChangeArrowheads="1"/>
          </p:cNvSpPr>
          <p:nvPr/>
        </p:nvSpPr>
        <p:spPr bwMode="auto">
          <a:xfrm>
            <a:off x="609600" y="2667000"/>
            <a:ext cx="8001000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subject to    5x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</a:t>
            </a:r>
            <a:r>
              <a:rPr lang="en-US" sz="24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0 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400" b="1" baseline="-25000" dirty="0" err="1">
                <a:solidFill>
                  <a:srgbClr val="FF0000"/>
                </a:solidFill>
                <a:latin typeface="+mn-lt"/>
                <a:sym typeface="Symbol" pitchFamily="18" charset="2"/>
              </a:rPr>
              <a:t>j</a:t>
            </a:r>
            <a:r>
              <a:rPr lang="en-US" sz="24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 1  </a:t>
            </a: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for j = 1 to 6</a:t>
            </a:r>
          </a:p>
        </p:txBody>
      </p:sp>
      <p:sp>
        <p:nvSpPr>
          <p:cNvPr id="139286" name="Text Box 22"/>
          <p:cNvSpPr txBox="1">
            <a:spLocks noChangeArrowheads="1"/>
          </p:cNvSpPr>
          <p:nvPr/>
        </p:nvSpPr>
        <p:spPr bwMode="auto">
          <a:xfrm>
            <a:off x="533400" y="5795631"/>
            <a:ext cx="762000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The IP cannot have value higher than 44 3/7.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1 is the original LP Relaxation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C08C13-7DF0-13CA-4CFC-E08CA87F8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08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532" name="Group 4"/>
          <p:cNvGrpSpPr>
            <a:grpSpLocks/>
          </p:cNvGrpSpPr>
          <p:nvPr/>
        </p:nvGrpSpPr>
        <p:grpSpPr bwMode="auto">
          <a:xfrm>
            <a:off x="1143000" y="2146300"/>
            <a:ext cx="1752600" cy="1536700"/>
            <a:chOff x="1496" y="1344"/>
            <a:chExt cx="1104" cy="968"/>
          </a:xfrm>
        </p:grpSpPr>
        <p:sp>
          <p:nvSpPr>
            <p:cNvPr id="150533" name="Oval 5"/>
            <p:cNvSpPr>
              <a:spLocks noChangeArrowheads="1"/>
            </p:cNvSpPr>
            <p:nvPr/>
          </p:nvSpPr>
          <p:spPr bwMode="auto">
            <a:xfrm>
              <a:off x="1496" y="1976"/>
              <a:ext cx="336" cy="33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n-lt"/>
                </a:rPr>
                <a:t>2</a:t>
              </a:r>
            </a:p>
          </p:txBody>
        </p:sp>
        <p:sp>
          <p:nvSpPr>
            <p:cNvPr id="150534" name="Line 6"/>
            <p:cNvSpPr>
              <a:spLocks noChangeShapeType="1"/>
            </p:cNvSpPr>
            <p:nvPr/>
          </p:nvSpPr>
          <p:spPr bwMode="auto">
            <a:xfrm flipH="1">
              <a:off x="1784" y="1344"/>
              <a:ext cx="816" cy="68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0535" name="Text Box 7"/>
            <p:cNvSpPr txBox="1">
              <a:spLocks noChangeArrowheads="1"/>
            </p:cNvSpPr>
            <p:nvPr/>
          </p:nvSpPr>
          <p:spPr bwMode="auto">
            <a:xfrm>
              <a:off x="1648" y="1376"/>
              <a:ext cx="60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b="1" baseline="-25000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50531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55900" y="1663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50540" name="Text Box 12"/>
          <p:cNvSpPr txBox="1">
            <a:spLocks noChangeArrowheads="1"/>
          </p:cNvSpPr>
          <p:nvPr/>
        </p:nvSpPr>
        <p:spPr bwMode="auto">
          <a:xfrm>
            <a:off x="3289300" y="1638300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0541" name="Text Box 13"/>
          <p:cNvSpPr txBox="1">
            <a:spLocks noChangeArrowheads="1"/>
          </p:cNvSpPr>
          <p:nvPr/>
        </p:nvSpPr>
        <p:spPr bwMode="auto">
          <a:xfrm>
            <a:off x="698500" y="32258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0545" name="Text Box 17"/>
          <p:cNvSpPr txBox="1">
            <a:spLocks noChangeArrowheads="1"/>
          </p:cNvSpPr>
          <p:nvPr/>
        </p:nvSpPr>
        <p:spPr bwMode="auto">
          <a:xfrm>
            <a:off x="1600201" y="5486400"/>
            <a:ext cx="7239000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Solution at node 2:      </a:t>
            </a:r>
            <a:br>
              <a:rPr lang="en-US" sz="2400" b="1" dirty="0">
                <a:solidFill>
                  <a:srgbClr val="009900"/>
                </a:solidFill>
                <a:latin typeface="+mn-lt"/>
              </a:rPr>
            </a:br>
            <a:r>
              <a:rPr lang="en-US" sz="2400" b="1" dirty="0">
                <a:solidFill>
                  <a:srgbClr val="009900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1 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1/4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6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1     z = 44  </a:t>
            </a:r>
          </a:p>
        </p:txBody>
      </p:sp>
      <p:sp>
        <p:nvSpPr>
          <p:cNvPr id="150547" name="Text Box 19"/>
          <p:cNvSpPr txBox="1">
            <a:spLocks noChangeArrowheads="1"/>
          </p:cNvSpPr>
          <p:nvPr/>
        </p:nvSpPr>
        <p:spPr bwMode="auto">
          <a:xfrm>
            <a:off x="1676400" y="3752088"/>
            <a:ext cx="6921500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subject to     5x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4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0  </a:t>
            </a:r>
            <a:r>
              <a:rPr lang="en-US" sz="2400" b="1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400" b="1" baseline="-25000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j</a:t>
            </a:r>
            <a:r>
              <a:rPr lang="en-US" sz="24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 1  for j = 1 to 6,  </a:t>
            </a:r>
            <a:r>
              <a:rPr lang="en-US" sz="24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4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= 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2 is the LP Relaxation plus constraint x</a:t>
            </a:r>
            <a:r>
              <a:rPr lang="en-US" baseline="-25000" dirty="0"/>
              <a:t>1</a:t>
            </a:r>
            <a:r>
              <a:rPr lang="en-US" dirty="0"/>
              <a:t> = 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3C98D8-311A-9235-04C0-93219CD20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935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556" name="Group 4"/>
          <p:cNvGrpSpPr>
            <a:grpSpLocks/>
          </p:cNvGrpSpPr>
          <p:nvPr/>
        </p:nvGrpSpPr>
        <p:grpSpPr bwMode="auto">
          <a:xfrm>
            <a:off x="1143000" y="2146300"/>
            <a:ext cx="1752600" cy="1536700"/>
            <a:chOff x="1496" y="1344"/>
            <a:chExt cx="1104" cy="968"/>
          </a:xfrm>
        </p:grpSpPr>
        <p:sp>
          <p:nvSpPr>
            <p:cNvPr id="151557" name="Oval 5"/>
            <p:cNvSpPr>
              <a:spLocks noChangeArrowheads="1"/>
            </p:cNvSpPr>
            <p:nvPr/>
          </p:nvSpPr>
          <p:spPr bwMode="auto">
            <a:xfrm>
              <a:off x="1496" y="1976"/>
              <a:ext cx="336" cy="33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+mn-lt"/>
                </a:rPr>
                <a:t>2</a:t>
              </a:r>
            </a:p>
          </p:txBody>
        </p:sp>
        <p:sp>
          <p:nvSpPr>
            <p:cNvPr id="151558" name="Line 6"/>
            <p:cNvSpPr>
              <a:spLocks noChangeShapeType="1"/>
            </p:cNvSpPr>
            <p:nvPr/>
          </p:nvSpPr>
          <p:spPr bwMode="auto">
            <a:xfrm flipH="1">
              <a:off x="1784" y="1344"/>
              <a:ext cx="816" cy="68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1559" name="Text Box 7"/>
            <p:cNvSpPr txBox="1">
              <a:spLocks noChangeArrowheads="1"/>
            </p:cNvSpPr>
            <p:nvPr/>
          </p:nvSpPr>
          <p:spPr bwMode="auto">
            <a:xfrm>
              <a:off x="1648" y="1376"/>
              <a:ext cx="60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b="1" baseline="-25000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51555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755900" y="1663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3289300" y="1638300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1561" name="Text Box 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698500" y="32258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grpSp>
        <p:nvGrpSpPr>
          <p:cNvPr id="151571" name="Group 19"/>
          <p:cNvGrpSpPr>
            <a:grpSpLocks/>
          </p:cNvGrpSpPr>
          <p:nvPr/>
        </p:nvGrpSpPr>
        <p:grpSpPr bwMode="auto">
          <a:xfrm>
            <a:off x="3276600" y="2057400"/>
            <a:ext cx="2070100" cy="1549400"/>
            <a:chOff x="2064" y="1296"/>
            <a:chExt cx="1304" cy="976"/>
          </a:xfrm>
        </p:grpSpPr>
        <p:sp>
          <p:nvSpPr>
            <p:cNvPr id="151565" name="Oval 13"/>
            <p:cNvSpPr>
              <a:spLocks noChangeArrowheads="1"/>
            </p:cNvSpPr>
            <p:nvPr/>
          </p:nvSpPr>
          <p:spPr bwMode="auto">
            <a:xfrm>
              <a:off x="3032" y="1936"/>
              <a:ext cx="336" cy="33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</a:rPr>
                <a:t>3</a:t>
              </a:r>
            </a:p>
          </p:txBody>
        </p:sp>
        <p:sp>
          <p:nvSpPr>
            <p:cNvPr id="151566" name="Line 14"/>
            <p:cNvSpPr>
              <a:spLocks noChangeShapeType="1"/>
            </p:cNvSpPr>
            <p:nvPr/>
          </p:nvSpPr>
          <p:spPr bwMode="auto">
            <a:xfrm>
              <a:off x="2064" y="1296"/>
              <a:ext cx="984" cy="72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1567" name="Text Box 15"/>
            <p:cNvSpPr txBox="1">
              <a:spLocks noChangeArrowheads="1"/>
            </p:cNvSpPr>
            <p:nvPr/>
          </p:nvSpPr>
          <p:spPr bwMode="auto">
            <a:xfrm>
              <a:off x="2496" y="1336"/>
              <a:ext cx="60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b="1" baseline="-25000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685800" y="4182070"/>
            <a:ext cx="7620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The solution at node 1 was      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=1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3/7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3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4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5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 0    x</a:t>
            </a:r>
            <a:r>
              <a:rPr lang="en-US" sz="2400" b="1" baseline="-25000" dirty="0">
                <a:solidFill>
                  <a:srgbClr val="009900"/>
                </a:solidFill>
                <a:latin typeface="+mn-lt"/>
              </a:rPr>
              <a:t>6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 =1     z = 44 3/7    </a:t>
            </a:r>
          </a:p>
        </p:txBody>
      </p:sp>
      <p:sp>
        <p:nvSpPr>
          <p:cNvPr id="151569" name="Text Box 17"/>
          <p:cNvSpPr txBox="1">
            <a:spLocks noChangeArrowheads="1"/>
          </p:cNvSpPr>
          <p:nvPr/>
        </p:nvSpPr>
        <p:spPr bwMode="auto">
          <a:xfrm>
            <a:off x="685800" y="5385137"/>
            <a:ext cx="78486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Note: it was the best solution with no constraint on x</a:t>
            </a:r>
            <a:r>
              <a:rPr lang="en-US" sz="20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.  So, it is also the solution for node 3.  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(If you add a constraint and the old optimal solution is feasible, then it is still optimal)    </a:t>
            </a:r>
          </a:p>
        </p:txBody>
      </p:sp>
      <p:sp>
        <p:nvSpPr>
          <p:cNvPr id="151570" name="Text Box 1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486400" y="3200400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3 is the LP Relaxation plus constraint x</a:t>
            </a:r>
            <a:r>
              <a:rPr lang="en-US" baseline="-25000" dirty="0"/>
              <a:t>1</a:t>
            </a:r>
            <a:r>
              <a:rPr lang="en-US" dirty="0"/>
              <a:t> =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68F20B-9525-76E9-081B-7D356E3DA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199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90" name="Group 14"/>
          <p:cNvGrpSpPr>
            <a:grpSpLocks/>
          </p:cNvGrpSpPr>
          <p:nvPr/>
        </p:nvGrpSpPr>
        <p:grpSpPr bwMode="auto">
          <a:xfrm>
            <a:off x="1473200" y="3111500"/>
            <a:ext cx="990600" cy="965200"/>
            <a:chOff x="928" y="2264"/>
            <a:chExt cx="624" cy="608"/>
          </a:xfrm>
        </p:grpSpPr>
        <p:sp>
          <p:nvSpPr>
            <p:cNvPr id="152591" name="Oval 15"/>
            <p:cNvSpPr>
              <a:spLocks noChangeArrowheads="1"/>
            </p:cNvSpPr>
            <p:nvPr/>
          </p:nvSpPr>
          <p:spPr bwMode="auto">
            <a:xfrm>
              <a:off x="960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4</a:t>
              </a:r>
            </a:p>
          </p:txBody>
        </p:sp>
        <p:grpSp>
          <p:nvGrpSpPr>
            <p:cNvPr id="152592" name="Group 16"/>
            <p:cNvGrpSpPr>
              <a:grpSpLocks/>
            </p:cNvGrpSpPr>
            <p:nvPr/>
          </p:nvGrpSpPr>
          <p:grpSpPr bwMode="auto">
            <a:xfrm>
              <a:off x="928" y="2264"/>
              <a:ext cx="624" cy="392"/>
              <a:chOff x="928" y="2264"/>
              <a:chExt cx="624" cy="392"/>
            </a:xfrm>
          </p:grpSpPr>
          <p:sp>
            <p:nvSpPr>
              <p:cNvPr id="152593" name="Line 17"/>
              <p:cNvSpPr>
                <a:spLocks noChangeShapeType="1"/>
              </p:cNvSpPr>
              <p:nvPr/>
            </p:nvSpPr>
            <p:spPr bwMode="auto">
              <a:xfrm flipH="1">
                <a:off x="1184" y="2264"/>
                <a:ext cx="368" cy="392"/>
              </a:xfrm>
              <a:prstGeom prst="line">
                <a:avLst/>
              </a:prstGeom>
              <a:noFill/>
              <a:ln w="5715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52594" name="Text Box 18"/>
              <p:cNvSpPr txBox="1">
                <a:spLocks noChangeArrowheads="1"/>
              </p:cNvSpPr>
              <p:nvPr/>
            </p:nvSpPr>
            <p:spPr bwMode="auto">
              <a:xfrm>
                <a:off x="928" y="2272"/>
                <a:ext cx="60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x</a:t>
                </a:r>
                <a:r>
                  <a:rPr lang="en-US" sz="1800" b="1" baseline="-250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 = 0</a:t>
                </a:r>
                <a:endParaRPr lang="en-US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sp>
        <p:nvSpPr>
          <p:cNvPr id="152579" name="Oval 3"/>
          <p:cNvSpPr>
            <a:spLocks noChangeArrowheads="1"/>
          </p:cNvSpPr>
          <p:nvPr/>
        </p:nvSpPr>
        <p:spPr bwMode="auto">
          <a:xfrm>
            <a:off x="3987800" y="11684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latin typeface="+mn-lt"/>
              </a:rPr>
              <a:t>1</a:t>
            </a:r>
          </a:p>
        </p:txBody>
      </p:sp>
      <p:sp>
        <p:nvSpPr>
          <p:cNvPr id="152580" name="Oval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74900" y="26543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52581" name="Line 5"/>
          <p:cNvSpPr>
            <a:spLocks noChangeShapeType="1"/>
          </p:cNvSpPr>
          <p:nvPr/>
        </p:nvSpPr>
        <p:spPr bwMode="auto">
          <a:xfrm flipH="1">
            <a:off x="2832100" y="16510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2582" name="Oval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69000" y="26543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52583" name="Line 7"/>
          <p:cNvSpPr>
            <a:spLocks noChangeShapeType="1"/>
          </p:cNvSpPr>
          <p:nvPr/>
        </p:nvSpPr>
        <p:spPr bwMode="auto">
          <a:xfrm>
            <a:off x="4432300" y="16383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2616200" y="17018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52585" name="Text Box 9"/>
          <p:cNvSpPr txBox="1">
            <a:spLocks noChangeArrowheads="1"/>
          </p:cNvSpPr>
          <p:nvPr/>
        </p:nvSpPr>
        <p:spPr bwMode="auto">
          <a:xfrm>
            <a:off x="5118100" y="17018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52586" name="Text Box 10"/>
          <p:cNvSpPr txBox="1">
            <a:spLocks noChangeArrowheads="1"/>
          </p:cNvSpPr>
          <p:nvPr/>
        </p:nvSpPr>
        <p:spPr bwMode="auto">
          <a:xfrm>
            <a:off x="4521200" y="1233487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2587" name="Text Box 11"/>
          <p:cNvSpPr txBox="1">
            <a:spLocks noChangeArrowheads="1"/>
          </p:cNvSpPr>
          <p:nvPr/>
        </p:nvSpPr>
        <p:spPr bwMode="auto">
          <a:xfrm>
            <a:off x="1930400" y="27305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2588" name="Text Box 12"/>
          <p:cNvSpPr txBox="1">
            <a:spLocks noChangeArrowheads="1"/>
          </p:cNvSpPr>
          <p:nvPr/>
        </p:nvSpPr>
        <p:spPr bwMode="auto">
          <a:xfrm>
            <a:off x="6527800" y="27559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2589" name="Text Box 13"/>
          <p:cNvSpPr txBox="1">
            <a:spLocks noChangeArrowheads="1"/>
          </p:cNvSpPr>
          <p:nvPr/>
        </p:nvSpPr>
        <p:spPr bwMode="auto">
          <a:xfrm>
            <a:off x="914400" y="4318000"/>
            <a:ext cx="754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9900"/>
                </a:solidFill>
                <a:latin typeface="+mn-lt"/>
              </a:rPr>
              <a:t>Solution at node 4:  X = [ 0     0     1     0     1     1 ],  z = 42    </a:t>
            </a:r>
          </a:p>
        </p:txBody>
      </p:sp>
      <p:sp>
        <p:nvSpPr>
          <p:cNvPr id="152595" name="Text Box 19"/>
          <p:cNvSpPr txBox="1">
            <a:spLocks noChangeArrowheads="1"/>
          </p:cNvSpPr>
          <p:nvPr/>
        </p:nvSpPr>
        <p:spPr bwMode="auto">
          <a:xfrm>
            <a:off x="1079500" y="37084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sp>
        <p:nvSpPr>
          <p:cNvPr id="152600" name="Oval 2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447800" y="36576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152605" name="Oval 2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988158" y="1155342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26" name="Content Placeholder 1"/>
          <p:cNvSpPr>
            <a:spLocks noGrp="1"/>
          </p:cNvSpPr>
          <p:nvPr>
            <p:ph idx="1"/>
          </p:nvPr>
        </p:nvSpPr>
        <p:spPr>
          <a:xfrm>
            <a:off x="685800" y="4775199"/>
            <a:ext cx="7772400" cy="1540535"/>
          </a:xfrm>
        </p:spPr>
        <p:txBody>
          <a:bodyPr/>
          <a:lstStyle/>
          <a:p>
            <a:r>
              <a:rPr lang="en-US" b="1" dirty="0"/>
              <a:t>Our first </a:t>
            </a:r>
            <a:r>
              <a:rPr lang="en-US" b="1" i="1" dirty="0">
                <a:solidFill>
                  <a:srgbClr val="FF0000"/>
                </a:solidFill>
              </a:rPr>
              <a:t>integer</a:t>
            </a:r>
            <a:r>
              <a:rPr lang="en-US" b="1" dirty="0"/>
              <a:t> solution!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No further searching from node 4 because there cannot be a better integer solution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No solution in the </a:t>
            </a:r>
            <a:r>
              <a:rPr lang="en-US" b="1" dirty="0" err="1">
                <a:solidFill>
                  <a:srgbClr val="0070C0"/>
                </a:solidFill>
              </a:rPr>
              <a:t>subtree</a:t>
            </a:r>
            <a:r>
              <a:rPr lang="en-US" b="1" dirty="0">
                <a:solidFill>
                  <a:srgbClr val="0070C0"/>
                </a:solidFill>
              </a:rPr>
              <a:t> can have a value better than 42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Node 4 is LP Relaxation plus constraints x</a:t>
            </a:r>
            <a:r>
              <a:rPr lang="en-US" baseline="-25000" dirty="0"/>
              <a:t>1</a:t>
            </a:r>
            <a:r>
              <a:rPr lang="en-US" dirty="0"/>
              <a:t> = 0 &amp; x</a:t>
            </a:r>
            <a:r>
              <a:rPr lang="en-US" baseline="-25000" dirty="0"/>
              <a:t>2</a:t>
            </a:r>
            <a:r>
              <a:rPr lang="en-US" dirty="0"/>
              <a:t> = 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BD6618-46C8-2D87-7A60-F7ABF0317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664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323" name="Group 35"/>
          <p:cNvGrpSpPr>
            <a:grpSpLocks/>
          </p:cNvGrpSpPr>
          <p:nvPr/>
        </p:nvGrpSpPr>
        <p:grpSpPr bwMode="auto">
          <a:xfrm>
            <a:off x="6451600" y="3009900"/>
            <a:ext cx="1320800" cy="990600"/>
            <a:chOff x="4064" y="2248"/>
            <a:chExt cx="832" cy="624"/>
          </a:xfrm>
        </p:grpSpPr>
        <p:sp>
          <p:nvSpPr>
            <p:cNvPr id="140315" name="Oval 27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40317" name="Line 29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40320" name="Text Box 32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40311" name="Group 23"/>
          <p:cNvGrpSpPr>
            <a:grpSpLocks/>
          </p:cNvGrpSpPr>
          <p:nvPr/>
        </p:nvGrpSpPr>
        <p:grpSpPr bwMode="auto">
          <a:xfrm>
            <a:off x="1473200" y="3035300"/>
            <a:ext cx="990600" cy="965200"/>
            <a:chOff x="928" y="2264"/>
            <a:chExt cx="624" cy="608"/>
          </a:xfrm>
        </p:grpSpPr>
        <p:sp>
          <p:nvSpPr>
            <p:cNvPr id="140304" name="Oval 16"/>
            <p:cNvSpPr>
              <a:spLocks noChangeArrowheads="1"/>
            </p:cNvSpPr>
            <p:nvPr/>
          </p:nvSpPr>
          <p:spPr bwMode="auto">
            <a:xfrm>
              <a:off x="960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rgbClr val="FF0000"/>
                  </a:solidFill>
                  <a:latin typeface="+mn-lt"/>
                </a:rPr>
                <a:t>4</a:t>
              </a:r>
            </a:p>
          </p:txBody>
        </p:sp>
        <p:grpSp>
          <p:nvGrpSpPr>
            <p:cNvPr id="140310" name="Group 22"/>
            <p:cNvGrpSpPr>
              <a:grpSpLocks/>
            </p:cNvGrpSpPr>
            <p:nvPr/>
          </p:nvGrpSpPr>
          <p:grpSpPr bwMode="auto">
            <a:xfrm>
              <a:off x="928" y="2264"/>
              <a:ext cx="624" cy="392"/>
              <a:chOff x="928" y="2264"/>
              <a:chExt cx="624" cy="392"/>
            </a:xfrm>
          </p:grpSpPr>
          <p:sp>
            <p:nvSpPr>
              <p:cNvPr id="140305" name="Line 17"/>
              <p:cNvSpPr>
                <a:spLocks noChangeShapeType="1"/>
              </p:cNvSpPr>
              <p:nvPr/>
            </p:nvSpPr>
            <p:spPr bwMode="auto">
              <a:xfrm flipH="1">
                <a:off x="1184" y="2264"/>
                <a:ext cx="368" cy="392"/>
              </a:xfrm>
              <a:prstGeom prst="line">
                <a:avLst/>
              </a:prstGeom>
              <a:noFill/>
              <a:ln w="5715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140306" name="Text Box 18"/>
              <p:cNvSpPr txBox="1">
                <a:spLocks noChangeArrowheads="1"/>
              </p:cNvSpPr>
              <p:nvPr/>
            </p:nvSpPr>
            <p:spPr bwMode="auto">
              <a:xfrm>
                <a:off x="928" y="2272"/>
                <a:ext cx="60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x</a:t>
                </a:r>
                <a:r>
                  <a:rPr lang="en-US" sz="1800" b="1" baseline="-250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 = 0</a:t>
                </a:r>
                <a:endParaRPr lang="en-US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grpSp>
        <p:nvGrpSpPr>
          <p:cNvPr id="140321" name="Group 33"/>
          <p:cNvGrpSpPr>
            <a:grpSpLocks/>
          </p:cNvGrpSpPr>
          <p:nvPr/>
        </p:nvGrpSpPr>
        <p:grpSpPr bwMode="auto">
          <a:xfrm>
            <a:off x="2844800" y="3009900"/>
            <a:ext cx="1257300" cy="990600"/>
            <a:chOff x="1792" y="2248"/>
            <a:chExt cx="792" cy="624"/>
          </a:xfrm>
        </p:grpSpPr>
        <p:sp>
          <p:nvSpPr>
            <p:cNvPr id="140312" name="Oval 24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140313" name="Line 25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40318" name="Text Box 30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40291" name="Oval 3"/>
          <p:cNvSpPr>
            <a:spLocks noChangeArrowheads="1"/>
          </p:cNvSpPr>
          <p:nvPr/>
        </p:nvSpPr>
        <p:spPr bwMode="auto">
          <a:xfrm>
            <a:off x="3987800" y="10922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latin typeface="+mn-lt"/>
              </a:rPr>
              <a:t>1</a:t>
            </a:r>
          </a:p>
        </p:txBody>
      </p:sp>
      <p:sp>
        <p:nvSpPr>
          <p:cNvPr id="140293" name="Oval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374900" y="2578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40294" name="Line 6"/>
          <p:cNvSpPr>
            <a:spLocks noChangeShapeType="1"/>
          </p:cNvSpPr>
          <p:nvPr/>
        </p:nvSpPr>
        <p:spPr bwMode="auto">
          <a:xfrm flipH="1">
            <a:off x="2832100" y="15748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0296" name="Oval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969000" y="2578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>
            <a:off x="4432300" y="15621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2616200" y="1625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5118100" y="1625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40300" name="Text Box 12"/>
          <p:cNvSpPr txBox="1">
            <a:spLocks noChangeArrowheads="1"/>
          </p:cNvSpPr>
          <p:nvPr/>
        </p:nvSpPr>
        <p:spPr bwMode="auto">
          <a:xfrm>
            <a:off x="4521200" y="1157287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40301" name="Text Box 13"/>
          <p:cNvSpPr txBox="1">
            <a:spLocks noChangeArrowheads="1"/>
          </p:cNvSpPr>
          <p:nvPr/>
        </p:nvSpPr>
        <p:spPr bwMode="auto">
          <a:xfrm>
            <a:off x="1930400" y="2654300"/>
            <a:ext cx="5461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40302" name="Text Box 14"/>
          <p:cNvSpPr txBox="1">
            <a:spLocks noChangeArrowheads="1"/>
          </p:cNvSpPr>
          <p:nvPr/>
        </p:nvSpPr>
        <p:spPr bwMode="auto">
          <a:xfrm>
            <a:off x="6553200" y="2590800"/>
            <a:ext cx="78068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40307" name="Text Box 19"/>
          <p:cNvSpPr txBox="1">
            <a:spLocks noChangeArrowheads="1"/>
          </p:cNvSpPr>
          <p:nvPr/>
        </p:nvSpPr>
        <p:spPr bwMode="auto">
          <a:xfrm>
            <a:off x="972456" y="3632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40322" name="Group 34"/>
          <p:cNvGrpSpPr>
            <a:grpSpLocks/>
          </p:cNvGrpSpPr>
          <p:nvPr/>
        </p:nvGrpSpPr>
        <p:grpSpPr bwMode="auto">
          <a:xfrm>
            <a:off x="5143500" y="3022600"/>
            <a:ext cx="952500" cy="977900"/>
            <a:chOff x="3240" y="2256"/>
            <a:chExt cx="600" cy="616"/>
          </a:xfrm>
        </p:grpSpPr>
        <p:sp>
          <p:nvSpPr>
            <p:cNvPr id="140314" name="Oval 26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140316" name="Line 28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40319" name="Text Box 31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40324" name="Text Box 36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2910114" y="3632200"/>
            <a:ext cx="571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40325" name="Text Box 37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4787900" y="3632200"/>
            <a:ext cx="5461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40326" name="Text Box 38"/>
          <p:cNvSpPr txBox="1">
            <a:spLocks noChangeArrowheads="1"/>
          </p:cNvSpPr>
          <p:nvPr/>
        </p:nvSpPr>
        <p:spPr bwMode="auto">
          <a:xfrm>
            <a:off x="6324600" y="3632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sp>
        <p:nvSpPr>
          <p:cNvPr id="140328" name="Oval 4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47800" y="35814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140331" name="Oval 4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988158" y="1079142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41" name="Content Placeholder 1"/>
          <p:cNvSpPr>
            <a:spLocks noGrp="1"/>
          </p:cNvSpPr>
          <p:nvPr>
            <p:ph idx="1"/>
          </p:nvPr>
        </p:nvSpPr>
        <p:spPr>
          <a:xfrm>
            <a:off x="685800" y="4350678"/>
            <a:ext cx="7696200" cy="2202522"/>
          </a:xfrm>
        </p:spPr>
        <p:txBody>
          <a:bodyPr/>
          <a:lstStyle/>
          <a:p>
            <a:r>
              <a:rPr lang="en-US" dirty="0"/>
              <a:t>We would eliminate (</a:t>
            </a:r>
            <a:r>
              <a:rPr lang="en-US" b="1" i="1" dirty="0">
                <a:solidFill>
                  <a:srgbClr val="FF0000"/>
                </a:solidFill>
              </a:rPr>
              <a:t>fathom</a:t>
            </a:r>
            <a:r>
              <a:rPr lang="en-US" dirty="0"/>
              <a:t>) a subtree if no solution in the subtree would be better than the upper bound (42).</a:t>
            </a:r>
          </a:p>
          <a:p>
            <a:pPr lvl="1"/>
            <a:r>
              <a:rPr lang="en-US" b="1" dirty="0"/>
              <a:t>No new integer solutions were found.</a:t>
            </a:r>
          </a:p>
          <a:p>
            <a:pPr lvl="1"/>
            <a:r>
              <a:rPr lang="en-US" b="1" dirty="0"/>
              <a:t>The integer solution is the best solution on hand.</a:t>
            </a:r>
          </a:p>
          <a:p>
            <a:pPr lvl="1"/>
            <a:r>
              <a:rPr lang="en-US" b="1" dirty="0"/>
              <a:t>The current best bound is 42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Solve the LP’s at Nodes 5, 6, and 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B2CED-20A2-1C08-1030-828AA9888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279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38" name="Group 14"/>
          <p:cNvGrpSpPr>
            <a:grpSpLocks/>
          </p:cNvGrpSpPr>
          <p:nvPr/>
        </p:nvGrpSpPr>
        <p:grpSpPr bwMode="auto">
          <a:xfrm>
            <a:off x="1295400" y="2879725"/>
            <a:ext cx="1139998" cy="993775"/>
            <a:chOff x="816" y="2246"/>
            <a:chExt cx="858" cy="626"/>
          </a:xfrm>
        </p:grpSpPr>
        <p:sp>
          <p:nvSpPr>
            <p:cNvPr id="154639" name="Oval 15"/>
            <p:cNvSpPr>
              <a:spLocks noChangeArrowheads="1"/>
            </p:cNvSpPr>
            <p:nvPr/>
          </p:nvSpPr>
          <p:spPr bwMode="auto">
            <a:xfrm>
              <a:off x="960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latin typeface="+mn-lt"/>
                </a:rPr>
                <a:t>4</a:t>
              </a:r>
            </a:p>
          </p:txBody>
        </p:sp>
        <p:grpSp>
          <p:nvGrpSpPr>
            <p:cNvPr id="154640" name="Group 16"/>
            <p:cNvGrpSpPr>
              <a:grpSpLocks/>
            </p:cNvGrpSpPr>
            <p:nvPr/>
          </p:nvGrpSpPr>
          <p:grpSpPr bwMode="auto">
            <a:xfrm>
              <a:off x="816" y="2246"/>
              <a:ext cx="858" cy="410"/>
              <a:chOff x="816" y="2246"/>
              <a:chExt cx="858" cy="410"/>
            </a:xfrm>
          </p:grpSpPr>
          <p:sp>
            <p:nvSpPr>
              <p:cNvPr id="154641" name="Line 17"/>
              <p:cNvSpPr>
                <a:spLocks noChangeShapeType="1"/>
              </p:cNvSpPr>
              <p:nvPr/>
            </p:nvSpPr>
            <p:spPr bwMode="auto">
              <a:xfrm flipH="1">
                <a:off x="1184" y="2246"/>
                <a:ext cx="490" cy="410"/>
              </a:xfrm>
              <a:prstGeom prst="line">
                <a:avLst/>
              </a:prstGeom>
              <a:noFill/>
              <a:ln w="5715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4642" name="Text Box 18"/>
              <p:cNvSpPr txBox="1">
                <a:spLocks noChangeArrowheads="1"/>
              </p:cNvSpPr>
              <p:nvPr/>
            </p:nvSpPr>
            <p:spPr bwMode="auto">
              <a:xfrm>
                <a:off x="816" y="2272"/>
                <a:ext cx="60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x</a:t>
                </a:r>
                <a:r>
                  <a:rPr lang="en-US" sz="1800" b="1" baseline="-250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 = 0</a:t>
                </a:r>
                <a:endParaRPr lang="en-US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sp>
        <p:nvSpPr>
          <p:cNvPr id="154631" name="Line 7"/>
          <p:cNvSpPr>
            <a:spLocks noChangeShapeType="1"/>
          </p:cNvSpPr>
          <p:nvPr/>
        </p:nvSpPr>
        <p:spPr bwMode="auto">
          <a:xfrm>
            <a:off x="4432300" y="14351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154649" name="Group 25"/>
          <p:cNvGrpSpPr>
            <a:grpSpLocks/>
          </p:cNvGrpSpPr>
          <p:nvPr/>
        </p:nvGrpSpPr>
        <p:grpSpPr bwMode="auto">
          <a:xfrm>
            <a:off x="5143500" y="2895600"/>
            <a:ext cx="952500" cy="977900"/>
            <a:chOff x="3240" y="2256"/>
            <a:chExt cx="600" cy="616"/>
          </a:xfrm>
        </p:grpSpPr>
        <p:sp>
          <p:nvSpPr>
            <p:cNvPr id="154650" name="Oval 26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154651" name="Line 27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52" name="Text Box 28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0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54629" name="Line 5"/>
          <p:cNvSpPr>
            <a:spLocks noChangeShapeType="1"/>
          </p:cNvSpPr>
          <p:nvPr/>
        </p:nvSpPr>
        <p:spPr bwMode="auto">
          <a:xfrm flipH="1">
            <a:off x="2832100" y="14478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154645" name="Group 21"/>
          <p:cNvGrpSpPr>
            <a:grpSpLocks/>
          </p:cNvGrpSpPr>
          <p:nvPr/>
        </p:nvGrpSpPr>
        <p:grpSpPr bwMode="auto">
          <a:xfrm>
            <a:off x="2844800" y="2882900"/>
            <a:ext cx="1257300" cy="990600"/>
            <a:chOff x="1792" y="2248"/>
            <a:chExt cx="792" cy="624"/>
          </a:xfrm>
        </p:grpSpPr>
        <p:sp>
          <p:nvSpPr>
            <p:cNvPr id="154647" name="Line 23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4646" name="Oval 22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154648" name="Text Box 24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54701" name="Group 77"/>
          <p:cNvGrpSpPr>
            <a:grpSpLocks/>
          </p:cNvGrpSpPr>
          <p:nvPr/>
        </p:nvGrpSpPr>
        <p:grpSpPr bwMode="auto">
          <a:xfrm>
            <a:off x="7404100" y="3822700"/>
            <a:ext cx="1104900" cy="825500"/>
            <a:chOff x="4664" y="2840"/>
            <a:chExt cx="696" cy="520"/>
          </a:xfrm>
        </p:grpSpPr>
        <p:sp>
          <p:nvSpPr>
            <p:cNvPr id="154668" name="Oval 44"/>
            <p:cNvSpPr>
              <a:spLocks noChangeArrowheads="1"/>
            </p:cNvSpPr>
            <p:nvPr/>
          </p:nvSpPr>
          <p:spPr bwMode="auto">
            <a:xfrm>
              <a:off x="4763" y="3168"/>
              <a:ext cx="200" cy="192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13</a:t>
              </a:r>
            </a:p>
          </p:txBody>
        </p:sp>
        <p:sp>
          <p:nvSpPr>
            <p:cNvPr id="154680" name="Line 56"/>
            <p:cNvSpPr>
              <a:spLocks noChangeShapeType="1"/>
            </p:cNvSpPr>
            <p:nvPr/>
          </p:nvSpPr>
          <p:spPr bwMode="auto">
            <a:xfrm>
              <a:off x="4664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4688" name="Text Box 64"/>
            <p:cNvSpPr txBox="1">
              <a:spLocks noChangeArrowheads="1"/>
            </p:cNvSpPr>
            <p:nvPr/>
          </p:nvSpPr>
          <p:spPr bwMode="auto">
            <a:xfrm>
              <a:off x="4760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sp>
        <p:nvSpPr>
          <p:cNvPr id="154627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87800" y="9652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54628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749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54630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690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26162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54633" name="Text Box 9"/>
          <p:cNvSpPr txBox="1">
            <a:spLocks noChangeArrowheads="1"/>
          </p:cNvSpPr>
          <p:nvPr/>
        </p:nvSpPr>
        <p:spPr bwMode="auto">
          <a:xfrm>
            <a:off x="51181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4521200" y="1016001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1930400" y="25273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4636" name="Text Box 12"/>
          <p:cNvSpPr txBox="1">
            <a:spLocks noChangeArrowheads="1"/>
          </p:cNvSpPr>
          <p:nvPr/>
        </p:nvSpPr>
        <p:spPr bwMode="auto">
          <a:xfrm>
            <a:off x="6527800" y="25527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4643" name="Text Box 19"/>
          <p:cNvSpPr txBox="1">
            <a:spLocks noChangeArrowheads="1"/>
          </p:cNvSpPr>
          <p:nvPr/>
        </p:nvSpPr>
        <p:spPr bwMode="auto">
          <a:xfrm>
            <a:off x="1079500" y="35052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54653" name="Group 29"/>
          <p:cNvGrpSpPr>
            <a:grpSpLocks/>
          </p:cNvGrpSpPr>
          <p:nvPr/>
        </p:nvGrpSpPr>
        <p:grpSpPr bwMode="auto">
          <a:xfrm>
            <a:off x="6451600" y="2882900"/>
            <a:ext cx="1320800" cy="990600"/>
            <a:chOff x="4064" y="2248"/>
            <a:chExt cx="832" cy="624"/>
          </a:xfrm>
        </p:grpSpPr>
        <p:sp>
          <p:nvSpPr>
            <p:cNvPr id="154654" name="Oval 30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54655" name="Line 31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56" name="Text Box 32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1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54657" name="Text Box 3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8956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4658" name="Text Box 34"/>
          <p:cNvSpPr txBox="1">
            <a:spLocks noChangeArrowheads="1"/>
          </p:cNvSpPr>
          <p:nvPr/>
        </p:nvSpPr>
        <p:spPr bwMode="auto">
          <a:xfrm>
            <a:off x="47244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4659" name="Text Box 35"/>
          <p:cNvSpPr txBox="1">
            <a:spLocks noChangeArrowheads="1"/>
          </p:cNvSpPr>
          <p:nvPr/>
        </p:nvSpPr>
        <p:spPr bwMode="auto">
          <a:xfrm>
            <a:off x="64008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54696" name="Group 72"/>
          <p:cNvGrpSpPr>
            <a:grpSpLocks/>
          </p:cNvGrpSpPr>
          <p:nvPr/>
        </p:nvGrpSpPr>
        <p:grpSpPr bwMode="auto">
          <a:xfrm>
            <a:off x="2768600" y="3848100"/>
            <a:ext cx="952500" cy="800100"/>
            <a:chOff x="1744" y="2856"/>
            <a:chExt cx="600" cy="504"/>
          </a:xfrm>
        </p:grpSpPr>
        <p:sp>
          <p:nvSpPr>
            <p:cNvPr id="154663" name="Oval 39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54673" name="Line 49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83" name="Text Box 5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54697" name="Group 73"/>
          <p:cNvGrpSpPr>
            <a:grpSpLocks/>
          </p:cNvGrpSpPr>
          <p:nvPr/>
        </p:nvGrpSpPr>
        <p:grpSpPr bwMode="auto">
          <a:xfrm>
            <a:off x="3708400" y="3822700"/>
            <a:ext cx="1143000" cy="825500"/>
            <a:chOff x="2336" y="2840"/>
            <a:chExt cx="720" cy="520"/>
          </a:xfrm>
        </p:grpSpPr>
        <p:sp>
          <p:nvSpPr>
            <p:cNvPr id="154664" name="Oval 40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54674" name="Line 50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84" name="Text Box 60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54698" name="Group 74"/>
          <p:cNvGrpSpPr>
            <a:grpSpLocks/>
          </p:cNvGrpSpPr>
          <p:nvPr/>
        </p:nvGrpSpPr>
        <p:grpSpPr bwMode="auto">
          <a:xfrm>
            <a:off x="4597400" y="3873500"/>
            <a:ext cx="952500" cy="774700"/>
            <a:chOff x="2896" y="2872"/>
            <a:chExt cx="600" cy="488"/>
          </a:xfrm>
        </p:grpSpPr>
        <p:sp>
          <p:nvSpPr>
            <p:cNvPr id="154665" name="Oval 41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54676" name="Line 52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85" name="Text Box 61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54699" name="Group 75"/>
          <p:cNvGrpSpPr>
            <a:grpSpLocks/>
          </p:cNvGrpSpPr>
          <p:nvPr/>
        </p:nvGrpSpPr>
        <p:grpSpPr bwMode="auto">
          <a:xfrm>
            <a:off x="5575300" y="3848100"/>
            <a:ext cx="1104900" cy="800100"/>
            <a:chOff x="3512" y="2856"/>
            <a:chExt cx="696" cy="504"/>
          </a:xfrm>
        </p:grpSpPr>
        <p:sp>
          <p:nvSpPr>
            <p:cNvPr id="154666" name="Oval 42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54677" name="Line 53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86" name="Text Box 62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54700" name="Group 76"/>
          <p:cNvGrpSpPr>
            <a:grpSpLocks/>
          </p:cNvGrpSpPr>
          <p:nvPr/>
        </p:nvGrpSpPr>
        <p:grpSpPr bwMode="auto">
          <a:xfrm>
            <a:off x="6426200" y="3848100"/>
            <a:ext cx="952500" cy="800100"/>
            <a:chOff x="4048" y="2856"/>
            <a:chExt cx="600" cy="504"/>
          </a:xfrm>
        </p:grpSpPr>
        <p:sp>
          <p:nvSpPr>
            <p:cNvPr id="154667" name="Oval 4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54679" name="Line 55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687" name="Text Box 63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54689" name="Text Box 65"/>
          <p:cNvSpPr txBox="1">
            <a:spLocks noChangeArrowheads="1"/>
          </p:cNvSpPr>
          <p:nvPr/>
        </p:nvSpPr>
        <p:spPr bwMode="auto">
          <a:xfrm>
            <a:off x="2286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43.75</a:t>
            </a:r>
          </a:p>
        </p:txBody>
      </p:sp>
      <p:sp>
        <p:nvSpPr>
          <p:cNvPr id="154690" name="Text Box 66"/>
          <p:cNvSpPr txBox="1">
            <a:spLocks noChangeArrowheads="1"/>
          </p:cNvSpPr>
          <p:nvPr/>
        </p:nvSpPr>
        <p:spPr bwMode="auto">
          <a:xfrm>
            <a:off x="33528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43.5</a:t>
            </a:r>
          </a:p>
        </p:txBody>
      </p:sp>
      <p:sp>
        <p:nvSpPr>
          <p:cNvPr id="154691" name="Text Box 67"/>
          <p:cNvSpPr txBox="1">
            <a:spLocks noChangeArrowheads="1"/>
          </p:cNvSpPr>
          <p:nvPr/>
        </p:nvSpPr>
        <p:spPr bwMode="auto">
          <a:xfrm>
            <a:off x="4191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43.25</a:t>
            </a:r>
          </a:p>
        </p:txBody>
      </p:sp>
      <p:sp>
        <p:nvSpPr>
          <p:cNvPr id="154692" name="Text Box 68"/>
          <p:cNvSpPr txBox="1">
            <a:spLocks noChangeArrowheads="1"/>
          </p:cNvSpPr>
          <p:nvPr/>
        </p:nvSpPr>
        <p:spPr bwMode="auto">
          <a:xfrm>
            <a:off x="51816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43.8</a:t>
            </a:r>
          </a:p>
        </p:txBody>
      </p:sp>
      <p:sp>
        <p:nvSpPr>
          <p:cNvPr id="154693" name="Text Box 69"/>
          <p:cNvSpPr txBox="1">
            <a:spLocks noChangeArrowheads="1"/>
          </p:cNvSpPr>
          <p:nvPr/>
        </p:nvSpPr>
        <p:spPr bwMode="auto">
          <a:xfrm>
            <a:off x="6139542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44.3</a:t>
            </a:r>
          </a:p>
        </p:txBody>
      </p:sp>
      <p:sp>
        <p:nvSpPr>
          <p:cNvPr id="154694" name="Text Box 70"/>
          <p:cNvSpPr txBox="1">
            <a:spLocks noChangeArrowheads="1"/>
          </p:cNvSpPr>
          <p:nvPr/>
        </p:nvSpPr>
        <p:spPr bwMode="auto">
          <a:xfrm>
            <a:off x="71628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-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4702" name="Oval 7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47800" y="34544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7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889500"/>
            <a:ext cx="7391400" cy="1689100"/>
          </a:xfrm>
        </p:spPr>
        <p:txBody>
          <a:bodyPr/>
          <a:lstStyle/>
          <a:p>
            <a:r>
              <a:rPr lang="en-US" sz="2000" b="1" dirty="0"/>
              <a:t>We have solved 13 different linear programs so far.  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One integer solution found, and </a:t>
            </a:r>
            <a:r>
              <a:rPr lang="en-US" sz="1800" b="1" dirty="0">
                <a:solidFill>
                  <a:srgbClr val="009900"/>
                </a:solidFill>
              </a:rPr>
              <a:t>one subtree </a:t>
            </a:r>
            <a:r>
              <a:rPr lang="en-US" sz="1800" b="1" i="1" dirty="0">
                <a:solidFill>
                  <a:srgbClr val="FF0000"/>
                </a:solidFill>
              </a:rPr>
              <a:t>fathomed</a:t>
            </a:r>
            <a:r>
              <a:rPr lang="en-US" sz="1800" b="1" dirty="0">
                <a:solidFill>
                  <a:srgbClr val="FF0000"/>
                </a:solidFill>
              </a:rPr>
              <a:t> (</a:t>
            </a:r>
            <a:r>
              <a:rPr lang="en-US" sz="1800" b="1" i="1" dirty="0">
                <a:solidFill>
                  <a:srgbClr val="FF0000"/>
                </a:solidFill>
              </a:rPr>
              <a:t>pruned</a:t>
            </a:r>
            <a:r>
              <a:rPr lang="en-US" sz="1800" b="1" dirty="0">
                <a:solidFill>
                  <a:srgbClr val="FF0000"/>
                </a:solidFill>
              </a:rPr>
              <a:t>) </a:t>
            </a:r>
            <a:r>
              <a:rPr lang="en-US" sz="1800" b="1" dirty="0">
                <a:solidFill>
                  <a:srgbClr val="009900"/>
                </a:solidFill>
              </a:rPr>
              <a:t>because the solution is integer (node 4) </a:t>
            </a:r>
            <a:r>
              <a:rPr lang="en-US" sz="1800" b="1" dirty="0">
                <a:solidFill>
                  <a:srgbClr val="0070C0"/>
                </a:solidFill>
              </a:rPr>
              <a:t>with a value of 42</a:t>
            </a:r>
          </a:p>
          <a:p>
            <a:pPr lvl="1"/>
            <a:r>
              <a:rPr lang="en-US" sz="1800" b="1" dirty="0">
                <a:solidFill>
                  <a:srgbClr val="009900"/>
                </a:solidFill>
              </a:rPr>
              <a:t>One subtree </a:t>
            </a:r>
            <a:r>
              <a:rPr lang="en-US" sz="1800" b="1" dirty="0">
                <a:solidFill>
                  <a:srgbClr val="FF0000"/>
                </a:solidFill>
              </a:rPr>
              <a:t>fathomed</a:t>
            </a:r>
            <a:r>
              <a:rPr lang="en-US" sz="1800" b="1" dirty="0">
                <a:solidFill>
                  <a:srgbClr val="009900"/>
                </a:solidFill>
              </a:rPr>
              <a:t> because the solution is </a:t>
            </a:r>
            <a:r>
              <a:rPr lang="en-US" sz="1800" b="1" dirty="0">
                <a:solidFill>
                  <a:srgbClr val="FF0000"/>
                </a:solidFill>
              </a:rPr>
              <a:t>infeasible</a:t>
            </a:r>
            <a:r>
              <a:rPr lang="en-US" sz="1800" b="1" dirty="0">
                <a:solidFill>
                  <a:srgbClr val="00990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(node 13) </a:t>
            </a:r>
            <a:r>
              <a:rPr lang="en-US" sz="1800" i="1" dirty="0"/>
              <a:t>– why fathom the </a:t>
            </a:r>
            <a:r>
              <a:rPr lang="en-US" sz="1800" i="1" dirty="0" err="1"/>
              <a:t>substree</a:t>
            </a:r>
            <a:r>
              <a:rPr lang="en-US" sz="1800" i="1" dirty="0"/>
              <a:t> if the node is infeasible?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LP’s at Nodes 8 - 13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0CDF34-3943-383D-5CCF-22DCF69A9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524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40" name="Group 20"/>
          <p:cNvGrpSpPr>
            <a:grpSpLocks/>
          </p:cNvGrpSpPr>
          <p:nvPr/>
        </p:nvGrpSpPr>
        <p:grpSpPr bwMode="auto">
          <a:xfrm>
            <a:off x="1993900" y="2857500"/>
            <a:ext cx="1257300" cy="990600"/>
            <a:chOff x="1792" y="2248"/>
            <a:chExt cx="792" cy="624"/>
          </a:xfrm>
        </p:grpSpPr>
        <p:sp>
          <p:nvSpPr>
            <p:cNvPr id="158741" name="Oval 21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158742" name="Line 22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8743" name="Text Box 23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58727" name="Line 7"/>
          <p:cNvSpPr>
            <a:spLocks noChangeShapeType="1"/>
          </p:cNvSpPr>
          <p:nvPr/>
        </p:nvSpPr>
        <p:spPr bwMode="auto">
          <a:xfrm>
            <a:off x="3581400" y="14097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8725" name="Line 5"/>
          <p:cNvSpPr>
            <a:spLocks noChangeShapeType="1"/>
          </p:cNvSpPr>
          <p:nvPr/>
        </p:nvSpPr>
        <p:spPr bwMode="auto">
          <a:xfrm flipH="1">
            <a:off x="1981200" y="14224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8723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36900" y="9398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58724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524000" y="2425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58726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118100" y="2425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1765300" y="14732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4267200" y="14732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3695700" y="1004887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1079500" y="25019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5676900" y="25273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58735" name="Oval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73100" y="3441700"/>
            <a:ext cx="406400" cy="4064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grpSp>
        <p:nvGrpSpPr>
          <p:cNvPr id="158736" name="Group 16"/>
          <p:cNvGrpSpPr>
            <a:grpSpLocks/>
          </p:cNvGrpSpPr>
          <p:nvPr/>
        </p:nvGrpSpPr>
        <p:grpSpPr bwMode="auto">
          <a:xfrm>
            <a:off x="622300" y="2882900"/>
            <a:ext cx="990600" cy="622300"/>
            <a:chOff x="928" y="2264"/>
            <a:chExt cx="624" cy="392"/>
          </a:xfrm>
        </p:grpSpPr>
        <p:sp>
          <p:nvSpPr>
            <p:cNvPr id="158737" name="Line 17"/>
            <p:cNvSpPr>
              <a:spLocks noChangeShapeType="1"/>
            </p:cNvSpPr>
            <p:nvPr/>
          </p:nvSpPr>
          <p:spPr bwMode="auto">
            <a:xfrm flipH="1">
              <a:off x="1184" y="2264"/>
              <a:ext cx="368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8738" name="Text Box 18"/>
            <p:cNvSpPr txBox="1">
              <a:spLocks noChangeArrowheads="1"/>
            </p:cNvSpPr>
            <p:nvPr/>
          </p:nvSpPr>
          <p:spPr bwMode="auto">
            <a:xfrm>
              <a:off x="928" y="2272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58739" name="Text Box 19"/>
          <p:cNvSpPr txBox="1">
            <a:spLocks noChangeArrowheads="1"/>
          </p:cNvSpPr>
          <p:nvPr/>
        </p:nvSpPr>
        <p:spPr bwMode="auto">
          <a:xfrm>
            <a:off x="228600" y="34798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58744" name="Group 24"/>
          <p:cNvGrpSpPr>
            <a:grpSpLocks/>
          </p:cNvGrpSpPr>
          <p:nvPr/>
        </p:nvGrpSpPr>
        <p:grpSpPr bwMode="auto">
          <a:xfrm>
            <a:off x="4292600" y="2870200"/>
            <a:ext cx="952500" cy="977900"/>
            <a:chOff x="3240" y="2256"/>
            <a:chExt cx="600" cy="616"/>
          </a:xfrm>
        </p:grpSpPr>
        <p:sp>
          <p:nvSpPr>
            <p:cNvPr id="158745" name="Oval 25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158746" name="Line 26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47" name="Text Box 27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58748" name="Group 28"/>
          <p:cNvGrpSpPr>
            <a:grpSpLocks/>
          </p:cNvGrpSpPr>
          <p:nvPr/>
        </p:nvGrpSpPr>
        <p:grpSpPr bwMode="auto">
          <a:xfrm>
            <a:off x="5600700" y="2857500"/>
            <a:ext cx="1320800" cy="990600"/>
            <a:chOff x="4064" y="2248"/>
            <a:chExt cx="832" cy="624"/>
          </a:xfrm>
        </p:grpSpPr>
        <p:sp>
          <p:nvSpPr>
            <p:cNvPr id="158749" name="Oval 29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58750" name="Line 30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51" name="Text Box 31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58752" name="Text Box 32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2044700" y="347980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8753" name="Text Box 33"/>
          <p:cNvSpPr txBox="1">
            <a:spLocks noChangeArrowheads="1"/>
          </p:cNvSpPr>
          <p:nvPr/>
        </p:nvSpPr>
        <p:spPr bwMode="auto">
          <a:xfrm>
            <a:off x="3873500" y="347980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58754" name="Text Box 34"/>
          <p:cNvSpPr txBox="1">
            <a:spLocks noChangeArrowheads="1"/>
          </p:cNvSpPr>
          <p:nvPr/>
        </p:nvSpPr>
        <p:spPr bwMode="auto">
          <a:xfrm>
            <a:off x="5549900" y="34798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58756" name="Group 36"/>
          <p:cNvGrpSpPr>
            <a:grpSpLocks/>
          </p:cNvGrpSpPr>
          <p:nvPr/>
        </p:nvGrpSpPr>
        <p:grpSpPr bwMode="auto">
          <a:xfrm>
            <a:off x="1917700" y="3822700"/>
            <a:ext cx="952500" cy="800100"/>
            <a:chOff x="1744" y="2856"/>
            <a:chExt cx="600" cy="504"/>
          </a:xfrm>
        </p:grpSpPr>
        <p:sp>
          <p:nvSpPr>
            <p:cNvPr id="158757" name="Oval 37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58758" name="Line 38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59" name="Text Box 3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58760" name="Group 40"/>
          <p:cNvGrpSpPr>
            <a:grpSpLocks/>
          </p:cNvGrpSpPr>
          <p:nvPr/>
        </p:nvGrpSpPr>
        <p:grpSpPr bwMode="auto">
          <a:xfrm>
            <a:off x="2857500" y="3797300"/>
            <a:ext cx="1143000" cy="825500"/>
            <a:chOff x="2336" y="2840"/>
            <a:chExt cx="720" cy="520"/>
          </a:xfrm>
        </p:grpSpPr>
        <p:sp>
          <p:nvSpPr>
            <p:cNvPr id="158761" name="Oval 41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58762" name="Line 42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63" name="Text Box 43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58764" name="Group 44"/>
          <p:cNvGrpSpPr>
            <a:grpSpLocks/>
          </p:cNvGrpSpPr>
          <p:nvPr/>
        </p:nvGrpSpPr>
        <p:grpSpPr bwMode="auto">
          <a:xfrm>
            <a:off x="3746500" y="3848100"/>
            <a:ext cx="952500" cy="774700"/>
            <a:chOff x="2896" y="2872"/>
            <a:chExt cx="600" cy="488"/>
          </a:xfrm>
        </p:grpSpPr>
        <p:sp>
          <p:nvSpPr>
            <p:cNvPr id="158765" name="Oval 45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58766" name="Line 46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67" name="Text Box 47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58768" name="Group 48"/>
          <p:cNvGrpSpPr>
            <a:grpSpLocks/>
          </p:cNvGrpSpPr>
          <p:nvPr/>
        </p:nvGrpSpPr>
        <p:grpSpPr bwMode="auto">
          <a:xfrm>
            <a:off x="4724400" y="3822700"/>
            <a:ext cx="1104900" cy="800100"/>
            <a:chOff x="3512" y="2856"/>
            <a:chExt cx="696" cy="504"/>
          </a:xfrm>
        </p:grpSpPr>
        <p:sp>
          <p:nvSpPr>
            <p:cNvPr id="158769" name="Oval 49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58770" name="Line 50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71" name="Text Box 51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58772" name="Group 52"/>
          <p:cNvGrpSpPr>
            <a:grpSpLocks/>
          </p:cNvGrpSpPr>
          <p:nvPr/>
        </p:nvGrpSpPr>
        <p:grpSpPr bwMode="auto">
          <a:xfrm>
            <a:off x="5575300" y="3822700"/>
            <a:ext cx="952500" cy="800100"/>
            <a:chOff x="4048" y="2856"/>
            <a:chExt cx="600" cy="504"/>
          </a:xfrm>
        </p:grpSpPr>
        <p:sp>
          <p:nvSpPr>
            <p:cNvPr id="158773" name="Oval 5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58774" name="Line 54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775" name="Text Box 55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58777" name="Oval 57"/>
          <p:cNvSpPr>
            <a:spLocks noChangeArrowheads="1"/>
          </p:cNvSpPr>
          <p:nvPr/>
        </p:nvSpPr>
        <p:spPr bwMode="auto">
          <a:xfrm>
            <a:off x="6748463" y="436880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158778" name="Line 58"/>
          <p:cNvSpPr>
            <a:spLocks noChangeShapeType="1"/>
          </p:cNvSpPr>
          <p:nvPr/>
        </p:nvSpPr>
        <p:spPr bwMode="auto">
          <a:xfrm>
            <a:off x="6591300" y="38481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8779" name="Text Box 59"/>
          <p:cNvSpPr txBox="1">
            <a:spLocks noChangeArrowheads="1"/>
          </p:cNvSpPr>
          <p:nvPr/>
        </p:nvSpPr>
        <p:spPr bwMode="auto">
          <a:xfrm>
            <a:off x="6743700" y="391160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58780" name="Text Box 60"/>
          <p:cNvSpPr txBox="1">
            <a:spLocks noChangeArrowheads="1"/>
          </p:cNvSpPr>
          <p:nvPr/>
        </p:nvSpPr>
        <p:spPr bwMode="auto">
          <a:xfrm>
            <a:off x="14351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43.75</a:t>
            </a:r>
          </a:p>
        </p:txBody>
      </p:sp>
      <p:sp>
        <p:nvSpPr>
          <p:cNvPr id="158781" name="Text Box 61"/>
          <p:cNvSpPr txBox="1">
            <a:spLocks noChangeArrowheads="1"/>
          </p:cNvSpPr>
          <p:nvPr/>
        </p:nvSpPr>
        <p:spPr bwMode="auto">
          <a:xfrm>
            <a:off x="25019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43.5</a:t>
            </a:r>
          </a:p>
        </p:txBody>
      </p:sp>
      <p:sp>
        <p:nvSpPr>
          <p:cNvPr id="158782" name="Text Box 62"/>
          <p:cNvSpPr txBox="1">
            <a:spLocks noChangeArrowheads="1"/>
          </p:cNvSpPr>
          <p:nvPr/>
        </p:nvSpPr>
        <p:spPr bwMode="auto">
          <a:xfrm>
            <a:off x="33401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43.25</a:t>
            </a:r>
          </a:p>
        </p:txBody>
      </p:sp>
      <p:sp>
        <p:nvSpPr>
          <p:cNvPr id="158783" name="Text Box 63"/>
          <p:cNvSpPr txBox="1">
            <a:spLocks noChangeArrowheads="1"/>
          </p:cNvSpPr>
          <p:nvPr/>
        </p:nvSpPr>
        <p:spPr bwMode="auto">
          <a:xfrm>
            <a:off x="43307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43.8</a:t>
            </a:r>
          </a:p>
        </p:txBody>
      </p:sp>
      <p:sp>
        <p:nvSpPr>
          <p:cNvPr id="158784" name="Text Box 64"/>
          <p:cNvSpPr txBox="1">
            <a:spLocks noChangeArrowheads="1"/>
          </p:cNvSpPr>
          <p:nvPr/>
        </p:nvSpPr>
        <p:spPr bwMode="auto">
          <a:xfrm>
            <a:off x="53213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44.3</a:t>
            </a:r>
          </a:p>
        </p:txBody>
      </p:sp>
      <p:sp>
        <p:nvSpPr>
          <p:cNvPr id="158785" name="Text Box 65"/>
          <p:cNvSpPr txBox="1">
            <a:spLocks noChangeArrowheads="1"/>
          </p:cNvSpPr>
          <p:nvPr/>
        </p:nvSpPr>
        <p:spPr bwMode="auto">
          <a:xfrm>
            <a:off x="62103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  -</a:t>
            </a:r>
          </a:p>
        </p:txBody>
      </p:sp>
      <p:grpSp>
        <p:nvGrpSpPr>
          <p:cNvPr id="158828" name="Group 108"/>
          <p:cNvGrpSpPr>
            <a:grpSpLocks/>
          </p:cNvGrpSpPr>
          <p:nvPr/>
        </p:nvGrpSpPr>
        <p:grpSpPr bwMode="auto">
          <a:xfrm>
            <a:off x="1903413" y="4641850"/>
            <a:ext cx="236537" cy="439738"/>
            <a:chOff x="1463" y="2996"/>
            <a:chExt cx="149" cy="277"/>
          </a:xfrm>
        </p:grpSpPr>
        <p:sp>
          <p:nvSpPr>
            <p:cNvPr id="158801" name="Oval 81"/>
            <p:cNvSpPr>
              <a:spLocks noChangeArrowheads="1"/>
            </p:cNvSpPr>
            <p:nvPr/>
          </p:nvSpPr>
          <p:spPr bwMode="auto">
            <a:xfrm>
              <a:off x="1463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810" name="Line 90"/>
            <p:cNvSpPr>
              <a:spLocks noChangeShapeType="1"/>
            </p:cNvSpPr>
            <p:nvPr/>
          </p:nvSpPr>
          <p:spPr bwMode="auto">
            <a:xfrm flipH="1">
              <a:off x="1524" y="2996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58829" name="Group 109"/>
          <p:cNvGrpSpPr>
            <a:grpSpLocks/>
          </p:cNvGrpSpPr>
          <p:nvPr/>
        </p:nvGrpSpPr>
        <p:grpSpPr bwMode="auto">
          <a:xfrm>
            <a:off x="2266950" y="4622800"/>
            <a:ext cx="252413" cy="458788"/>
            <a:chOff x="1692" y="2984"/>
            <a:chExt cx="159" cy="289"/>
          </a:xfrm>
        </p:grpSpPr>
        <p:sp>
          <p:nvSpPr>
            <p:cNvPr id="158791" name="Oval 71"/>
            <p:cNvSpPr>
              <a:spLocks noChangeArrowheads="1"/>
            </p:cNvSpPr>
            <p:nvPr/>
          </p:nvSpPr>
          <p:spPr bwMode="auto">
            <a:xfrm>
              <a:off x="1757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811" name="Line 91"/>
            <p:cNvSpPr>
              <a:spLocks noChangeShapeType="1"/>
            </p:cNvSpPr>
            <p:nvPr/>
          </p:nvSpPr>
          <p:spPr bwMode="auto">
            <a:xfrm>
              <a:off x="1692" y="2984"/>
              <a:ext cx="88" cy="200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58827" name="Text Box 107"/>
          <p:cNvSpPr txBox="1">
            <a:spLocks noChangeArrowheads="1"/>
          </p:cNvSpPr>
          <p:nvPr/>
        </p:nvSpPr>
        <p:spPr bwMode="auto">
          <a:xfrm>
            <a:off x="1562100" y="51435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43.75</a:t>
            </a:r>
          </a:p>
        </p:txBody>
      </p:sp>
      <p:sp>
        <p:nvSpPr>
          <p:cNvPr id="158838" name="Text Box 118"/>
          <p:cNvSpPr txBox="1">
            <a:spLocks noChangeArrowheads="1"/>
          </p:cNvSpPr>
          <p:nvPr/>
        </p:nvSpPr>
        <p:spPr bwMode="auto">
          <a:xfrm>
            <a:off x="2095500" y="51435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42.66</a:t>
            </a:r>
          </a:p>
        </p:txBody>
      </p:sp>
      <p:sp>
        <p:nvSpPr>
          <p:cNvPr id="73" name="Content Placeholder 1"/>
          <p:cNvSpPr>
            <a:spLocks noGrp="1"/>
          </p:cNvSpPr>
          <p:nvPr>
            <p:ph idx="1"/>
          </p:nvPr>
        </p:nvSpPr>
        <p:spPr>
          <a:xfrm>
            <a:off x="2667000" y="4929186"/>
            <a:ext cx="6321198" cy="1624013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We can fathom the node with z = 42.66.  </a:t>
            </a:r>
            <a:r>
              <a:rPr lang="en-US" sz="2000" b="1" dirty="0">
                <a:solidFill>
                  <a:srgbClr val="0070C0"/>
                </a:solidFill>
              </a:rPr>
              <a:t>Why?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The bound at each node is obtained by solving an LP, </a:t>
            </a:r>
            <a:r>
              <a:rPr lang="en-US" sz="1800" dirty="0">
                <a:solidFill>
                  <a:srgbClr val="009900"/>
                </a:solidFill>
              </a:rPr>
              <a:t>but </a:t>
            </a:r>
            <a:r>
              <a:rPr lang="en-US" sz="1800" b="1" dirty="0">
                <a:solidFill>
                  <a:srgbClr val="009900"/>
                </a:solidFill>
              </a:rPr>
              <a:t>all variable are integer</a:t>
            </a:r>
            <a:r>
              <a:rPr lang="en-US" sz="1800" dirty="0">
                <a:solidFill>
                  <a:srgbClr val="0070C0"/>
                </a:solidFill>
              </a:rPr>
              <a:t>, and so the objective is </a:t>
            </a:r>
            <a:r>
              <a:rPr lang="en-US" sz="1800" b="1" dirty="0">
                <a:solidFill>
                  <a:srgbClr val="FF0000"/>
                </a:solidFill>
              </a:rPr>
              <a:t>integer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If the best integer valued solution for a node is 42.66, then we know the best bound is at most 42, </a:t>
            </a:r>
            <a:r>
              <a:rPr lang="en-US" sz="1800" dirty="0">
                <a:solidFill>
                  <a:srgbClr val="FF0000"/>
                </a:solidFill>
              </a:rPr>
              <a:t>so do other bounds.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LP’s associated with the Next Nodes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2A0E5C-8175-EFDE-E36F-A45F4723E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579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5" name="Text Box 35"/>
          <p:cNvSpPr txBox="1">
            <a:spLocks noChangeArrowheads="1"/>
          </p:cNvSpPr>
          <p:nvPr/>
        </p:nvSpPr>
        <p:spPr bwMode="auto">
          <a:xfrm>
            <a:off x="787400" y="5708053"/>
            <a:ext cx="419735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The best solution has value 42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Down All the Bounds</a:t>
            </a:r>
          </a:p>
        </p:txBody>
      </p:sp>
      <p:grpSp>
        <p:nvGrpSpPr>
          <p:cNvPr id="73" name="Group 20"/>
          <p:cNvGrpSpPr>
            <a:grpSpLocks/>
          </p:cNvGrpSpPr>
          <p:nvPr/>
        </p:nvGrpSpPr>
        <p:grpSpPr bwMode="auto">
          <a:xfrm>
            <a:off x="1993900" y="2857500"/>
            <a:ext cx="1257300" cy="990600"/>
            <a:chOff x="1792" y="2248"/>
            <a:chExt cx="792" cy="624"/>
          </a:xfrm>
        </p:grpSpPr>
        <p:sp>
          <p:nvSpPr>
            <p:cNvPr id="74" name="Oval 21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75" name="Line 22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77" name="Line 7"/>
          <p:cNvSpPr>
            <a:spLocks noChangeShapeType="1"/>
          </p:cNvSpPr>
          <p:nvPr/>
        </p:nvSpPr>
        <p:spPr bwMode="auto">
          <a:xfrm>
            <a:off x="3581400" y="14097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8" name="Line 5"/>
          <p:cNvSpPr>
            <a:spLocks noChangeShapeType="1"/>
          </p:cNvSpPr>
          <p:nvPr/>
        </p:nvSpPr>
        <p:spPr bwMode="auto">
          <a:xfrm flipH="1">
            <a:off x="1981200" y="14224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9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136900" y="9398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80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524000" y="2425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81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118100" y="24257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82" name="Text Box 8"/>
          <p:cNvSpPr txBox="1">
            <a:spLocks noChangeArrowheads="1"/>
          </p:cNvSpPr>
          <p:nvPr/>
        </p:nvSpPr>
        <p:spPr bwMode="auto">
          <a:xfrm>
            <a:off x="1765300" y="14732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83" name="Text Box 9"/>
          <p:cNvSpPr txBox="1">
            <a:spLocks noChangeArrowheads="1"/>
          </p:cNvSpPr>
          <p:nvPr/>
        </p:nvSpPr>
        <p:spPr bwMode="auto">
          <a:xfrm>
            <a:off x="4267200" y="14732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695700" y="1004887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5" name="Text Box 11"/>
          <p:cNvSpPr txBox="1">
            <a:spLocks noChangeArrowheads="1"/>
          </p:cNvSpPr>
          <p:nvPr/>
        </p:nvSpPr>
        <p:spPr bwMode="auto">
          <a:xfrm>
            <a:off x="1079500" y="25019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6" name="Text Box 12"/>
          <p:cNvSpPr txBox="1">
            <a:spLocks noChangeArrowheads="1"/>
          </p:cNvSpPr>
          <p:nvPr/>
        </p:nvSpPr>
        <p:spPr bwMode="auto">
          <a:xfrm>
            <a:off x="5676900" y="25273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7" name="Oval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73100" y="3441700"/>
            <a:ext cx="406400" cy="4064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grpSp>
        <p:nvGrpSpPr>
          <p:cNvPr id="88" name="Group 16"/>
          <p:cNvGrpSpPr>
            <a:grpSpLocks/>
          </p:cNvGrpSpPr>
          <p:nvPr/>
        </p:nvGrpSpPr>
        <p:grpSpPr bwMode="auto">
          <a:xfrm>
            <a:off x="622300" y="2882900"/>
            <a:ext cx="990600" cy="622300"/>
            <a:chOff x="928" y="2264"/>
            <a:chExt cx="624" cy="392"/>
          </a:xfrm>
        </p:grpSpPr>
        <p:sp>
          <p:nvSpPr>
            <p:cNvPr id="89" name="Line 17"/>
            <p:cNvSpPr>
              <a:spLocks noChangeShapeType="1"/>
            </p:cNvSpPr>
            <p:nvPr/>
          </p:nvSpPr>
          <p:spPr bwMode="auto">
            <a:xfrm flipH="1">
              <a:off x="1184" y="2264"/>
              <a:ext cx="368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0" name="Text Box 18"/>
            <p:cNvSpPr txBox="1">
              <a:spLocks noChangeArrowheads="1"/>
            </p:cNvSpPr>
            <p:nvPr/>
          </p:nvSpPr>
          <p:spPr bwMode="auto">
            <a:xfrm>
              <a:off x="928" y="2272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91" name="Text Box 19"/>
          <p:cNvSpPr txBox="1">
            <a:spLocks noChangeArrowheads="1"/>
          </p:cNvSpPr>
          <p:nvPr/>
        </p:nvSpPr>
        <p:spPr bwMode="auto">
          <a:xfrm>
            <a:off x="228600" y="34798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92" name="Group 24"/>
          <p:cNvGrpSpPr>
            <a:grpSpLocks/>
          </p:cNvGrpSpPr>
          <p:nvPr/>
        </p:nvGrpSpPr>
        <p:grpSpPr bwMode="auto">
          <a:xfrm>
            <a:off x="4292600" y="2870200"/>
            <a:ext cx="952500" cy="977900"/>
            <a:chOff x="3240" y="2256"/>
            <a:chExt cx="600" cy="616"/>
          </a:xfrm>
        </p:grpSpPr>
        <p:sp>
          <p:nvSpPr>
            <p:cNvPr id="93" name="Oval 25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94" name="Line 26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5" name="Text Box 27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96" name="Group 28"/>
          <p:cNvGrpSpPr>
            <a:grpSpLocks/>
          </p:cNvGrpSpPr>
          <p:nvPr/>
        </p:nvGrpSpPr>
        <p:grpSpPr bwMode="auto">
          <a:xfrm>
            <a:off x="5600700" y="2857500"/>
            <a:ext cx="1320800" cy="990600"/>
            <a:chOff x="4064" y="2248"/>
            <a:chExt cx="832" cy="624"/>
          </a:xfrm>
        </p:grpSpPr>
        <p:sp>
          <p:nvSpPr>
            <p:cNvPr id="97" name="Oval 29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98" name="Line 30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9" name="Text Box 31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00" name="Text Box 32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2044700" y="347980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1" name="Text Box 33"/>
          <p:cNvSpPr txBox="1">
            <a:spLocks noChangeArrowheads="1"/>
          </p:cNvSpPr>
          <p:nvPr/>
        </p:nvSpPr>
        <p:spPr bwMode="auto">
          <a:xfrm>
            <a:off x="3873500" y="347980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2" name="Text Box 34"/>
          <p:cNvSpPr txBox="1">
            <a:spLocks noChangeArrowheads="1"/>
          </p:cNvSpPr>
          <p:nvPr/>
        </p:nvSpPr>
        <p:spPr bwMode="auto">
          <a:xfrm>
            <a:off x="5549900" y="34798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03" name="Group 36"/>
          <p:cNvGrpSpPr>
            <a:grpSpLocks/>
          </p:cNvGrpSpPr>
          <p:nvPr/>
        </p:nvGrpSpPr>
        <p:grpSpPr bwMode="auto">
          <a:xfrm>
            <a:off x="1917700" y="3822700"/>
            <a:ext cx="952500" cy="800100"/>
            <a:chOff x="1744" y="2856"/>
            <a:chExt cx="600" cy="504"/>
          </a:xfrm>
        </p:grpSpPr>
        <p:sp>
          <p:nvSpPr>
            <p:cNvPr id="104" name="Oval 37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6" name="Text Box 3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07" name="Group 40"/>
          <p:cNvGrpSpPr>
            <a:grpSpLocks/>
          </p:cNvGrpSpPr>
          <p:nvPr/>
        </p:nvGrpSpPr>
        <p:grpSpPr bwMode="auto">
          <a:xfrm>
            <a:off x="2857500" y="3797300"/>
            <a:ext cx="1143000" cy="825500"/>
            <a:chOff x="2336" y="2840"/>
            <a:chExt cx="720" cy="520"/>
          </a:xfrm>
        </p:grpSpPr>
        <p:sp>
          <p:nvSpPr>
            <p:cNvPr id="108" name="Oval 41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09" name="Line 42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0" name="Text Box 43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1" name="Group 44"/>
          <p:cNvGrpSpPr>
            <a:grpSpLocks/>
          </p:cNvGrpSpPr>
          <p:nvPr/>
        </p:nvGrpSpPr>
        <p:grpSpPr bwMode="auto">
          <a:xfrm>
            <a:off x="3746500" y="3848100"/>
            <a:ext cx="952500" cy="774700"/>
            <a:chOff x="2896" y="2872"/>
            <a:chExt cx="600" cy="488"/>
          </a:xfrm>
        </p:grpSpPr>
        <p:sp>
          <p:nvSpPr>
            <p:cNvPr id="112" name="Oval 45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13" name="Line 46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4" name="Text Box 47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15" name="Group 48"/>
          <p:cNvGrpSpPr>
            <a:grpSpLocks/>
          </p:cNvGrpSpPr>
          <p:nvPr/>
        </p:nvGrpSpPr>
        <p:grpSpPr bwMode="auto">
          <a:xfrm>
            <a:off x="4724400" y="3822700"/>
            <a:ext cx="1104900" cy="800100"/>
            <a:chOff x="3512" y="2856"/>
            <a:chExt cx="696" cy="504"/>
          </a:xfrm>
        </p:grpSpPr>
        <p:sp>
          <p:nvSpPr>
            <p:cNvPr id="116" name="Oval 49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17" name="Line 50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8" name="Text Box 51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9" name="Group 52"/>
          <p:cNvGrpSpPr>
            <a:grpSpLocks/>
          </p:cNvGrpSpPr>
          <p:nvPr/>
        </p:nvGrpSpPr>
        <p:grpSpPr bwMode="auto">
          <a:xfrm>
            <a:off x="5575300" y="3822700"/>
            <a:ext cx="952500" cy="800100"/>
            <a:chOff x="4048" y="2856"/>
            <a:chExt cx="600" cy="504"/>
          </a:xfrm>
        </p:grpSpPr>
        <p:sp>
          <p:nvSpPr>
            <p:cNvPr id="120" name="Oval 5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21" name="Line 54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2" name="Text Box 55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23" name="Oval 57"/>
          <p:cNvSpPr>
            <a:spLocks noChangeArrowheads="1"/>
          </p:cNvSpPr>
          <p:nvPr/>
        </p:nvSpPr>
        <p:spPr bwMode="auto">
          <a:xfrm>
            <a:off x="6748463" y="436880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124" name="Line 58"/>
          <p:cNvSpPr>
            <a:spLocks noChangeShapeType="1"/>
          </p:cNvSpPr>
          <p:nvPr/>
        </p:nvSpPr>
        <p:spPr bwMode="auto">
          <a:xfrm>
            <a:off x="6591300" y="38481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5" name="Text Box 59"/>
          <p:cNvSpPr txBox="1">
            <a:spLocks noChangeArrowheads="1"/>
          </p:cNvSpPr>
          <p:nvPr/>
        </p:nvSpPr>
        <p:spPr bwMode="auto">
          <a:xfrm>
            <a:off x="6743700" y="391160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26" name="Text Box 60"/>
          <p:cNvSpPr txBox="1">
            <a:spLocks noChangeArrowheads="1"/>
          </p:cNvSpPr>
          <p:nvPr/>
        </p:nvSpPr>
        <p:spPr bwMode="auto">
          <a:xfrm>
            <a:off x="14351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7" name="Text Box 61"/>
          <p:cNvSpPr txBox="1">
            <a:spLocks noChangeArrowheads="1"/>
          </p:cNvSpPr>
          <p:nvPr/>
        </p:nvSpPr>
        <p:spPr bwMode="auto">
          <a:xfrm>
            <a:off x="25908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8" name="Text Box 62"/>
          <p:cNvSpPr txBox="1">
            <a:spLocks noChangeArrowheads="1"/>
          </p:cNvSpPr>
          <p:nvPr/>
        </p:nvSpPr>
        <p:spPr bwMode="auto">
          <a:xfrm>
            <a:off x="35052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9" name="Text Box 63"/>
          <p:cNvSpPr txBox="1">
            <a:spLocks noChangeArrowheads="1"/>
          </p:cNvSpPr>
          <p:nvPr/>
        </p:nvSpPr>
        <p:spPr bwMode="auto">
          <a:xfrm>
            <a:off x="44196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30" name="Text Box 64"/>
          <p:cNvSpPr txBox="1">
            <a:spLocks noChangeArrowheads="1"/>
          </p:cNvSpPr>
          <p:nvPr/>
        </p:nvSpPr>
        <p:spPr bwMode="auto">
          <a:xfrm>
            <a:off x="5363028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31" name="Text Box 65"/>
          <p:cNvSpPr txBox="1">
            <a:spLocks noChangeArrowheads="1"/>
          </p:cNvSpPr>
          <p:nvPr/>
        </p:nvSpPr>
        <p:spPr bwMode="auto">
          <a:xfrm>
            <a:off x="6210300" y="4318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  -</a:t>
            </a:r>
          </a:p>
        </p:txBody>
      </p:sp>
      <p:grpSp>
        <p:nvGrpSpPr>
          <p:cNvPr id="132" name="Group 108"/>
          <p:cNvGrpSpPr>
            <a:grpSpLocks/>
          </p:cNvGrpSpPr>
          <p:nvPr/>
        </p:nvGrpSpPr>
        <p:grpSpPr bwMode="auto">
          <a:xfrm>
            <a:off x="1903413" y="4641850"/>
            <a:ext cx="236537" cy="439738"/>
            <a:chOff x="1463" y="2996"/>
            <a:chExt cx="149" cy="277"/>
          </a:xfrm>
        </p:grpSpPr>
        <p:sp>
          <p:nvSpPr>
            <p:cNvPr id="133" name="Oval 81"/>
            <p:cNvSpPr>
              <a:spLocks noChangeArrowheads="1"/>
            </p:cNvSpPr>
            <p:nvPr/>
          </p:nvSpPr>
          <p:spPr bwMode="auto">
            <a:xfrm>
              <a:off x="1463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4" name="Line 90"/>
            <p:cNvSpPr>
              <a:spLocks noChangeShapeType="1"/>
            </p:cNvSpPr>
            <p:nvPr/>
          </p:nvSpPr>
          <p:spPr bwMode="auto">
            <a:xfrm flipH="1">
              <a:off x="1524" y="2996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35" name="Group 109"/>
          <p:cNvGrpSpPr>
            <a:grpSpLocks/>
          </p:cNvGrpSpPr>
          <p:nvPr/>
        </p:nvGrpSpPr>
        <p:grpSpPr bwMode="auto">
          <a:xfrm>
            <a:off x="2266950" y="4622800"/>
            <a:ext cx="252413" cy="458788"/>
            <a:chOff x="1692" y="2984"/>
            <a:chExt cx="159" cy="289"/>
          </a:xfrm>
        </p:grpSpPr>
        <p:sp>
          <p:nvSpPr>
            <p:cNvPr id="136" name="Oval 71"/>
            <p:cNvSpPr>
              <a:spLocks noChangeArrowheads="1"/>
            </p:cNvSpPr>
            <p:nvPr/>
          </p:nvSpPr>
          <p:spPr bwMode="auto">
            <a:xfrm>
              <a:off x="1757" y="3180"/>
              <a:ext cx="94" cy="93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7" name="Line 91"/>
            <p:cNvSpPr>
              <a:spLocks noChangeShapeType="1"/>
            </p:cNvSpPr>
            <p:nvPr/>
          </p:nvSpPr>
          <p:spPr bwMode="auto">
            <a:xfrm>
              <a:off x="1692" y="2984"/>
              <a:ext cx="88" cy="200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38" name="Text Box 107"/>
          <p:cNvSpPr txBox="1">
            <a:spLocks noChangeArrowheads="1"/>
          </p:cNvSpPr>
          <p:nvPr/>
        </p:nvSpPr>
        <p:spPr bwMode="auto">
          <a:xfrm>
            <a:off x="1781628" y="51435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39" name="Text Box 118"/>
          <p:cNvSpPr txBox="1">
            <a:spLocks noChangeArrowheads="1"/>
          </p:cNvSpPr>
          <p:nvPr/>
        </p:nvSpPr>
        <p:spPr bwMode="auto">
          <a:xfrm>
            <a:off x="2242458" y="51435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082368-CE6C-A11A-547B-636A90947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852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Box 97"/>
          <p:cNvSpPr txBox="1">
            <a:spLocks noChangeArrowheads="1"/>
          </p:cNvSpPr>
          <p:nvPr/>
        </p:nvSpPr>
        <p:spPr bwMode="auto">
          <a:xfrm>
            <a:off x="3291114" y="5173436"/>
            <a:ext cx="685800" cy="3365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9" name="Text Box 98"/>
          <p:cNvSpPr txBox="1">
            <a:spLocks noChangeArrowheads="1"/>
          </p:cNvSpPr>
          <p:nvPr/>
        </p:nvSpPr>
        <p:spPr bwMode="auto">
          <a:xfrm>
            <a:off x="3824514" y="5173436"/>
            <a:ext cx="685800" cy="3365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sp>
        <p:nvSpPr>
          <p:cNvPr id="170" name="Text Box 99"/>
          <p:cNvSpPr txBox="1">
            <a:spLocks noChangeArrowheads="1"/>
          </p:cNvSpPr>
          <p:nvPr/>
        </p:nvSpPr>
        <p:spPr bwMode="auto">
          <a:xfrm>
            <a:off x="4281714" y="5173436"/>
            <a:ext cx="685800" cy="3365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71" name="Text Box 100"/>
          <p:cNvSpPr txBox="1">
            <a:spLocks noChangeArrowheads="1"/>
          </p:cNvSpPr>
          <p:nvPr/>
        </p:nvSpPr>
        <p:spPr bwMode="auto">
          <a:xfrm>
            <a:off x="4815114" y="5173436"/>
            <a:ext cx="685800" cy="33655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More Nodes</a:t>
            </a:r>
          </a:p>
        </p:txBody>
      </p:sp>
      <p:grpSp>
        <p:nvGrpSpPr>
          <p:cNvPr id="73" name="Group 20"/>
          <p:cNvGrpSpPr>
            <a:grpSpLocks/>
          </p:cNvGrpSpPr>
          <p:nvPr/>
        </p:nvGrpSpPr>
        <p:grpSpPr bwMode="auto">
          <a:xfrm>
            <a:off x="2603500" y="2940050"/>
            <a:ext cx="1257300" cy="990600"/>
            <a:chOff x="1792" y="2248"/>
            <a:chExt cx="792" cy="624"/>
          </a:xfrm>
        </p:grpSpPr>
        <p:sp>
          <p:nvSpPr>
            <p:cNvPr id="74" name="Oval 21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75" name="Line 22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77" name="Line 7"/>
          <p:cNvSpPr>
            <a:spLocks noChangeShapeType="1"/>
          </p:cNvSpPr>
          <p:nvPr/>
        </p:nvSpPr>
        <p:spPr bwMode="auto">
          <a:xfrm>
            <a:off x="4191000" y="149225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8" name="Line 5"/>
          <p:cNvSpPr>
            <a:spLocks noChangeShapeType="1"/>
          </p:cNvSpPr>
          <p:nvPr/>
        </p:nvSpPr>
        <p:spPr bwMode="auto">
          <a:xfrm flipH="1">
            <a:off x="2590800" y="150495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9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46500" y="102235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80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133600" y="250825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81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27700" y="250825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82" name="Text Box 8"/>
          <p:cNvSpPr txBox="1">
            <a:spLocks noChangeArrowheads="1"/>
          </p:cNvSpPr>
          <p:nvPr/>
        </p:nvSpPr>
        <p:spPr bwMode="auto">
          <a:xfrm>
            <a:off x="2374900" y="155575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83" name="Text Box 9"/>
          <p:cNvSpPr txBox="1">
            <a:spLocks noChangeArrowheads="1"/>
          </p:cNvSpPr>
          <p:nvPr/>
        </p:nvSpPr>
        <p:spPr bwMode="auto">
          <a:xfrm>
            <a:off x="4876800" y="155575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4305300" y="1087437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5" name="Text Box 11"/>
          <p:cNvSpPr txBox="1">
            <a:spLocks noChangeArrowheads="1"/>
          </p:cNvSpPr>
          <p:nvPr/>
        </p:nvSpPr>
        <p:spPr bwMode="auto">
          <a:xfrm>
            <a:off x="1689100" y="258445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6" name="Text Box 12"/>
          <p:cNvSpPr txBox="1">
            <a:spLocks noChangeArrowheads="1"/>
          </p:cNvSpPr>
          <p:nvPr/>
        </p:nvSpPr>
        <p:spPr bwMode="auto">
          <a:xfrm>
            <a:off x="6286500" y="260985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87" name="Oval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282700" y="3524250"/>
            <a:ext cx="406400" cy="4064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grpSp>
        <p:nvGrpSpPr>
          <p:cNvPr id="88" name="Group 16"/>
          <p:cNvGrpSpPr>
            <a:grpSpLocks/>
          </p:cNvGrpSpPr>
          <p:nvPr/>
        </p:nvGrpSpPr>
        <p:grpSpPr bwMode="auto">
          <a:xfrm>
            <a:off x="1231900" y="2965450"/>
            <a:ext cx="990600" cy="622300"/>
            <a:chOff x="928" y="2264"/>
            <a:chExt cx="624" cy="392"/>
          </a:xfrm>
        </p:grpSpPr>
        <p:sp>
          <p:nvSpPr>
            <p:cNvPr id="89" name="Line 17"/>
            <p:cNvSpPr>
              <a:spLocks noChangeShapeType="1"/>
            </p:cNvSpPr>
            <p:nvPr/>
          </p:nvSpPr>
          <p:spPr bwMode="auto">
            <a:xfrm flipH="1">
              <a:off x="1184" y="2264"/>
              <a:ext cx="368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0" name="Text Box 18"/>
            <p:cNvSpPr txBox="1">
              <a:spLocks noChangeArrowheads="1"/>
            </p:cNvSpPr>
            <p:nvPr/>
          </p:nvSpPr>
          <p:spPr bwMode="auto">
            <a:xfrm>
              <a:off x="928" y="2272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91" name="Text Box 19"/>
          <p:cNvSpPr txBox="1">
            <a:spLocks noChangeArrowheads="1"/>
          </p:cNvSpPr>
          <p:nvPr/>
        </p:nvSpPr>
        <p:spPr bwMode="auto">
          <a:xfrm>
            <a:off x="838200" y="356235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92" name="Group 24"/>
          <p:cNvGrpSpPr>
            <a:grpSpLocks/>
          </p:cNvGrpSpPr>
          <p:nvPr/>
        </p:nvGrpSpPr>
        <p:grpSpPr bwMode="auto">
          <a:xfrm>
            <a:off x="4902200" y="2952750"/>
            <a:ext cx="952500" cy="977900"/>
            <a:chOff x="3240" y="2256"/>
            <a:chExt cx="600" cy="616"/>
          </a:xfrm>
        </p:grpSpPr>
        <p:sp>
          <p:nvSpPr>
            <p:cNvPr id="93" name="Oval 25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94" name="Line 26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5" name="Text Box 27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96" name="Group 28"/>
          <p:cNvGrpSpPr>
            <a:grpSpLocks/>
          </p:cNvGrpSpPr>
          <p:nvPr/>
        </p:nvGrpSpPr>
        <p:grpSpPr bwMode="auto">
          <a:xfrm>
            <a:off x="6210300" y="2940050"/>
            <a:ext cx="1320800" cy="990600"/>
            <a:chOff x="4064" y="2248"/>
            <a:chExt cx="832" cy="624"/>
          </a:xfrm>
        </p:grpSpPr>
        <p:sp>
          <p:nvSpPr>
            <p:cNvPr id="97" name="Oval 29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98" name="Line 30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99" name="Text Box 31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00" name="Text Box 32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2654300" y="356235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1" name="Text Box 33"/>
          <p:cNvSpPr txBox="1">
            <a:spLocks noChangeArrowheads="1"/>
          </p:cNvSpPr>
          <p:nvPr/>
        </p:nvSpPr>
        <p:spPr bwMode="auto">
          <a:xfrm>
            <a:off x="4483100" y="3562350"/>
            <a:ext cx="55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2" name="Text Box 34"/>
          <p:cNvSpPr txBox="1">
            <a:spLocks noChangeArrowheads="1"/>
          </p:cNvSpPr>
          <p:nvPr/>
        </p:nvSpPr>
        <p:spPr bwMode="auto">
          <a:xfrm>
            <a:off x="6159500" y="356235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03" name="Group 36"/>
          <p:cNvGrpSpPr>
            <a:grpSpLocks/>
          </p:cNvGrpSpPr>
          <p:nvPr/>
        </p:nvGrpSpPr>
        <p:grpSpPr bwMode="auto">
          <a:xfrm>
            <a:off x="2527300" y="3905250"/>
            <a:ext cx="952500" cy="800100"/>
            <a:chOff x="1744" y="2856"/>
            <a:chExt cx="600" cy="504"/>
          </a:xfrm>
        </p:grpSpPr>
        <p:sp>
          <p:nvSpPr>
            <p:cNvPr id="104" name="Oval 37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6" name="Text Box 3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07" name="Group 40"/>
          <p:cNvGrpSpPr>
            <a:grpSpLocks/>
          </p:cNvGrpSpPr>
          <p:nvPr/>
        </p:nvGrpSpPr>
        <p:grpSpPr bwMode="auto">
          <a:xfrm>
            <a:off x="3467100" y="3879850"/>
            <a:ext cx="1143000" cy="825500"/>
            <a:chOff x="2336" y="2840"/>
            <a:chExt cx="720" cy="520"/>
          </a:xfrm>
        </p:grpSpPr>
        <p:sp>
          <p:nvSpPr>
            <p:cNvPr id="108" name="Oval 41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09" name="Line 42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0" name="Text Box 43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1" name="Group 44"/>
          <p:cNvGrpSpPr>
            <a:grpSpLocks/>
          </p:cNvGrpSpPr>
          <p:nvPr/>
        </p:nvGrpSpPr>
        <p:grpSpPr bwMode="auto">
          <a:xfrm>
            <a:off x="4356100" y="3930650"/>
            <a:ext cx="952500" cy="774700"/>
            <a:chOff x="2896" y="2872"/>
            <a:chExt cx="600" cy="488"/>
          </a:xfrm>
        </p:grpSpPr>
        <p:sp>
          <p:nvSpPr>
            <p:cNvPr id="112" name="Oval 45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13" name="Line 46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4" name="Text Box 47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15" name="Group 48"/>
          <p:cNvGrpSpPr>
            <a:grpSpLocks/>
          </p:cNvGrpSpPr>
          <p:nvPr/>
        </p:nvGrpSpPr>
        <p:grpSpPr bwMode="auto">
          <a:xfrm>
            <a:off x="5334000" y="3905250"/>
            <a:ext cx="1104900" cy="800100"/>
            <a:chOff x="3512" y="2856"/>
            <a:chExt cx="696" cy="504"/>
          </a:xfrm>
        </p:grpSpPr>
        <p:sp>
          <p:nvSpPr>
            <p:cNvPr id="116" name="Oval 49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17" name="Line 50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8" name="Text Box 51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9" name="Group 52"/>
          <p:cNvGrpSpPr>
            <a:grpSpLocks/>
          </p:cNvGrpSpPr>
          <p:nvPr/>
        </p:nvGrpSpPr>
        <p:grpSpPr bwMode="auto">
          <a:xfrm>
            <a:off x="6184900" y="3905250"/>
            <a:ext cx="952500" cy="800100"/>
            <a:chOff x="4048" y="2856"/>
            <a:chExt cx="600" cy="504"/>
          </a:xfrm>
        </p:grpSpPr>
        <p:sp>
          <p:nvSpPr>
            <p:cNvPr id="120" name="Oval 5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21" name="Line 54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2" name="Text Box 55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23" name="Oval 57"/>
          <p:cNvSpPr>
            <a:spLocks noChangeArrowheads="1"/>
          </p:cNvSpPr>
          <p:nvPr/>
        </p:nvSpPr>
        <p:spPr bwMode="auto">
          <a:xfrm>
            <a:off x="7358063" y="445135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124" name="Line 58"/>
          <p:cNvSpPr>
            <a:spLocks noChangeShapeType="1"/>
          </p:cNvSpPr>
          <p:nvPr/>
        </p:nvSpPr>
        <p:spPr bwMode="auto">
          <a:xfrm>
            <a:off x="7200900" y="393065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5" name="Text Box 59"/>
          <p:cNvSpPr txBox="1">
            <a:spLocks noChangeArrowheads="1"/>
          </p:cNvSpPr>
          <p:nvPr/>
        </p:nvSpPr>
        <p:spPr bwMode="auto">
          <a:xfrm>
            <a:off x="7353300" y="399415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26" name="Text Box 60"/>
          <p:cNvSpPr txBox="1">
            <a:spLocks noChangeArrowheads="1"/>
          </p:cNvSpPr>
          <p:nvPr/>
        </p:nvSpPr>
        <p:spPr bwMode="auto">
          <a:xfrm>
            <a:off x="2044700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7" name="Text Box 61"/>
          <p:cNvSpPr txBox="1">
            <a:spLocks noChangeArrowheads="1"/>
          </p:cNvSpPr>
          <p:nvPr/>
        </p:nvSpPr>
        <p:spPr bwMode="auto">
          <a:xfrm>
            <a:off x="3200400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8" name="Text Box 62"/>
          <p:cNvSpPr txBox="1">
            <a:spLocks noChangeArrowheads="1"/>
          </p:cNvSpPr>
          <p:nvPr/>
        </p:nvSpPr>
        <p:spPr bwMode="auto">
          <a:xfrm>
            <a:off x="4114800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29" name="Text Box 63"/>
          <p:cNvSpPr txBox="1">
            <a:spLocks noChangeArrowheads="1"/>
          </p:cNvSpPr>
          <p:nvPr/>
        </p:nvSpPr>
        <p:spPr bwMode="auto">
          <a:xfrm>
            <a:off x="5029200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30" name="Text Box 64"/>
          <p:cNvSpPr txBox="1">
            <a:spLocks noChangeArrowheads="1"/>
          </p:cNvSpPr>
          <p:nvPr/>
        </p:nvSpPr>
        <p:spPr bwMode="auto">
          <a:xfrm>
            <a:off x="5972628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31" name="Text Box 65"/>
          <p:cNvSpPr txBox="1">
            <a:spLocks noChangeArrowheads="1"/>
          </p:cNvSpPr>
          <p:nvPr/>
        </p:nvSpPr>
        <p:spPr bwMode="auto">
          <a:xfrm>
            <a:off x="6819900" y="44005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-</a:t>
            </a:r>
          </a:p>
        </p:txBody>
      </p:sp>
      <p:grpSp>
        <p:nvGrpSpPr>
          <p:cNvPr id="132" name="Group 108"/>
          <p:cNvGrpSpPr>
            <a:grpSpLocks/>
          </p:cNvGrpSpPr>
          <p:nvPr/>
        </p:nvGrpSpPr>
        <p:grpSpPr bwMode="auto">
          <a:xfrm>
            <a:off x="2513013" y="4724400"/>
            <a:ext cx="236537" cy="439738"/>
            <a:chOff x="1463" y="2996"/>
            <a:chExt cx="149" cy="277"/>
          </a:xfrm>
        </p:grpSpPr>
        <p:sp>
          <p:nvSpPr>
            <p:cNvPr id="133" name="Oval 81"/>
            <p:cNvSpPr>
              <a:spLocks noChangeArrowheads="1"/>
            </p:cNvSpPr>
            <p:nvPr/>
          </p:nvSpPr>
          <p:spPr bwMode="auto">
            <a:xfrm>
              <a:off x="1463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4" name="Line 90"/>
            <p:cNvSpPr>
              <a:spLocks noChangeShapeType="1"/>
            </p:cNvSpPr>
            <p:nvPr/>
          </p:nvSpPr>
          <p:spPr bwMode="auto">
            <a:xfrm flipH="1">
              <a:off x="1524" y="2996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35" name="Group 109"/>
          <p:cNvGrpSpPr>
            <a:grpSpLocks/>
          </p:cNvGrpSpPr>
          <p:nvPr/>
        </p:nvGrpSpPr>
        <p:grpSpPr bwMode="auto">
          <a:xfrm>
            <a:off x="2876550" y="4705350"/>
            <a:ext cx="252413" cy="458788"/>
            <a:chOff x="1692" y="2984"/>
            <a:chExt cx="159" cy="289"/>
          </a:xfrm>
        </p:grpSpPr>
        <p:sp>
          <p:nvSpPr>
            <p:cNvPr id="136" name="Oval 71"/>
            <p:cNvSpPr>
              <a:spLocks noChangeArrowheads="1"/>
            </p:cNvSpPr>
            <p:nvPr/>
          </p:nvSpPr>
          <p:spPr bwMode="auto">
            <a:xfrm>
              <a:off x="1757" y="3180"/>
              <a:ext cx="94" cy="93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7" name="Line 91"/>
            <p:cNvSpPr>
              <a:spLocks noChangeShapeType="1"/>
            </p:cNvSpPr>
            <p:nvPr/>
          </p:nvSpPr>
          <p:spPr bwMode="auto">
            <a:xfrm>
              <a:off x="1692" y="2984"/>
              <a:ext cx="88" cy="200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38" name="Text Box 107"/>
          <p:cNvSpPr txBox="1">
            <a:spLocks noChangeArrowheads="1"/>
          </p:cNvSpPr>
          <p:nvPr/>
        </p:nvSpPr>
        <p:spPr bwMode="auto">
          <a:xfrm>
            <a:off x="2391228" y="52260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39" name="Text Box 118"/>
          <p:cNvSpPr txBox="1">
            <a:spLocks noChangeArrowheads="1"/>
          </p:cNvSpPr>
          <p:nvPr/>
        </p:nvSpPr>
        <p:spPr bwMode="auto">
          <a:xfrm>
            <a:off x="2852058" y="522605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sp>
        <p:nvSpPr>
          <p:cNvPr id="72" name="Content Placeholder 1"/>
          <p:cNvSpPr>
            <a:spLocks noGrp="1"/>
          </p:cNvSpPr>
          <p:nvPr>
            <p:ph idx="1"/>
          </p:nvPr>
        </p:nvSpPr>
        <p:spPr>
          <a:xfrm>
            <a:off x="685800" y="5421313"/>
            <a:ext cx="7772400" cy="12842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srgbClr val="009900"/>
                </a:solidFill>
              </a:rPr>
              <a:t>We found a new integer solution!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rgbClr val="009900"/>
                </a:solidFill>
              </a:rPr>
              <a:t>x</a:t>
            </a:r>
            <a:r>
              <a:rPr lang="en-US" b="1" baseline="-25000" dirty="0">
                <a:solidFill>
                  <a:srgbClr val="009900"/>
                </a:solidFill>
              </a:rPr>
              <a:t>1</a:t>
            </a:r>
            <a:r>
              <a:rPr lang="en-US" b="1" dirty="0">
                <a:solidFill>
                  <a:srgbClr val="009900"/>
                </a:solidFill>
              </a:rPr>
              <a:t> = 1, x</a:t>
            </a:r>
            <a:r>
              <a:rPr lang="en-US" b="1" baseline="-25000" dirty="0">
                <a:solidFill>
                  <a:srgbClr val="009900"/>
                </a:solidFill>
              </a:rPr>
              <a:t>2</a:t>
            </a:r>
            <a:r>
              <a:rPr lang="en-US" b="1" dirty="0">
                <a:solidFill>
                  <a:srgbClr val="009900"/>
                </a:solidFill>
              </a:rPr>
              <a:t> = x</a:t>
            </a:r>
            <a:r>
              <a:rPr lang="en-US" b="1" baseline="-25000" dirty="0">
                <a:solidFill>
                  <a:srgbClr val="009900"/>
                </a:solidFill>
              </a:rPr>
              <a:t>3</a:t>
            </a:r>
            <a:r>
              <a:rPr lang="en-US" b="1" dirty="0">
                <a:solidFill>
                  <a:srgbClr val="009900"/>
                </a:solidFill>
              </a:rPr>
              <a:t> = 0, x</a:t>
            </a:r>
            <a:r>
              <a:rPr lang="en-US" b="1" baseline="-25000" dirty="0">
                <a:solidFill>
                  <a:srgbClr val="009900"/>
                </a:solidFill>
              </a:rPr>
              <a:t>4</a:t>
            </a:r>
            <a:r>
              <a:rPr lang="en-US" b="1" dirty="0">
                <a:solidFill>
                  <a:srgbClr val="009900"/>
                </a:solidFill>
              </a:rPr>
              <a:t> = 1, x</a:t>
            </a:r>
            <a:r>
              <a:rPr lang="en-US" b="1" baseline="-25000" dirty="0">
                <a:solidFill>
                  <a:srgbClr val="009900"/>
                </a:solidFill>
              </a:rPr>
              <a:t>5</a:t>
            </a:r>
            <a:r>
              <a:rPr lang="en-US" b="1" dirty="0">
                <a:solidFill>
                  <a:srgbClr val="009900"/>
                </a:solidFill>
              </a:rPr>
              <a:t> = 0, x</a:t>
            </a:r>
            <a:r>
              <a:rPr lang="en-US" b="1" baseline="-25000" dirty="0">
                <a:solidFill>
                  <a:srgbClr val="009900"/>
                </a:solidFill>
              </a:rPr>
              <a:t>6</a:t>
            </a:r>
            <a:r>
              <a:rPr lang="en-US" b="1" dirty="0">
                <a:solidFill>
                  <a:srgbClr val="009900"/>
                </a:solidFill>
              </a:rPr>
              <a:t> = 1   z = 43</a:t>
            </a:r>
          </a:p>
          <a:p>
            <a:pPr>
              <a:spcBef>
                <a:spcPts val="0"/>
              </a:spcBef>
            </a:pPr>
            <a:r>
              <a:rPr lang="en-US" b="1" dirty="0">
                <a:solidFill>
                  <a:sysClr val="windowText" lastClr="000000"/>
                </a:solidFill>
              </a:rPr>
              <a:t>The current best solution has value 43 </a:t>
            </a:r>
            <a:endParaRPr lang="en-US" dirty="0"/>
          </a:p>
        </p:txBody>
      </p:sp>
      <p:grpSp>
        <p:nvGrpSpPr>
          <p:cNvPr id="156" name="Group 73"/>
          <p:cNvGrpSpPr>
            <a:grpSpLocks/>
          </p:cNvGrpSpPr>
          <p:nvPr/>
        </p:nvGrpSpPr>
        <p:grpSpPr bwMode="auto">
          <a:xfrm>
            <a:off x="3446689" y="4735286"/>
            <a:ext cx="238125" cy="439738"/>
            <a:chOff x="2050" y="2996"/>
            <a:chExt cx="150" cy="277"/>
          </a:xfrm>
        </p:grpSpPr>
        <p:sp>
          <p:nvSpPr>
            <p:cNvPr id="157" name="Oval 74"/>
            <p:cNvSpPr>
              <a:spLocks noChangeArrowheads="1"/>
            </p:cNvSpPr>
            <p:nvPr/>
          </p:nvSpPr>
          <p:spPr bwMode="auto">
            <a:xfrm>
              <a:off x="2050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8" name="Line 75"/>
            <p:cNvSpPr>
              <a:spLocks noChangeShapeType="1"/>
            </p:cNvSpPr>
            <p:nvPr/>
          </p:nvSpPr>
          <p:spPr bwMode="auto">
            <a:xfrm flipH="1">
              <a:off x="2112" y="2996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159" name="Group 76"/>
          <p:cNvGrpSpPr>
            <a:grpSpLocks/>
          </p:cNvGrpSpPr>
          <p:nvPr/>
        </p:nvGrpSpPr>
        <p:grpSpPr bwMode="auto">
          <a:xfrm>
            <a:off x="3811814" y="4716236"/>
            <a:ext cx="250825" cy="458788"/>
            <a:chOff x="2280" y="2984"/>
            <a:chExt cx="158" cy="289"/>
          </a:xfrm>
        </p:grpSpPr>
        <p:sp>
          <p:nvSpPr>
            <p:cNvPr id="160" name="Oval 77"/>
            <p:cNvSpPr>
              <a:spLocks noChangeArrowheads="1"/>
            </p:cNvSpPr>
            <p:nvPr/>
          </p:nvSpPr>
          <p:spPr bwMode="auto">
            <a:xfrm>
              <a:off x="2344" y="3180"/>
              <a:ext cx="94" cy="93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1" name="Line 78"/>
            <p:cNvSpPr>
              <a:spLocks noChangeShapeType="1"/>
            </p:cNvSpPr>
            <p:nvPr/>
          </p:nvSpPr>
          <p:spPr bwMode="auto">
            <a:xfrm>
              <a:off x="2280" y="2984"/>
              <a:ext cx="88" cy="200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162" name="Group 79"/>
          <p:cNvGrpSpPr>
            <a:grpSpLocks/>
          </p:cNvGrpSpPr>
          <p:nvPr/>
        </p:nvGrpSpPr>
        <p:grpSpPr bwMode="auto">
          <a:xfrm>
            <a:off x="4380139" y="4735286"/>
            <a:ext cx="231775" cy="439738"/>
            <a:chOff x="2638" y="2996"/>
            <a:chExt cx="146" cy="277"/>
          </a:xfrm>
        </p:grpSpPr>
        <p:sp>
          <p:nvSpPr>
            <p:cNvPr id="163" name="Oval 80"/>
            <p:cNvSpPr>
              <a:spLocks noChangeArrowheads="1"/>
            </p:cNvSpPr>
            <p:nvPr/>
          </p:nvSpPr>
          <p:spPr bwMode="auto">
            <a:xfrm>
              <a:off x="2638" y="3180"/>
              <a:ext cx="94" cy="93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4" name="Line 81"/>
            <p:cNvSpPr>
              <a:spLocks noChangeShapeType="1"/>
            </p:cNvSpPr>
            <p:nvPr/>
          </p:nvSpPr>
          <p:spPr bwMode="auto">
            <a:xfrm flipH="1">
              <a:off x="2696" y="2996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165" name="Group 82"/>
          <p:cNvGrpSpPr>
            <a:grpSpLocks/>
          </p:cNvGrpSpPr>
          <p:nvPr/>
        </p:nvGrpSpPr>
        <p:grpSpPr bwMode="auto">
          <a:xfrm>
            <a:off x="4738914" y="4716236"/>
            <a:ext cx="257175" cy="458788"/>
            <a:chOff x="2864" y="2984"/>
            <a:chExt cx="162" cy="289"/>
          </a:xfrm>
        </p:grpSpPr>
        <p:sp>
          <p:nvSpPr>
            <p:cNvPr id="166" name="Oval 83"/>
            <p:cNvSpPr>
              <a:spLocks noChangeArrowheads="1"/>
            </p:cNvSpPr>
            <p:nvPr/>
          </p:nvSpPr>
          <p:spPr bwMode="auto">
            <a:xfrm>
              <a:off x="2932" y="3180"/>
              <a:ext cx="94" cy="93"/>
            </a:xfrm>
            <a:prstGeom prst="ellipse">
              <a:avLst/>
            </a:prstGeom>
            <a:solidFill>
              <a:srgbClr val="0099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7" name="Line 84"/>
            <p:cNvSpPr>
              <a:spLocks noChangeShapeType="1"/>
            </p:cNvSpPr>
            <p:nvPr/>
          </p:nvSpPr>
          <p:spPr bwMode="auto">
            <a:xfrm>
              <a:off x="2864" y="2984"/>
              <a:ext cx="88" cy="200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B021B4-ED39-5EDD-E005-7229A05B3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5361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Line 5"/>
          <p:cNvSpPr>
            <a:spLocks noChangeShapeType="1"/>
          </p:cNvSpPr>
          <p:nvPr/>
        </p:nvSpPr>
        <p:spPr bwMode="auto">
          <a:xfrm flipH="1">
            <a:off x="2367643" y="15367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15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56000" y="1054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66916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10443" y="25400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66918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37200" y="25400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66919" name="Line 7"/>
          <p:cNvSpPr>
            <a:spLocks noChangeShapeType="1"/>
          </p:cNvSpPr>
          <p:nvPr/>
        </p:nvSpPr>
        <p:spPr bwMode="auto">
          <a:xfrm>
            <a:off x="4000500" y="15240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2184400" y="1587500"/>
            <a:ext cx="9525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4686300" y="1587500"/>
            <a:ext cx="9525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4056743" y="1028700"/>
            <a:ext cx="8001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3" name="Text Box 11"/>
          <p:cNvSpPr txBox="1">
            <a:spLocks noChangeArrowheads="1"/>
          </p:cNvSpPr>
          <p:nvPr/>
        </p:nvSpPr>
        <p:spPr bwMode="auto">
          <a:xfrm>
            <a:off x="1498600" y="26162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4" name="Text Box 12"/>
          <p:cNvSpPr txBox="1">
            <a:spLocks noChangeArrowheads="1"/>
          </p:cNvSpPr>
          <p:nvPr/>
        </p:nvSpPr>
        <p:spPr bwMode="auto">
          <a:xfrm>
            <a:off x="6096000" y="2641600"/>
            <a:ext cx="1143000" cy="366713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5" name="Oval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92200" y="3556000"/>
            <a:ext cx="406400" cy="4064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grpSp>
        <p:nvGrpSpPr>
          <p:cNvPr id="166926" name="Group 14"/>
          <p:cNvGrpSpPr>
            <a:grpSpLocks/>
          </p:cNvGrpSpPr>
          <p:nvPr/>
        </p:nvGrpSpPr>
        <p:grpSpPr bwMode="auto">
          <a:xfrm>
            <a:off x="1041400" y="2997200"/>
            <a:ext cx="990600" cy="622300"/>
            <a:chOff x="928" y="2264"/>
            <a:chExt cx="624" cy="392"/>
          </a:xfrm>
        </p:grpSpPr>
        <p:sp>
          <p:nvSpPr>
            <p:cNvPr id="166927" name="Line 15"/>
            <p:cNvSpPr>
              <a:spLocks noChangeShapeType="1"/>
            </p:cNvSpPr>
            <p:nvPr/>
          </p:nvSpPr>
          <p:spPr bwMode="auto">
            <a:xfrm flipH="1">
              <a:off x="1184" y="2264"/>
              <a:ext cx="368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28" name="Text Box 16"/>
            <p:cNvSpPr txBox="1">
              <a:spLocks noChangeArrowheads="1"/>
            </p:cNvSpPr>
            <p:nvPr/>
          </p:nvSpPr>
          <p:spPr bwMode="auto">
            <a:xfrm>
              <a:off x="928" y="2272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66929" name="Text Box 17"/>
          <p:cNvSpPr txBox="1">
            <a:spLocks noChangeArrowheads="1"/>
          </p:cNvSpPr>
          <p:nvPr/>
        </p:nvSpPr>
        <p:spPr bwMode="auto">
          <a:xfrm>
            <a:off x="647700" y="3594100"/>
            <a:ext cx="5207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66930" name="Group 18"/>
          <p:cNvGrpSpPr>
            <a:grpSpLocks/>
          </p:cNvGrpSpPr>
          <p:nvPr/>
        </p:nvGrpSpPr>
        <p:grpSpPr bwMode="auto">
          <a:xfrm>
            <a:off x="2413000" y="2971800"/>
            <a:ext cx="1257300" cy="990600"/>
            <a:chOff x="1792" y="2248"/>
            <a:chExt cx="792" cy="624"/>
          </a:xfrm>
        </p:grpSpPr>
        <p:sp>
          <p:nvSpPr>
            <p:cNvPr id="166931" name="Oval 19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166932" name="Line 20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33" name="Text Box 21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66934" name="Group 22"/>
          <p:cNvGrpSpPr>
            <a:grpSpLocks/>
          </p:cNvGrpSpPr>
          <p:nvPr/>
        </p:nvGrpSpPr>
        <p:grpSpPr bwMode="auto">
          <a:xfrm>
            <a:off x="4711700" y="2984500"/>
            <a:ext cx="952500" cy="977900"/>
            <a:chOff x="3240" y="2256"/>
            <a:chExt cx="600" cy="616"/>
          </a:xfrm>
        </p:grpSpPr>
        <p:sp>
          <p:nvSpPr>
            <p:cNvPr id="166935" name="Oval 23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166936" name="Line 24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37" name="Text Box 25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66938" name="Group 26"/>
          <p:cNvGrpSpPr>
            <a:grpSpLocks/>
          </p:cNvGrpSpPr>
          <p:nvPr/>
        </p:nvGrpSpPr>
        <p:grpSpPr bwMode="auto">
          <a:xfrm>
            <a:off x="6019800" y="2971800"/>
            <a:ext cx="1320800" cy="990600"/>
            <a:chOff x="4064" y="2248"/>
            <a:chExt cx="832" cy="624"/>
          </a:xfrm>
        </p:grpSpPr>
        <p:sp>
          <p:nvSpPr>
            <p:cNvPr id="166939" name="Oval 27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66940" name="Line 28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41" name="Text Box 29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66942" name="Text Box 30"/>
          <p:cNvSpPr txBox="1">
            <a:spLocks noChangeArrowheads="1"/>
          </p:cNvSpPr>
          <p:nvPr/>
        </p:nvSpPr>
        <p:spPr bwMode="auto">
          <a:xfrm>
            <a:off x="2463800" y="35941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3" name="Text Box 31"/>
          <p:cNvSpPr txBox="1">
            <a:spLocks noChangeArrowheads="1"/>
          </p:cNvSpPr>
          <p:nvPr/>
        </p:nvSpPr>
        <p:spPr bwMode="auto">
          <a:xfrm>
            <a:off x="4292600" y="35941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4" name="Text Box 32"/>
          <p:cNvSpPr txBox="1">
            <a:spLocks noChangeArrowheads="1"/>
          </p:cNvSpPr>
          <p:nvPr/>
        </p:nvSpPr>
        <p:spPr bwMode="auto">
          <a:xfrm>
            <a:off x="6261100" y="3594100"/>
            <a:ext cx="609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6" name="Oval 34"/>
          <p:cNvSpPr>
            <a:spLocks noChangeArrowheads="1"/>
          </p:cNvSpPr>
          <p:nvPr/>
        </p:nvSpPr>
        <p:spPr bwMode="auto">
          <a:xfrm>
            <a:off x="2474913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8</a:t>
            </a:r>
          </a:p>
        </p:txBody>
      </p:sp>
      <p:sp>
        <p:nvSpPr>
          <p:cNvPr id="166947" name="Line 35"/>
          <p:cNvSpPr>
            <a:spLocks noChangeShapeType="1"/>
          </p:cNvSpPr>
          <p:nvPr/>
        </p:nvSpPr>
        <p:spPr bwMode="auto">
          <a:xfrm flipH="1">
            <a:off x="2730500" y="39370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48" name="Text Box 36"/>
          <p:cNvSpPr txBox="1">
            <a:spLocks noChangeArrowheads="1"/>
          </p:cNvSpPr>
          <p:nvPr/>
        </p:nvSpPr>
        <p:spPr bwMode="auto">
          <a:xfrm>
            <a:off x="23368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49" name="Oval 37"/>
          <p:cNvSpPr>
            <a:spLocks noChangeArrowheads="1"/>
          </p:cNvSpPr>
          <p:nvPr/>
        </p:nvSpPr>
        <p:spPr bwMode="auto">
          <a:xfrm>
            <a:off x="3405188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9</a:t>
            </a:r>
          </a:p>
        </p:txBody>
      </p:sp>
      <p:sp>
        <p:nvSpPr>
          <p:cNvPr id="166950" name="Line 38"/>
          <p:cNvSpPr>
            <a:spLocks noChangeShapeType="1"/>
          </p:cNvSpPr>
          <p:nvPr/>
        </p:nvSpPr>
        <p:spPr bwMode="auto">
          <a:xfrm>
            <a:off x="3276600" y="39116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1" name="Text Box 39"/>
          <p:cNvSpPr txBox="1">
            <a:spLocks noChangeArrowheads="1"/>
          </p:cNvSpPr>
          <p:nvPr/>
        </p:nvSpPr>
        <p:spPr bwMode="auto">
          <a:xfrm>
            <a:off x="34671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52" name="Oval 40"/>
          <p:cNvSpPr>
            <a:spLocks noChangeArrowheads="1"/>
          </p:cNvSpPr>
          <p:nvPr/>
        </p:nvSpPr>
        <p:spPr bwMode="auto">
          <a:xfrm>
            <a:off x="4337050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10</a:t>
            </a:r>
          </a:p>
        </p:txBody>
      </p:sp>
      <p:sp>
        <p:nvSpPr>
          <p:cNvPr id="166953" name="Line 41"/>
          <p:cNvSpPr>
            <a:spLocks noChangeShapeType="1"/>
          </p:cNvSpPr>
          <p:nvPr/>
        </p:nvSpPr>
        <p:spPr bwMode="auto">
          <a:xfrm flipH="1">
            <a:off x="4597400" y="39624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4" name="Text Box 42"/>
          <p:cNvSpPr txBox="1">
            <a:spLocks noChangeArrowheads="1"/>
          </p:cNvSpPr>
          <p:nvPr/>
        </p:nvSpPr>
        <p:spPr bwMode="auto">
          <a:xfrm>
            <a:off x="41656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55" name="Oval 43"/>
          <p:cNvSpPr>
            <a:spLocks noChangeArrowheads="1"/>
          </p:cNvSpPr>
          <p:nvPr/>
        </p:nvSpPr>
        <p:spPr bwMode="auto">
          <a:xfrm>
            <a:off x="5267325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11</a:t>
            </a:r>
          </a:p>
        </p:txBody>
      </p:sp>
      <p:sp>
        <p:nvSpPr>
          <p:cNvPr id="166956" name="Line 44"/>
          <p:cNvSpPr>
            <a:spLocks noChangeShapeType="1"/>
          </p:cNvSpPr>
          <p:nvPr/>
        </p:nvSpPr>
        <p:spPr bwMode="auto">
          <a:xfrm>
            <a:off x="5143500" y="39370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7" name="Text Box 45"/>
          <p:cNvSpPr txBox="1">
            <a:spLocks noChangeArrowheads="1"/>
          </p:cNvSpPr>
          <p:nvPr/>
        </p:nvSpPr>
        <p:spPr bwMode="auto">
          <a:xfrm>
            <a:off x="52959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58" name="Oval 46"/>
          <p:cNvSpPr>
            <a:spLocks noChangeArrowheads="1"/>
          </p:cNvSpPr>
          <p:nvPr/>
        </p:nvSpPr>
        <p:spPr bwMode="auto">
          <a:xfrm>
            <a:off x="6197600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12</a:t>
            </a:r>
          </a:p>
        </p:txBody>
      </p:sp>
      <p:sp>
        <p:nvSpPr>
          <p:cNvPr id="166959" name="Line 47"/>
          <p:cNvSpPr>
            <a:spLocks noChangeShapeType="1"/>
          </p:cNvSpPr>
          <p:nvPr/>
        </p:nvSpPr>
        <p:spPr bwMode="auto">
          <a:xfrm flipH="1">
            <a:off x="6426200" y="39370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60" name="Text Box 48"/>
          <p:cNvSpPr txBox="1">
            <a:spLocks noChangeArrowheads="1"/>
          </p:cNvSpPr>
          <p:nvPr/>
        </p:nvSpPr>
        <p:spPr bwMode="auto">
          <a:xfrm>
            <a:off x="59944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61" name="Oval 49"/>
          <p:cNvSpPr>
            <a:spLocks noChangeArrowheads="1"/>
          </p:cNvSpPr>
          <p:nvPr/>
        </p:nvSpPr>
        <p:spPr bwMode="auto">
          <a:xfrm>
            <a:off x="7167563" y="448310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166962" name="Line 50"/>
          <p:cNvSpPr>
            <a:spLocks noChangeShapeType="1"/>
          </p:cNvSpPr>
          <p:nvPr/>
        </p:nvSpPr>
        <p:spPr bwMode="auto">
          <a:xfrm>
            <a:off x="7010400" y="39624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63" name="Text Box 51"/>
          <p:cNvSpPr txBox="1">
            <a:spLocks noChangeArrowheads="1"/>
          </p:cNvSpPr>
          <p:nvPr/>
        </p:nvSpPr>
        <p:spPr bwMode="auto">
          <a:xfrm>
            <a:off x="7162800" y="40259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64" name="Text Box 52"/>
          <p:cNvSpPr txBox="1">
            <a:spLocks noChangeArrowheads="1"/>
          </p:cNvSpPr>
          <p:nvPr/>
        </p:nvSpPr>
        <p:spPr bwMode="auto">
          <a:xfrm>
            <a:off x="2057400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5" name="Text Box 53"/>
          <p:cNvSpPr txBox="1">
            <a:spLocks noChangeArrowheads="1"/>
          </p:cNvSpPr>
          <p:nvPr/>
        </p:nvSpPr>
        <p:spPr bwMode="auto">
          <a:xfrm>
            <a:off x="3033486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6" name="Text Box 54"/>
          <p:cNvSpPr txBox="1">
            <a:spLocks noChangeArrowheads="1"/>
          </p:cNvSpPr>
          <p:nvPr/>
        </p:nvSpPr>
        <p:spPr bwMode="auto">
          <a:xfrm>
            <a:off x="3947886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7" name="Text Box 55"/>
          <p:cNvSpPr txBox="1">
            <a:spLocks noChangeArrowheads="1"/>
          </p:cNvSpPr>
          <p:nvPr/>
        </p:nvSpPr>
        <p:spPr bwMode="auto">
          <a:xfrm>
            <a:off x="4847772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8" name="Text Box 56"/>
          <p:cNvSpPr txBox="1">
            <a:spLocks noChangeArrowheads="1"/>
          </p:cNvSpPr>
          <p:nvPr/>
        </p:nvSpPr>
        <p:spPr bwMode="auto">
          <a:xfrm>
            <a:off x="5791200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69" name="Text Box 57"/>
          <p:cNvSpPr txBox="1">
            <a:spLocks noChangeArrowheads="1"/>
          </p:cNvSpPr>
          <p:nvPr/>
        </p:nvSpPr>
        <p:spPr bwMode="auto">
          <a:xfrm>
            <a:off x="6731000" y="44323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-</a:t>
            </a:r>
            <a:endParaRPr lang="en-US" sz="1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95" name="Oval 83"/>
          <p:cNvSpPr>
            <a:spLocks noChangeArrowheads="1"/>
          </p:cNvSpPr>
          <p:nvPr/>
        </p:nvSpPr>
        <p:spPr bwMode="auto">
          <a:xfrm>
            <a:off x="2438400" y="4380443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8</a:t>
            </a:r>
          </a:p>
        </p:txBody>
      </p:sp>
      <p:sp>
        <p:nvSpPr>
          <p:cNvPr id="166996" name="Oval 84"/>
          <p:cNvSpPr>
            <a:spLocks noChangeArrowheads="1"/>
          </p:cNvSpPr>
          <p:nvPr/>
        </p:nvSpPr>
        <p:spPr bwMode="auto">
          <a:xfrm>
            <a:off x="3368675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9</a:t>
            </a:r>
          </a:p>
        </p:txBody>
      </p:sp>
      <p:sp>
        <p:nvSpPr>
          <p:cNvPr id="166997" name="Oval 85"/>
          <p:cNvSpPr>
            <a:spLocks noChangeArrowheads="1"/>
          </p:cNvSpPr>
          <p:nvPr/>
        </p:nvSpPr>
        <p:spPr bwMode="auto">
          <a:xfrm>
            <a:off x="4300538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10</a:t>
            </a:r>
          </a:p>
        </p:txBody>
      </p:sp>
      <p:sp>
        <p:nvSpPr>
          <p:cNvPr id="166998" name="Oval 86"/>
          <p:cNvSpPr>
            <a:spLocks noChangeArrowheads="1"/>
          </p:cNvSpPr>
          <p:nvPr/>
        </p:nvSpPr>
        <p:spPr bwMode="auto">
          <a:xfrm>
            <a:off x="5230813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11</a:t>
            </a:r>
          </a:p>
        </p:txBody>
      </p:sp>
      <p:sp>
        <p:nvSpPr>
          <p:cNvPr id="64" name="Content Placeholder 1"/>
          <p:cNvSpPr>
            <a:spLocks noGrp="1"/>
          </p:cNvSpPr>
          <p:nvPr>
            <p:ph idx="1"/>
          </p:nvPr>
        </p:nvSpPr>
        <p:spPr>
          <a:xfrm>
            <a:off x="685800" y="5132386"/>
            <a:ext cx="7772400" cy="1053883"/>
          </a:xfrm>
        </p:spPr>
        <p:txBody>
          <a:bodyPr/>
          <a:lstStyle/>
          <a:p>
            <a:r>
              <a:rPr lang="en-US" b="1" dirty="0"/>
              <a:t>If we had found this integer solution earlier, we could have saved some searching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Fathom</a:t>
            </a:r>
          </a:p>
        </p:txBody>
      </p:sp>
      <p:sp>
        <p:nvSpPr>
          <p:cNvPr id="65" name="Text Box 33"/>
          <p:cNvSpPr txBox="1">
            <a:spLocks noChangeArrowheads="1"/>
          </p:cNvSpPr>
          <p:nvPr/>
        </p:nvSpPr>
        <p:spPr bwMode="auto">
          <a:xfrm>
            <a:off x="6705600" y="1524000"/>
            <a:ext cx="2286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The best integer solution has value 43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0DDB8C-35DE-EF19-3156-5911A27A7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982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Line 5"/>
          <p:cNvSpPr>
            <a:spLocks noChangeShapeType="1"/>
          </p:cNvSpPr>
          <p:nvPr/>
        </p:nvSpPr>
        <p:spPr bwMode="auto">
          <a:xfrm flipH="1">
            <a:off x="2367643" y="15367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15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556000" y="1054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66916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910443" y="25400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66918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537200" y="25400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166919" name="Line 7"/>
          <p:cNvSpPr>
            <a:spLocks noChangeShapeType="1"/>
          </p:cNvSpPr>
          <p:nvPr/>
        </p:nvSpPr>
        <p:spPr bwMode="auto">
          <a:xfrm>
            <a:off x="4000500" y="15240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2184400" y="1587500"/>
            <a:ext cx="9525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4686300" y="1587500"/>
            <a:ext cx="952500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4056743" y="1028700"/>
            <a:ext cx="8001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3" name="Text Box 11"/>
          <p:cNvSpPr txBox="1">
            <a:spLocks noChangeArrowheads="1"/>
          </p:cNvSpPr>
          <p:nvPr/>
        </p:nvSpPr>
        <p:spPr bwMode="auto">
          <a:xfrm>
            <a:off x="1498600" y="26162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4" name="Text Box 12"/>
          <p:cNvSpPr txBox="1">
            <a:spLocks noChangeArrowheads="1"/>
          </p:cNvSpPr>
          <p:nvPr/>
        </p:nvSpPr>
        <p:spPr bwMode="auto">
          <a:xfrm>
            <a:off x="6096000" y="2641600"/>
            <a:ext cx="1143000" cy="366713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25" name="Oval 1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92200" y="3556000"/>
            <a:ext cx="406400" cy="4064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grpSp>
        <p:nvGrpSpPr>
          <p:cNvPr id="166926" name="Group 14"/>
          <p:cNvGrpSpPr>
            <a:grpSpLocks/>
          </p:cNvGrpSpPr>
          <p:nvPr/>
        </p:nvGrpSpPr>
        <p:grpSpPr bwMode="auto">
          <a:xfrm>
            <a:off x="1041400" y="2997200"/>
            <a:ext cx="990600" cy="622300"/>
            <a:chOff x="928" y="2264"/>
            <a:chExt cx="624" cy="392"/>
          </a:xfrm>
        </p:grpSpPr>
        <p:sp>
          <p:nvSpPr>
            <p:cNvPr id="166927" name="Line 15"/>
            <p:cNvSpPr>
              <a:spLocks noChangeShapeType="1"/>
            </p:cNvSpPr>
            <p:nvPr/>
          </p:nvSpPr>
          <p:spPr bwMode="auto">
            <a:xfrm flipH="1">
              <a:off x="1184" y="2264"/>
              <a:ext cx="368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28" name="Text Box 16"/>
            <p:cNvSpPr txBox="1">
              <a:spLocks noChangeArrowheads="1"/>
            </p:cNvSpPr>
            <p:nvPr/>
          </p:nvSpPr>
          <p:spPr bwMode="auto">
            <a:xfrm>
              <a:off x="928" y="2272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66929" name="Text Box 17"/>
          <p:cNvSpPr txBox="1">
            <a:spLocks noChangeArrowheads="1"/>
          </p:cNvSpPr>
          <p:nvPr/>
        </p:nvSpPr>
        <p:spPr bwMode="auto">
          <a:xfrm>
            <a:off x="647700" y="3594100"/>
            <a:ext cx="5207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66930" name="Group 18"/>
          <p:cNvGrpSpPr>
            <a:grpSpLocks/>
          </p:cNvGrpSpPr>
          <p:nvPr/>
        </p:nvGrpSpPr>
        <p:grpSpPr bwMode="auto">
          <a:xfrm>
            <a:off x="2413000" y="2971800"/>
            <a:ext cx="1257300" cy="990600"/>
            <a:chOff x="1792" y="2248"/>
            <a:chExt cx="792" cy="624"/>
          </a:xfrm>
        </p:grpSpPr>
        <p:sp>
          <p:nvSpPr>
            <p:cNvPr id="166931" name="Oval 19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166932" name="Line 20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33" name="Text Box 21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66934" name="Group 22"/>
          <p:cNvGrpSpPr>
            <a:grpSpLocks/>
          </p:cNvGrpSpPr>
          <p:nvPr/>
        </p:nvGrpSpPr>
        <p:grpSpPr bwMode="auto">
          <a:xfrm>
            <a:off x="4711700" y="2984500"/>
            <a:ext cx="952500" cy="977900"/>
            <a:chOff x="3240" y="2256"/>
            <a:chExt cx="600" cy="616"/>
          </a:xfrm>
        </p:grpSpPr>
        <p:sp>
          <p:nvSpPr>
            <p:cNvPr id="166935" name="Oval 23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166936" name="Line 24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37" name="Text Box 25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66938" name="Group 26"/>
          <p:cNvGrpSpPr>
            <a:grpSpLocks/>
          </p:cNvGrpSpPr>
          <p:nvPr/>
        </p:nvGrpSpPr>
        <p:grpSpPr bwMode="auto">
          <a:xfrm>
            <a:off x="6019800" y="2971800"/>
            <a:ext cx="1320800" cy="990600"/>
            <a:chOff x="4064" y="2248"/>
            <a:chExt cx="832" cy="624"/>
          </a:xfrm>
        </p:grpSpPr>
        <p:sp>
          <p:nvSpPr>
            <p:cNvPr id="166939" name="Oval 27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66940" name="Line 28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6941" name="Text Box 29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66942" name="Text Box 30"/>
          <p:cNvSpPr txBox="1">
            <a:spLocks noChangeArrowheads="1"/>
          </p:cNvSpPr>
          <p:nvPr/>
        </p:nvSpPr>
        <p:spPr bwMode="auto">
          <a:xfrm>
            <a:off x="2463800" y="35941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3" name="Text Box 31"/>
          <p:cNvSpPr txBox="1">
            <a:spLocks noChangeArrowheads="1"/>
          </p:cNvSpPr>
          <p:nvPr/>
        </p:nvSpPr>
        <p:spPr bwMode="auto">
          <a:xfrm>
            <a:off x="4292600" y="3594100"/>
            <a:ext cx="8255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4" name="Text Box 32"/>
          <p:cNvSpPr txBox="1">
            <a:spLocks noChangeArrowheads="1"/>
          </p:cNvSpPr>
          <p:nvPr/>
        </p:nvSpPr>
        <p:spPr bwMode="auto">
          <a:xfrm>
            <a:off x="6261100" y="3594100"/>
            <a:ext cx="609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46" name="Oval 34"/>
          <p:cNvSpPr>
            <a:spLocks noChangeArrowheads="1"/>
          </p:cNvSpPr>
          <p:nvPr/>
        </p:nvSpPr>
        <p:spPr bwMode="auto">
          <a:xfrm>
            <a:off x="2474913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8</a:t>
            </a:r>
          </a:p>
        </p:txBody>
      </p:sp>
      <p:sp>
        <p:nvSpPr>
          <p:cNvPr id="166947" name="Line 35"/>
          <p:cNvSpPr>
            <a:spLocks noChangeShapeType="1"/>
          </p:cNvSpPr>
          <p:nvPr/>
        </p:nvSpPr>
        <p:spPr bwMode="auto">
          <a:xfrm flipH="1">
            <a:off x="2730500" y="39370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48" name="Text Box 36"/>
          <p:cNvSpPr txBox="1">
            <a:spLocks noChangeArrowheads="1"/>
          </p:cNvSpPr>
          <p:nvPr/>
        </p:nvSpPr>
        <p:spPr bwMode="auto">
          <a:xfrm>
            <a:off x="23368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49" name="Oval 37"/>
          <p:cNvSpPr>
            <a:spLocks noChangeArrowheads="1"/>
          </p:cNvSpPr>
          <p:nvPr/>
        </p:nvSpPr>
        <p:spPr bwMode="auto">
          <a:xfrm>
            <a:off x="3405188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9</a:t>
            </a:r>
          </a:p>
        </p:txBody>
      </p:sp>
      <p:sp>
        <p:nvSpPr>
          <p:cNvPr id="166950" name="Line 38"/>
          <p:cNvSpPr>
            <a:spLocks noChangeShapeType="1"/>
          </p:cNvSpPr>
          <p:nvPr/>
        </p:nvSpPr>
        <p:spPr bwMode="auto">
          <a:xfrm>
            <a:off x="3276600" y="39116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1" name="Text Box 39"/>
          <p:cNvSpPr txBox="1">
            <a:spLocks noChangeArrowheads="1"/>
          </p:cNvSpPr>
          <p:nvPr/>
        </p:nvSpPr>
        <p:spPr bwMode="auto">
          <a:xfrm>
            <a:off x="34671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52" name="Oval 40"/>
          <p:cNvSpPr>
            <a:spLocks noChangeArrowheads="1"/>
          </p:cNvSpPr>
          <p:nvPr/>
        </p:nvSpPr>
        <p:spPr bwMode="auto">
          <a:xfrm>
            <a:off x="4337050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10</a:t>
            </a:r>
          </a:p>
        </p:txBody>
      </p:sp>
      <p:sp>
        <p:nvSpPr>
          <p:cNvPr id="166953" name="Line 41"/>
          <p:cNvSpPr>
            <a:spLocks noChangeShapeType="1"/>
          </p:cNvSpPr>
          <p:nvPr/>
        </p:nvSpPr>
        <p:spPr bwMode="auto">
          <a:xfrm flipH="1">
            <a:off x="4597400" y="39624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4" name="Text Box 42"/>
          <p:cNvSpPr txBox="1">
            <a:spLocks noChangeArrowheads="1"/>
          </p:cNvSpPr>
          <p:nvPr/>
        </p:nvSpPr>
        <p:spPr bwMode="auto">
          <a:xfrm>
            <a:off x="41656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55" name="Oval 43"/>
          <p:cNvSpPr>
            <a:spLocks noChangeArrowheads="1"/>
          </p:cNvSpPr>
          <p:nvPr/>
        </p:nvSpPr>
        <p:spPr bwMode="auto">
          <a:xfrm>
            <a:off x="5267325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11</a:t>
            </a:r>
          </a:p>
        </p:txBody>
      </p:sp>
      <p:sp>
        <p:nvSpPr>
          <p:cNvPr id="166956" name="Line 44"/>
          <p:cNvSpPr>
            <a:spLocks noChangeShapeType="1"/>
          </p:cNvSpPr>
          <p:nvPr/>
        </p:nvSpPr>
        <p:spPr bwMode="auto">
          <a:xfrm>
            <a:off x="5143500" y="39370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57" name="Text Box 45"/>
          <p:cNvSpPr txBox="1">
            <a:spLocks noChangeArrowheads="1"/>
          </p:cNvSpPr>
          <p:nvPr/>
        </p:nvSpPr>
        <p:spPr bwMode="auto">
          <a:xfrm>
            <a:off x="52959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58" name="Oval 46"/>
          <p:cNvSpPr>
            <a:spLocks noChangeArrowheads="1"/>
          </p:cNvSpPr>
          <p:nvPr/>
        </p:nvSpPr>
        <p:spPr bwMode="auto">
          <a:xfrm>
            <a:off x="6197600" y="4432300"/>
            <a:ext cx="317500" cy="304800"/>
          </a:xfrm>
          <a:prstGeom prst="ellipse">
            <a:avLst/>
          </a:prstGeom>
          <a:solidFill>
            <a:srgbClr val="FFFF99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12</a:t>
            </a:r>
          </a:p>
        </p:txBody>
      </p:sp>
      <p:sp>
        <p:nvSpPr>
          <p:cNvPr id="166959" name="Line 47"/>
          <p:cNvSpPr>
            <a:spLocks noChangeShapeType="1"/>
          </p:cNvSpPr>
          <p:nvPr/>
        </p:nvSpPr>
        <p:spPr bwMode="auto">
          <a:xfrm flipH="1">
            <a:off x="6426200" y="3937000"/>
            <a:ext cx="292100" cy="5080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60" name="Text Box 48"/>
          <p:cNvSpPr txBox="1">
            <a:spLocks noChangeArrowheads="1"/>
          </p:cNvSpPr>
          <p:nvPr/>
        </p:nvSpPr>
        <p:spPr bwMode="auto">
          <a:xfrm>
            <a:off x="5994400" y="39751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166961" name="Oval 49"/>
          <p:cNvSpPr>
            <a:spLocks noChangeArrowheads="1"/>
          </p:cNvSpPr>
          <p:nvPr/>
        </p:nvSpPr>
        <p:spPr bwMode="auto">
          <a:xfrm>
            <a:off x="7167563" y="448310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166962" name="Line 50"/>
          <p:cNvSpPr>
            <a:spLocks noChangeShapeType="1"/>
          </p:cNvSpPr>
          <p:nvPr/>
        </p:nvSpPr>
        <p:spPr bwMode="auto">
          <a:xfrm>
            <a:off x="7010400" y="3962400"/>
            <a:ext cx="279400" cy="520700"/>
          </a:xfrm>
          <a:prstGeom prst="line">
            <a:avLst/>
          </a:prstGeom>
          <a:noFill/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63" name="Text Box 51"/>
          <p:cNvSpPr txBox="1">
            <a:spLocks noChangeArrowheads="1"/>
          </p:cNvSpPr>
          <p:nvPr/>
        </p:nvSpPr>
        <p:spPr bwMode="auto">
          <a:xfrm>
            <a:off x="7162800" y="4025900"/>
            <a:ext cx="9525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sz="14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1400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166964" name="Text Box 52"/>
          <p:cNvSpPr txBox="1">
            <a:spLocks noChangeArrowheads="1"/>
          </p:cNvSpPr>
          <p:nvPr/>
        </p:nvSpPr>
        <p:spPr bwMode="auto">
          <a:xfrm>
            <a:off x="2057400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5" name="Text Box 53"/>
          <p:cNvSpPr txBox="1">
            <a:spLocks noChangeArrowheads="1"/>
          </p:cNvSpPr>
          <p:nvPr/>
        </p:nvSpPr>
        <p:spPr bwMode="auto">
          <a:xfrm>
            <a:off x="3033486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6" name="Text Box 54"/>
          <p:cNvSpPr txBox="1">
            <a:spLocks noChangeArrowheads="1"/>
          </p:cNvSpPr>
          <p:nvPr/>
        </p:nvSpPr>
        <p:spPr bwMode="auto">
          <a:xfrm>
            <a:off x="3947886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7" name="Text Box 55"/>
          <p:cNvSpPr txBox="1">
            <a:spLocks noChangeArrowheads="1"/>
          </p:cNvSpPr>
          <p:nvPr/>
        </p:nvSpPr>
        <p:spPr bwMode="auto">
          <a:xfrm>
            <a:off x="4847772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</a:t>
            </a:r>
          </a:p>
        </p:txBody>
      </p:sp>
      <p:sp>
        <p:nvSpPr>
          <p:cNvPr id="166968" name="Text Box 56"/>
          <p:cNvSpPr txBox="1">
            <a:spLocks noChangeArrowheads="1"/>
          </p:cNvSpPr>
          <p:nvPr/>
        </p:nvSpPr>
        <p:spPr bwMode="auto">
          <a:xfrm>
            <a:off x="5791200" y="44196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66969" name="Text Box 57"/>
          <p:cNvSpPr txBox="1">
            <a:spLocks noChangeArrowheads="1"/>
          </p:cNvSpPr>
          <p:nvPr/>
        </p:nvSpPr>
        <p:spPr bwMode="auto">
          <a:xfrm>
            <a:off x="6731000" y="4432300"/>
            <a:ext cx="68580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-</a:t>
            </a:r>
            <a:endParaRPr lang="en-US" sz="1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6995" name="Oval 83"/>
          <p:cNvSpPr>
            <a:spLocks noChangeArrowheads="1"/>
          </p:cNvSpPr>
          <p:nvPr/>
        </p:nvSpPr>
        <p:spPr bwMode="auto">
          <a:xfrm>
            <a:off x="2438400" y="4380443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8</a:t>
            </a:r>
          </a:p>
        </p:txBody>
      </p:sp>
      <p:sp>
        <p:nvSpPr>
          <p:cNvPr id="166996" name="Oval 84"/>
          <p:cNvSpPr>
            <a:spLocks noChangeArrowheads="1"/>
          </p:cNvSpPr>
          <p:nvPr/>
        </p:nvSpPr>
        <p:spPr bwMode="auto">
          <a:xfrm>
            <a:off x="3368675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9</a:t>
            </a:r>
          </a:p>
        </p:txBody>
      </p:sp>
      <p:sp>
        <p:nvSpPr>
          <p:cNvPr id="166997" name="Oval 85"/>
          <p:cNvSpPr>
            <a:spLocks noChangeArrowheads="1"/>
          </p:cNvSpPr>
          <p:nvPr/>
        </p:nvSpPr>
        <p:spPr bwMode="auto">
          <a:xfrm>
            <a:off x="4300538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10</a:t>
            </a:r>
          </a:p>
        </p:txBody>
      </p:sp>
      <p:sp>
        <p:nvSpPr>
          <p:cNvPr id="166998" name="Oval 86"/>
          <p:cNvSpPr>
            <a:spLocks noChangeArrowheads="1"/>
          </p:cNvSpPr>
          <p:nvPr/>
        </p:nvSpPr>
        <p:spPr bwMode="auto">
          <a:xfrm>
            <a:off x="5230813" y="4388910"/>
            <a:ext cx="393700" cy="377825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+mn-lt"/>
              </a:rPr>
              <a:t>11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Up</a:t>
            </a:r>
          </a:p>
        </p:txBody>
      </p:sp>
      <p:grpSp>
        <p:nvGrpSpPr>
          <p:cNvPr id="65" name="Group 82"/>
          <p:cNvGrpSpPr>
            <a:grpSpLocks/>
          </p:cNvGrpSpPr>
          <p:nvPr/>
        </p:nvGrpSpPr>
        <p:grpSpPr bwMode="auto">
          <a:xfrm>
            <a:off x="4876800" y="4724400"/>
            <a:ext cx="2743200" cy="1981200"/>
            <a:chOff x="3072" y="2976"/>
            <a:chExt cx="1728" cy="1248"/>
          </a:xfrm>
        </p:grpSpPr>
        <p:sp>
          <p:nvSpPr>
            <p:cNvPr id="66" name="Text Box 71"/>
            <p:cNvSpPr txBox="1">
              <a:spLocks noChangeArrowheads="1"/>
            </p:cNvSpPr>
            <p:nvPr/>
          </p:nvSpPr>
          <p:spPr bwMode="auto">
            <a:xfrm>
              <a:off x="4368" y="3312"/>
              <a:ext cx="432" cy="21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+mn-lt"/>
                  <a:sym typeface="Symbol" pitchFamily="18" charset="2"/>
                </a:rPr>
                <a:t>-</a:t>
              </a:r>
              <a:endParaRPr lang="en-US" sz="1600" b="1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7" name="Text Box 72"/>
            <p:cNvSpPr txBox="1">
              <a:spLocks noChangeArrowheads="1"/>
            </p:cNvSpPr>
            <p:nvPr/>
          </p:nvSpPr>
          <p:spPr bwMode="auto">
            <a:xfrm>
              <a:off x="4088" y="3696"/>
              <a:ext cx="432" cy="212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+mn-lt"/>
                  <a:sym typeface="Symbol" pitchFamily="18" charset="2"/>
                </a:rPr>
                <a:t>-</a:t>
              </a:r>
              <a:endParaRPr lang="en-US" sz="1600" b="1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68" name="Group 81"/>
            <p:cNvGrpSpPr>
              <a:grpSpLocks/>
            </p:cNvGrpSpPr>
            <p:nvPr/>
          </p:nvGrpSpPr>
          <p:grpSpPr bwMode="auto">
            <a:xfrm>
              <a:off x="3072" y="2976"/>
              <a:ext cx="1296" cy="1248"/>
              <a:chOff x="3072" y="2976"/>
              <a:chExt cx="1296" cy="1248"/>
            </a:xfrm>
          </p:grpSpPr>
          <p:sp>
            <p:nvSpPr>
              <p:cNvPr id="69" name="Line 78"/>
              <p:cNvSpPr>
                <a:spLocks noChangeShapeType="1"/>
              </p:cNvSpPr>
              <p:nvPr/>
            </p:nvSpPr>
            <p:spPr bwMode="auto">
              <a:xfrm>
                <a:off x="3552" y="3792"/>
                <a:ext cx="144" cy="24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0" name="Line 75"/>
              <p:cNvSpPr>
                <a:spLocks noChangeShapeType="1"/>
              </p:cNvSpPr>
              <p:nvPr/>
            </p:nvSpPr>
            <p:spPr bwMode="auto">
              <a:xfrm flipH="1">
                <a:off x="3416" y="3840"/>
                <a:ext cx="144" cy="24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1" name="Line 68"/>
              <p:cNvSpPr>
                <a:spLocks noChangeShapeType="1"/>
              </p:cNvSpPr>
              <p:nvPr/>
            </p:nvSpPr>
            <p:spPr bwMode="auto">
              <a:xfrm flipH="1">
                <a:off x="3552" y="3504"/>
                <a:ext cx="144" cy="24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2" name="Oval 63"/>
              <p:cNvSpPr>
                <a:spLocks noChangeArrowheads="1"/>
              </p:cNvSpPr>
              <p:nvPr/>
            </p:nvSpPr>
            <p:spPr bwMode="auto">
              <a:xfrm>
                <a:off x="3648" y="3312"/>
                <a:ext cx="200" cy="192"/>
              </a:xfrm>
              <a:prstGeom prst="ellipse">
                <a:avLst/>
              </a:prstGeom>
              <a:solidFill>
                <a:srgbClr val="FFFF99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+mn-lt"/>
                  </a:rPr>
                  <a:t>14</a:t>
                </a:r>
              </a:p>
            </p:txBody>
          </p:sp>
          <p:sp>
            <p:nvSpPr>
              <p:cNvPr id="73" name="Line 64"/>
              <p:cNvSpPr>
                <a:spLocks noChangeShapeType="1"/>
              </p:cNvSpPr>
              <p:nvPr/>
            </p:nvSpPr>
            <p:spPr bwMode="auto">
              <a:xfrm flipH="1">
                <a:off x="3792" y="3000"/>
                <a:ext cx="184" cy="32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4" name="Oval 65"/>
              <p:cNvSpPr>
                <a:spLocks noChangeArrowheads="1"/>
              </p:cNvSpPr>
              <p:nvPr/>
            </p:nvSpPr>
            <p:spPr bwMode="auto">
              <a:xfrm>
                <a:off x="4168" y="3312"/>
                <a:ext cx="200" cy="192"/>
              </a:xfrm>
              <a:prstGeom prst="ellipse">
                <a:avLst/>
              </a:prstGeom>
              <a:solidFill>
                <a:srgbClr val="FF0000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n-lt"/>
                  </a:rPr>
                  <a:t>15</a:t>
                </a:r>
              </a:p>
            </p:txBody>
          </p:sp>
          <p:sp>
            <p:nvSpPr>
              <p:cNvPr id="75" name="Line 66"/>
              <p:cNvSpPr>
                <a:spLocks noChangeShapeType="1"/>
              </p:cNvSpPr>
              <p:nvPr/>
            </p:nvSpPr>
            <p:spPr bwMode="auto">
              <a:xfrm>
                <a:off x="4032" y="2976"/>
                <a:ext cx="184" cy="32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6" name="Oval 67"/>
              <p:cNvSpPr>
                <a:spLocks noChangeArrowheads="1"/>
              </p:cNvSpPr>
              <p:nvPr/>
            </p:nvSpPr>
            <p:spPr bwMode="auto">
              <a:xfrm>
                <a:off x="3448" y="3696"/>
                <a:ext cx="200" cy="192"/>
              </a:xfrm>
              <a:prstGeom prst="ellipse">
                <a:avLst/>
              </a:prstGeom>
              <a:solidFill>
                <a:srgbClr val="FFFF99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+mn-lt"/>
                  </a:rPr>
                  <a:t>16</a:t>
                </a:r>
              </a:p>
            </p:txBody>
          </p:sp>
          <p:sp>
            <p:nvSpPr>
              <p:cNvPr id="77" name="Oval 69"/>
              <p:cNvSpPr>
                <a:spLocks noChangeArrowheads="1"/>
              </p:cNvSpPr>
              <p:nvPr/>
            </p:nvSpPr>
            <p:spPr bwMode="auto">
              <a:xfrm>
                <a:off x="3888" y="3696"/>
                <a:ext cx="200" cy="192"/>
              </a:xfrm>
              <a:prstGeom prst="ellipse">
                <a:avLst/>
              </a:prstGeom>
              <a:solidFill>
                <a:srgbClr val="FF0000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n-lt"/>
                  </a:rPr>
                  <a:t>17</a:t>
                </a:r>
              </a:p>
            </p:txBody>
          </p:sp>
          <p:sp>
            <p:nvSpPr>
              <p:cNvPr id="78" name="Line 70"/>
              <p:cNvSpPr>
                <a:spLocks noChangeShapeType="1"/>
              </p:cNvSpPr>
              <p:nvPr/>
            </p:nvSpPr>
            <p:spPr bwMode="auto">
              <a:xfrm>
                <a:off x="3840" y="3456"/>
                <a:ext cx="144" cy="240"/>
              </a:xfrm>
              <a:prstGeom prst="line">
                <a:avLst/>
              </a:prstGeom>
              <a:noFill/>
              <a:ln w="3810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9" name="Text Box 73"/>
              <p:cNvSpPr txBox="1">
                <a:spLocks noChangeArrowheads="1"/>
              </p:cNvSpPr>
              <p:nvPr/>
            </p:nvSpPr>
            <p:spPr bwMode="auto">
              <a:xfrm>
                <a:off x="3408" y="3292"/>
                <a:ext cx="432" cy="21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chemeClr val="bg1"/>
                    </a:solidFill>
                    <a:latin typeface="+mn-lt"/>
                  </a:rPr>
                  <a:t>44</a:t>
                </a:r>
              </a:p>
            </p:txBody>
          </p:sp>
          <p:sp>
            <p:nvSpPr>
              <p:cNvPr id="80" name="Text Box 74"/>
              <p:cNvSpPr txBox="1">
                <a:spLocks noChangeArrowheads="1"/>
              </p:cNvSpPr>
              <p:nvPr/>
            </p:nvSpPr>
            <p:spPr bwMode="auto">
              <a:xfrm>
                <a:off x="3216" y="3696"/>
                <a:ext cx="432" cy="21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>
                    <a:solidFill>
                      <a:schemeClr val="bg1"/>
                    </a:solidFill>
                    <a:latin typeface="+mn-lt"/>
                  </a:rPr>
                  <a:t>44</a:t>
                </a:r>
              </a:p>
            </p:txBody>
          </p:sp>
          <p:sp>
            <p:nvSpPr>
              <p:cNvPr id="81" name="Oval 76"/>
              <p:cNvSpPr>
                <a:spLocks noChangeArrowheads="1"/>
              </p:cNvSpPr>
              <p:nvPr/>
            </p:nvSpPr>
            <p:spPr bwMode="auto">
              <a:xfrm>
                <a:off x="3312" y="4032"/>
                <a:ext cx="200" cy="192"/>
              </a:xfrm>
              <a:prstGeom prst="ellipse">
                <a:avLst/>
              </a:prstGeom>
              <a:solidFill>
                <a:srgbClr val="FF0000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n-lt"/>
                  </a:rPr>
                  <a:t>18</a:t>
                </a:r>
              </a:p>
            </p:txBody>
          </p:sp>
          <p:sp>
            <p:nvSpPr>
              <p:cNvPr id="82" name="Oval 77"/>
              <p:cNvSpPr>
                <a:spLocks noChangeArrowheads="1"/>
              </p:cNvSpPr>
              <p:nvPr/>
            </p:nvSpPr>
            <p:spPr bwMode="auto">
              <a:xfrm>
                <a:off x="3600" y="4032"/>
                <a:ext cx="200" cy="192"/>
              </a:xfrm>
              <a:prstGeom prst="ellipse">
                <a:avLst/>
              </a:prstGeom>
              <a:solidFill>
                <a:srgbClr val="FF0000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n-lt"/>
                  </a:rPr>
                  <a:t>19</a:t>
                </a:r>
              </a:p>
            </p:txBody>
          </p:sp>
          <p:sp>
            <p:nvSpPr>
              <p:cNvPr id="83" name="Text Box 79"/>
              <p:cNvSpPr txBox="1">
                <a:spLocks noChangeArrowheads="1"/>
              </p:cNvSpPr>
              <p:nvPr/>
            </p:nvSpPr>
            <p:spPr bwMode="auto">
              <a:xfrm>
                <a:off x="3840" y="3984"/>
                <a:ext cx="432" cy="212"/>
              </a:xfrm>
              <a:prstGeom prst="rect">
                <a:avLst/>
              </a:prstGeom>
              <a:noFill/>
              <a:ln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>
                    <a:solidFill>
                      <a:schemeClr val="bg1"/>
                    </a:solidFill>
                    <a:latin typeface="+mn-lt"/>
                    <a:sym typeface="Symbol" pitchFamily="18" charset="2"/>
                  </a:rPr>
                  <a:t>-</a:t>
                </a:r>
                <a:endParaRPr lang="en-US" sz="1600" b="1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84" name="Text Box 80"/>
              <p:cNvSpPr txBox="1">
                <a:spLocks noChangeArrowheads="1"/>
              </p:cNvSpPr>
              <p:nvPr/>
            </p:nvSpPr>
            <p:spPr bwMode="auto">
              <a:xfrm>
                <a:off x="3072" y="3984"/>
                <a:ext cx="288" cy="21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>
                    <a:solidFill>
                      <a:schemeClr val="bg1"/>
                    </a:solidFill>
                    <a:latin typeface="+mn-lt"/>
                  </a:rPr>
                  <a:t>38</a:t>
                </a:r>
              </a:p>
            </p:txBody>
          </p:sp>
        </p:grpSp>
      </p:grpSp>
      <p:sp>
        <p:nvSpPr>
          <p:cNvPr id="85" name="Text Box 33"/>
          <p:cNvSpPr txBox="1">
            <a:spLocks noChangeArrowheads="1"/>
          </p:cNvSpPr>
          <p:nvPr/>
        </p:nvSpPr>
        <p:spPr bwMode="auto">
          <a:xfrm>
            <a:off x="6705600" y="1524000"/>
            <a:ext cx="2286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The best integer solution has value 43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B62866-755D-2923-3E19-B270D793C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3697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Branch and Bound can speed up the search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Only 25 nodes (linear programs) were evaluated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Other nodes were fathomed</a:t>
            </a:r>
          </a:p>
          <a:p>
            <a:r>
              <a:rPr lang="en-US" dirty="0"/>
              <a:t>Obtaining a good feasible solution earlier can be valuable 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</a:schemeClr>
                </a:solidFill>
              </a:rPr>
              <a:t>only 19 nodes would have been evaluated</a:t>
            </a:r>
          </a:p>
          <a:p>
            <a:r>
              <a:rPr lang="en-US" dirty="0"/>
              <a:t>Solve linear programs faster, because we start with an excellent or optimal solution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uses a technique called the dual simplex method</a:t>
            </a:r>
          </a:p>
          <a:p>
            <a:r>
              <a:rPr lang="en-US" dirty="0"/>
              <a:t>Obtaining better bounds can be valuable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We sometimes use properties that are obvious to us, such as the fact that integer solutions have integer solution values</a:t>
            </a:r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Lessons Learned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6C21D5-44B3-DE3A-CDCD-14B432FE2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87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+mn-lt"/>
              </a:rPr>
              <a:t>Notation:  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  <a:latin typeface="+mn-lt"/>
              </a:rPr>
              <a:t>z*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= optimal integer solution value</a:t>
            </a:r>
          </a:p>
          <a:p>
            <a:pPr lvl="1"/>
            <a:r>
              <a:rPr lang="en-US" sz="2000" b="1" i="1" dirty="0">
                <a:solidFill>
                  <a:srgbClr val="FF0000"/>
                </a:solidFill>
                <a:latin typeface="+mn-lt"/>
              </a:rPr>
              <a:t>Subdivision</a:t>
            </a:r>
            <a:r>
              <a:rPr lang="en-US" sz="2000" dirty="0">
                <a:latin typeface="+mn-lt"/>
              </a:rPr>
              <a:t>: a node of the B&amp;B Tree   </a:t>
            </a:r>
          </a:p>
          <a:p>
            <a:pPr lvl="1"/>
            <a:r>
              <a:rPr lang="en-US" sz="2000" b="1" i="1" dirty="0">
                <a:solidFill>
                  <a:srgbClr val="FF0000"/>
                </a:solidFill>
                <a:latin typeface="+mn-lt"/>
              </a:rPr>
              <a:t>Incumbent</a:t>
            </a:r>
            <a:r>
              <a:rPr lang="en-US" sz="2000" dirty="0">
                <a:latin typeface="+mn-lt"/>
              </a:rPr>
              <a:t>: the best </a:t>
            </a:r>
            <a:r>
              <a:rPr lang="en-US" sz="2000" i="1" u="sng" dirty="0">
                <a:latin typeface="+mn-lt"/>
              </a:rPr>
              <a:t>integer</a:t>
            </a:r>
            <a:r>
              <a:rPr lang="en-US" sz="2000" dirty="0">
                <a:latin typeface="+mn-lt"/>
              </a:rPr>
              <a:t> feasible solution on hand</a:t>
            </a:r>
          </a:p>
          <a:p>
            <a:pPr lvl="1"/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z</a:t>
            </a:r>
            <a:r>
              <a:rPr lang="en-US" sz="2000" b="1" baseline="30000" dirty="0" err="1">
                <a:solidFill>
                  <a:srgbClr val="FF0000"/>
                </a:solidFill>
                <a:latin typeface="+mn-lt"/>
              </a:rPr>
              <a:t>I</a:t>
            </a:r>
            <a:r>
              <a:rPr lang="en-US" sz="2000" dirty="0">
                <a:latin typeface="+mn-lt"/>
              </a:rPr>
              <a:t>: value of the incumbent, i.e. the </a:t>
            </a:r>
            <a:r>
              <a:rPr lang="en-US" sz="2000" b="1" i="1" dirty="0">
                <a:solidFill>
                  <a:srgbClr val="008000"/>
                </a:solidFill>
                <a:latin typeface="+mn-lt"/>
              </a:rPr>
              <a:t>lower bound</a:t>
            </a:r>
          </a:p>
          <a:p>
            <a:pPr lvl="1"/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z</a:t>
            </a:r>
            <a:r>
              <a:rPr lang="en-US" sz="2000" b="1" baseline="30000" dirty="0" err="1">
                <a:solidFill>
                  <a:srgbClr val="FF0000"/>
                </a:solidFill>
                <a:latin typeface="+mn-lt"/>
              </a:rPr>
              <a:t>LP</a:t>
            </a:r>
            <a:r>
              <a:rPr lang="en-US" sz="2000" dirty="0">
                <a:latin typeface="+mn-lt"/>
              </a:rPr>
              <a:t>: value of the LP relaxation of the current node, giving a </a:t>
            </a:r>
            <a:r>
              <a:rPr lang="en-US" sz="2000" b="1" i="1" dirty="0">
                <a:solidFill>
                  <a:srgbClr val="008000"/>
                </a:solidFill>
                <a:latin typeface="+mn-lt"/>
              </a:rPr>
              <a:t>upper bound </a:t>
            </a:r>
          </a:p>
          <a:p>
            <a:pPr lvl="1"/>
            <a:r>
              <a:rPr lang="en-US" sz="2000" b="1" i="1" dirty="0">
                <a:solidFill>
                  <a:srgbClr val="FF0000"/>
                </a:solidFill>
                <a:latin typeface="+mn-lt"/>
              </a:rPr>
              <a:t>Children of a node</a:t>
            </a:r>
            <a:r>
              <a:rPr lang="en-US" sz="2000" dirty="0">
                <a:latin typeface="+mn-lt"/>
              </a:rPr>
              <a:t>: the two problems created for a node, e.g., by saying </a:t>
            </a:r>
            <a:r>
              <a:rPr lang="en-US" sz="2000" dirty="0" err="1">
                <a:latin typeface="+mn-lt"/>
              </a:rPr>
              <a:t>x</a:t>
            </a:r>
            <a:r>
              <a:rPr lang="en-US" sz="2000" baseline="-25000" dirty="0" err="1">
                <a:latin typeface="+mn-lt"/>
              </a:rPr>
              <a:t>j</a:t>
            </a:r>
            <a:r>
              <a:rPr lang="en-US" sz="2000" dirty="0">
                <a:latin typeface="+mn-lt"/>
              </a:rPr>
              <a:t> = 1 or </a:t>
            </a:r>
            <a:r>
              <a:rPr lang="en-US" sz="2000" dirty="0" err="1">
                <a:latin typeface="+mn-lt"/>
              </a:rPr>
              <a:t>x</a:t>
            </a:r>
            <a:r>
              <a:rPr lang="en-US" sz="2000" baseline="-25000" dirty="0" err="1">
                <a:latin typeface="+mn-lt"/>
              </a:rPr>
              <a:t>j</a:t>
            </a:r>
            <a:r>
              <a:rPr lang="en-US" sz="2000" dirty="0">
                <a:latin typeface="+mn-lt"/>
              </a:rPr>
              <a:t> = 0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  <a:latin typeface="+mn-lt"/>
              </a:rPr>
              <a:t>LIST</a:t>
            </a:r>
            <a:r>
              <a:rPr lang="en-US" sz="2000" dirty="0">
                <a:latin typeface="+mn-lt"/>
              </a:rPr>
              <a:t>: the collection of 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active</a:t>
            </a:r>
            <a:r>
              <a:rPr lang="en-US" sz="2000" dirty="0">
                <a:latin typeface="+mn-lt"/>
              </a:rPr>
              <a:t> (not fathomed) nodes, with no active children</a:t>
            </a:r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Branch and Bound</a:t>
            </a:r>
          </a:p>
        </p:txBody>
      </p:sp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2514600" y="5344180"/>
            <a:ext cx="41148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 NOTE:  </a:t>
            </a:r>
            <a:r>
              <a:rPr kumimoji="1" lang="en-US" sz="2800" b="1" dirty="0" err="1">
                <a:solidFill>
                  <a:schemeClr val="bg1"/>
                </a:solidFill>
                <a:latin typeface="+mn-lt"/>
              </a:rPr>
              <a:t>z</a:t>
            </a:r>
            <a:r>
              <a:rPr kumimoji="1" lang="en-US" sz="2800" b="1" baseline="300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kumimoji="1" lang="en-US" sz="2800" b="1" dirty="0">
                <a:solidFill>
                  <a:schemeClr val="bg1"/>
                </a:solidFill>
                <a:latin typeface="+mn-lt"/>
              </a:rPr>
              <a:t>z*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E1A83D-C8CB-B831-B2C0-E045C042A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165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ontent Placeholder 1"/>
          <p:cNvSpPr>
            <a:spLocks noGrp="1"/>
          </p:cNvSpPr>
          <p:nvPr>
            <p:ph idx="1"/>
          </p:nvPr>
        </p:nvSpPr>
        <p:spPr>
          <a:xfrm>
            <a:off x="685800" y="5029736"/>
            <a:ext cx="8305800" cy="1523464"/>
          </a:xfrm>
        </p:spPr>
        <p:txBody>
          <a:bodyPr/>
          <a:lstStyle/>
          <a:p>
            <a:r>
              <a:rPr kumimoji="1" lang="en-US" sz="2000" dirty="0">
                <a:solidFill>
                  <a:srgbClr val="0070C0"/>
                </a:solidFill>
              </a:rPr>
              <a:t>z* = 43 = optimal integer solution value.  (We found it later in the search)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9900"/>
                </a:solidFill>
              </a:rPr>
              <a:t>Currently best integer solution is  </a:t>
            </a:r>
            <a:r>
              <a:rPr lang="en-US" sz="2000" b="1" dirty="0">
                <a:solidFill>
                  <a:srgbClr val="009900"/>
                </a:solidFill>
              </a:rPr>
              <a:t>0     0     1     0     1     1     </a:t>
            </a:r>
            <a:r>
              <a:rPr lang="en-US" sz="2000" dirty="0" err="1">
                <a:solidFill>
                  <a:srgbClr val="009900"/>
                </a:solidFill>
              </a:rPr>
              <a:t>z</a:t>
            </a:r>
            <a:r>
              <a:rPr lang="en-US" sz="2000" baseline="30000" dirty="0" err="1">
                <a:solidFill>
                  <a:srgbClr val="009900"/>
                </a:solidFill>
              </a:rPr>
              <a:t>I</a:t>
            </a:r>
            <a:r>
              <a:rPr lang="en-US" sz="2000" dirty="0">
                <a:solidFill>
                  <a:srgbClr val="009900"/>
                </a:solidFill>
              </a:rPr>
              <a:t> = 42.   </a:t>
            </a:r>
            <a:br>
              <a:rPr lang="en-US" sz="2000" dirty="0">
                <a:solidFill>
                  <a:srgbClr val="009900"/>
                </a:solidFill>
              </a:rPr>
            </a:br>
            <a:r>
              <a:rPr lang="en-US" sz="2000" dirty="0"/>
              <a:t>It is the optimal solution for the subdivision 4</a:t>
            </a:r>
          </a:p>
          <a:p>
            <a:r>
              <a:rPr lang="en-US" sz="2000" dirty="0"/>
              <a:t>The </a:t>
            </a:r>
            <a:r>
              <a:rPr lang="en-US" sz="2000" dirty="0" err="1"/>
              <a:t>z</a:t>
            </a:r>
            <a:r>
              <a:rPr lang="en-US" sz="2000" baseline="30000" dirty="0" err="1"/>
              <a:t>LP</a:t>
            </a:r>
            <a:r>
              <a:rPr lang="en-US" sz="2000" dirty="0"/>
              <a:t> values for each subdivision are next to the nodes</a:t>
            </a:r>
          </a:p>
        </p:txBody>
      </p:sp>
      <p:sp>
        <p:nvSpPr>
          <p:cNvPr id="1935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Illustrating the definitions</a:t>
            </a:r>
          </a:p>
        </p:txBody>
      </p:sp>
      <p:sp>
        <p:nvSpPr>
          <p:cNvPr id="71" name="Text Box 33"/>
          <p:cNvSpPr txBox="1">
            <a:spLocks noChangeArrowheads="1"/>
          </p:cNvSpPr>
          <p:nvPr/>
        </p:nvSpPr>
        <p:spPr bwMode="auto">
          <a:xfrm>
            <a:off x="6705600" y="1524000"/>
            <a:ext cx="2286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The best integer solution has value 42 </a:t>
            </a:r>
          </a:p>
        </p:txBody>
      </p:sp>
      <p:grpSp>
        <p:nvGrpSpPr>
          <p:cNvPr id="70" name="Group 14"/>
          <p:cNvGrpSpPr>
            <a:grpSpLocks/>
          </p:cNvGrpSpPr>
          <p:nvPr/>
        </p:nvGrpSpPr>
        <p:grpSpPr bwMode="auto">
          <a:xfrm>
            <a:off x="1295400" y="2879725"/>
            <a:ext cx="1139998" cy="993775"/>
            <a:chOff x="816" y="2246"/>
            <a:chExt cx="858" cy="626"/>
          </a:xfrm>
        </p:grpSpPr>
        <p:sp>
          <p:nvSpPr>
            <p:cNvPr id="73" name="Oval 15"/>
            <p:cNvSpPr>
              <a:spLocks noChangeArrowheads="1"/>
            </p:cNvSpPr>
            <p:nvPr/>
          </p:nvSpPr>
          <p:spPr bwMode="auto">
            <a:xfrm>
              <a:off x="960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latin typeface="+mn-lt"/>
                </a:rPr>
                <a:t>4</a:t>
              </a:r>
            </a:p>
          </p:txBody>
        </p:sp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816" y="2246"/>
              <a:ext cx="858" cy="410"/>
              <a:chOff x="816" y="2246"/>
              <a:chExt cx="858" cy="410"/>
            </a:xfrm>
          </p:grpSpPr>
          <p:sp>
            <p:nvSpPr>
              <p:cNvPr id="75" name="Line 17"/>
              <p:cNvSpPr>
                <a:spLocks noChangeShapeType="1"/>
              </p:cNvSpPr>
              <p:nvPr/>
            </p:nvSpPr>
            <p:spPr bwMode="auto">
              <a:xfrm flipH="1">
                <a:off x="1184" y="2246"/>
                <a:ext cx="490" cy="410"/>
              </a:xfrm>
              <a:prstGeom prst="line">
                <a:avLst/>
              </a:prstGeom>
              <a:noFill/>
              <a:ln w="5715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6" name="Text Box 18"/>
              <p:cNvSpPr txBox="1">
                <a:spLocks noChangeArrowheads="1"/>
              </p:cNvSpPr>
              <p:nvPr/>
            </p:nvSpPr>
            <p:spPr bwMode="auto">
              <a:xfrm>
                <a:off x="816" y="2272"/>
                <a:ext cx="60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x</a:t>
                </a:r>
                <a:r>
                  <a:rPr lang="en-US" sz="1800" b="1" baseline="-250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 = 0</a:t>
                </a:r>
                <a:endParaRPr lang="en-US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sp>
        <p:nvSpPr>
          <p:cNvPr id="77" name="Line 7"/>
          <p:cNvSpPr>
            <a:spLocks noChangeShapeType="1"/>
          </p:cNvSpPr>
          <p:nvPr/>
        </p:nvSpPr>
        <p:spPr bwMode="auto">
          <a:xfrm>
            <a:off x="4432300" y="14351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78" name="Group 25"/>
          <p:cNvGrpSpPr>
            <a:grpSpLocks/>
          </p:cNvGrpSpPr>
          <p:nvPr/>
        </p:nvGrpSpPr>
        <p:grpSpPr bwMode="auto">
          <a:xfrm>
            <a:off x="5143500" y="2895600"/>
            <a:ext cx="952500" cy="977900"/>
            <a:chOff x="3240" y="2256"/>
            <a:chExt cx="600" cy="616"/>
          </a:xfrm>
        </p:grpSpPr>
        <p:sp>
          <p:nvSpPr>
            <p:cNvPr id="79" name="Oval 26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80" name="Line 27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81" name="Text Box 28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0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82" name="Line 5"/>
          <p:cNvSpPr>
            <a:spLocks noChangeShapeType="1"/>
          </p:cNvSpPr>
          <p:nvPr/>
        </p:nvSpPr>
        <p:spPr bwMode="auto">
          <a:xfrm flipH="1">
            <a:off x="2832100" y="14478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83" name="Group 21"/>
          <p:cNvGrpSpPr>
            <a:grpSpLocks/>
          </p:cNvGrpSpPr>
          <p:nvPr/>
        </p:nvGrpSpPr>
        <p:grpSpPr bwMode="auto">
          <a:xfrm>
            <a:off x="2844800" y="2882900"/>
            <a:ext cx="1257300" cy="990600"/>
            <a:chOff x="1792" y="2248"/>
            <a:chExt cx="792" cy="624"/>
          </a:xfrm>
        </p:grpSpPr>
        <p:sp>
          <p:nvSpPr>
            <p:cNvPr id="84" name="Line 23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85" name="Oval 22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86" name="Text Box 24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87" name="Group 77"/>
          <p:cNvGrpSpPr>
            <a:grpSpLocks/>
          </p:cNvGrpSpPr>
          <p:nvPr/>
        </p:nvGrpSpPr>
        <p:grpSpPr bwMode="auto">
          <a:xfrm>
            <a:off x="7404100" y="3822700"/>
            <a:ext cx="1104900" cy="825500"/>
            <a:chOff x="4664" y="2840"/>
            <a:chExt cx="696" cy="520"/>
          </a:xfrm>
        </p:grpSpPr>
        <p:sp>
          <p:nvSpPr>
            <p:cNvPr id="88" name="Oval 44"/>
            <p:cNvSpPr>
              <a:spLocks noChangeArrowheads="1"/>
            </p:cNvSpPr>
            <p:nvPr/>
          </p:nvSpPr>
          <p:spPr bwMode="auto">
            <a:xfrm>
              <a:off x="4763" y="3168"/>
              <a:ext cx="200" cy="192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13</a:t>
              </a:r>
            </a:p>
          </p:txBody>
        </p:sp>
        <p:sp>
          <p:nvSpPr>
            <p:cNvPr id="89" name="Line 56"/>
            <p:cNvSpPr>
              <a:spLocks noChangeShapeType="1"/>
            </p:cNvSpPr>
            <p:nvPr/>
          </p:nvSpPr>
          <p:spPr bwMode="auto">
            <a:xfrm>
              <a:off x="4664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0" name="Text Box 64"/>
            <p:cNvSpPr txBox="1">
              <a:spLocks noChangeArrowheads="1"/>
            </p:cNvSpPr>
            <p:nvPr/>
          </p:nvSpPr>
          <p:spPr bwMode="auto">
            <a:xfrm>
              <a:off x="4760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sp>
        <p:nvSpPr>
          <p:cNvPr id="91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87800" y="9652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92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749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93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690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94" name="Text Box 8"/>
          <p:cNvSpPr txBox="1">
            <a:spLocks noChangeArrowheads="1"/>
          </p:cNvSpPr>
          <p:nvPr/>
        </p:nvSpPr>
        <p:spPr bwMode="auto">
          <a:xfrm>
            <a:off x="26162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95" name="Text Box 9"/>
          <p:cNvSpPr txBox="1">
            <a:spLocks noChangeArrowheads="1"/>
          </p:cNvSpPr>
          <p:nvPr/>
        </p:nvSpPr>
        <p:spPr bwMode="auto">
          <a:xfrm>
            <a:off x="51181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4521200" y="1016001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97" name="Text Box 11"/>
          <p:cNvSpPr txBox="1">
            <a:spLocks noChangeArrowheads="1"/>
          </p:cNvSpPr>
          <p:nvPr/>
        </p:nvSpPr>
        <p:spPr bwMode="auto">
          <a:xfrm>
            <a:off x="1930400" y="25273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98" name="Text Box 12"/>
          <p:cNvSpPr txBox="1">
            <a:spLocks noChangeArrowheads="1"/>
          </p:cNvSpPr>
          <p:nvPr/>
        </p:nvSpPr>
        <p:spPr bwMode="auto">
          <a:xfrm>
            <a:off x="6527800" y="25527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99" name="Text Box 19"/>
          <p:cNvSpPr txBox="1">
            <a:spLocks noChangeArrowheads="1"/>
          </p:cNvSpPr>
          <p:nvPr/>
        </p:nvSpPr>
        <p:spPr bwMode="auto">
          <a:xfrm>
            <a:off x="1079500" y="35052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00" name="Group 29"/>
          <p:cNvGrpSpPr>
            <a:grpSpLocks/>
          </p:cNvGrpSpPr>
          <p:nvPr/>
        </p:nvGrpSpPr>
        <p:grpSpPr bwMode="auto">
          <a:xfrm>
            <a:off x="6451600" y="2882900"/>
            <a:ext cx="1320800" cy="990600"/>
            <a:chOff x="4064" y="2248"/>
            <a:chExt cx="832" cy="624"/>
          </a:xfrm>
        </p:grpSpPr>
        <p:sp>
          <p:nvSpPr>
            <p:cNvPr id="101" name="Oval 30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02" name="Line 31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3" name="Text Box 32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1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04" name="Text Box 3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8956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5" name="Text Box 34"/>
          <p:cNvSpPr txBox="1">
            <a:spLocks noChangeArrowheads="1"/>
          </p:cNvSpPr>
          <p:nvPr/>
        </p:nvSpPr>
        <p:spPr bwMode="auto">
          <a:xfrm>
            <a:off x="47244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6" name="Text Box 35"/>
          <p:cNvSpPr txBox="1">
            <a:spLocks noChangeArrowheads="1"/>
          </p:cNvSpPr>
          <p:nvPr/>
        </p:nvSpPr>
        <p:spPr bwMode="auto">
          <a:xfrm>
            <a:off x="64008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07" name="Group 72"/>
          <p:cNvGrpSpPr>
            <a:grpSpLocks/>
          </p:cNvGrpSpPr>
          <p:nvPr/>
        </p:nvGrpSpPr>
        <p:grpSpPr bwMode="auto">
          <a:xfrm>
            <a:off x="2768600" y="3848100"/>
            <a:ext cx="952500" cy="800100"/>
            <a:chOff x="1744" y="2856"/>
            <a:chExt cx="600" cy="504"/>
          </a:xfrm>
        </p:grpSpPr>
        <p:sp>
          <p:nvSpPr>
            <p:cNvPr id="108" name="Oval 39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09" name="Line 49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0" name="Text Box 5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11" name="Group 73"/>
          <p:cNvGrpSpPr>
            <a:grpSpLocks/>
          </p:cNvGrpSpPr>
          <p:nvPr/>
        </p:nvGrpSpPr>
        <p:grpSpPr bwMode="auto">
          <a:xfrm>
            <a:off x="3708400" y="3822700"/>
            <a:ext cx="1143000" cy="825500"/>
            <a:chOff x="2336" y="2840"/>
            <a:chExt cx="720" cy="520"/>
          </a:xfrm>
        </p:grpSpPr>
        <p:sp>
          <p:nvSpPr>
            <p:cNvPr id="112" name="Oval 40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13" name="Line 50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4" name="Text Box 60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5" name="Group 74"/>
          <p:cNvGrpSpPr>
            <a:grpSpLocks/>
          </p:cNvGrpSpPr>
          <p:nvPr/>
        </p:nvGrpSpPr>
        <p:grpSpPr bwMode="auto">
          <a:xfrm>
            <a:off x="4597400" y="3873500"/>
            <a:ext cx="952500" cy="774700"/>
            <a:chOff x="2896" y="2872"/>
            <a:chExt cx="600" cy="488"/>
          </a:xfrm>
        </p:grpSpPr>
        <p:sp>
          <p:nvSpPr>
            <p:cNvPr id="116" name="Oval 41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17" name="Line 52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8" name="Text Box 61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19" name="Group 75"/>
          <p:cNvGrpSpPr>
            <a:grpSpLocks/>
          </p:cNvGrpSpPr>
          <p:nvPr/>
        </p:nvGrpSpPr>
        <p:grpSpPr bwMode="auto">
          <a:xfrm>
            <a:off x="5575300" y="3848100"/>
            <a:ext cx="1104900" cy="800100"/>
            <a:chOff x="3512" y="2856"/>
            <a:chExt cx="696" cy="504"/>
          </a:xfrm>
        </p:grpSpPr>
        <p:sp>
          <p:nvSpPr>
            <p:cNvPr id="120" name="Oval 42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21" name="Line 53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2" name="Text Box 62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23" name="Group 76"/>
          <p:cNvGrpSpPr>
            <a:grpSpLocks/>
          </p:cNvGrpSpPr>
          <p:nvPr/>
        </p:nvGrpSpPr>
        <p:grpSpPr bwMode="auto">
          <a:xfrm>
            <a:off x="6426200" y="3848100"/>
            <a:ext cx="952500" cy="800100"/>
            <a:chOff x="4048" y="2856"/>
            <a:chExt cx="600" cy="504"/>
          </a:xfrm>
        </p:grpSpPr>
        <p:sp>
          <p:nvSpPr>
            <p:cNvPr id="124" name="Oval 4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25" name="Line 55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6" name="Text Box 63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27" name="Text Box 65"/>
          <p:cNvSpPr txBox="1">
            <a:spLocks noChangeArrowheads="1"/>
          </p:cNvSpPr>
          <p:nvPr/>
        </p:nvSpPr>
        <p:spPr bwMode="auto">
          <a:xfrm>
            <a:off x="2286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43.75</a:t>
            </a:r>
          </a:p>
        </p:txBody>
      </p:sp>
      <p:sp>
        <p:nvSpPr>
          <p:cNvPr id="128" name="Text Box 66"/>
          <p:cNvSpPr txBox="1">
            <a:spLocks noChangeArrowheads="1"/>
          </p:cNvSpPr>
          <p:nvPr/>
        </p:nvSpPr>
        <p:spPr bwMode="auto">
          <a:xfrm>
            <a:off x="33528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43.5</a:t>
            </a:r>
          </a:p>
        </p:txBody>
      </p:sp>
      <p:sp>
        <p:nvSpPr>
          <p:cNvPr id="129" name="Text Box 67"/>
          <p:cNvSpPr txBox="1">
            <a:spLocks noChangeArrowheads="1"/>
          </p:cNvSpPr>
          <p:nvPr/>
        </p:nvSpPr>
        <p:spPr bwMode="auto">
          <a:xfrm>
            <a:off x="4191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43.25</a:t>
            </a:r>
          </a:p>
        </p:txBody>
      </p:sp>
      <p:sp>
        <p:nvSpPr>
          <p:cNvPr id="130" name="Text Box 68"/>
          <p:cNvSpPr txBox="1">
            <a:spLocks noChangeArrowheads="1"/>
          </p:cNvSpPr>
          <p:nvPr/>
        </p:nvSpPr>
        <p:spPr bwMode="auto">
          <a:xfrm>
            <a:off x="51816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43.8</a:t>
            </a:r>
          </a:p>
        </p:txBody>
      </p:sp>
      <p:sp>
        <p:nvSpPr>
          <p:cNvPr id="131" name="Text Box 69"/>
          <p:cNvSpPr txBox="1">
            <a:spLocks noChangeArrowheads="1"/>
          </p:cNvSpPr>
          <p:nvPr/>
        </p:nvSpPr>
        <p:spPr bwMode="auto">
          <a:xfrm>
            <a:off x="6139542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44.3</a:t>
            </a:r>
          </a:p>
        </p:txBody>
      </p:sp>
      <p:sp>
        <p:nvSpPr>
          <p:cNvPr id="132" name="Text Box 70"/>
          <p:cNvSpPr txBox="1">
            <a:spLocks noChangeArrowheads="1"/>
          </p:cNvSpPr>
          <p:nvPr/>
        </p:nvSpPr>
        <p:spPr bwMode="auto">
          <a:xfrm>
            <a:off x="70866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-</a:t>
            </a:r>
            <a:endParaRPr lang="en-US" sz="1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" name="Oval 7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47800" y="34544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134" name="Oval 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895600" y="43434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5" name="Oval 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6" name="Oval 8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7244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7" name="Oval 8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6388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8" name="Oval 8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5532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A0A726-3C86-7197-67BC-EF9EF8A2F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844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ontent Placeholder 1"/>
          <p:cNvSpPr>
            <a:spLocks noGrp="1"/>
          </p:cNvSpPr>
          <p:nvPr>
            <p:ph idx="1"/>
          </p:nvPr>
        </p:nvSpPr>
        <p:spPr>
          <a:xfrm>
            <a:off x="685800" y="5143943"/>
            <a:ext cx="8305800" cy="1104457"/>
          </a:xfrm>
        </p:spPr>
        <p:txBody>
          <a:bodyPr/>
          <a:lstStyle/>
          <a:p>
            <a:r>
              <a:rPr lang="en-US" sz="2000" b="1" dirty="0"/>
              <a:t>The children of node (subdivision) 1 are nodes 2 and 3.</a:t>
            </a:r>
            <a:br>
              <a:rPr lang="en-US" sz="2000" b="1" dirty="0"/>
            </a:br>
            <a:r>
              <a:rPr lang="en-US" sz="2000" b="1" dirty="0"/>
              <a:t>The children of node 3 are nodes 6 and 7</a:t>
            </a:r>
          </a:p>
          <a:p>
            <a:r>
              <a:rPr lang="en-US" sz="2000" b="1" dirty="0"/>
              <a:t>LIST = { 8, 9, 10, 11, 12 } = unfathomed nodes with no active children</a:t>
            </a:r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Illustrating the definitions</a:t>
            </a:r>
          </a:p>
        </p:txBody>
      </p:sp>
      <p:grpSp>
        <p:nvGrpSpPr>
          <p:cNvPr id="73" name="Group 14"/>
          <p:cNvGrpSpPr>
            <a:grpSpLocks/>
          </p:cNvGrpSpPr>
          <p:nvPr/>
        </p:nvGrpSpPr>
        <p:grpSpPr bwMode="auto">
          <a:xfrm>
            <a:off x="1295400" y="2879725"/>
            <a:ext cx="1139998" cy="993775"/>
            <a:chOff x="816" y="2246"/>
            <a:chExt cx="858" cy="626"/>
          </a:xfrm>
        </p:grpSpPr>
        <p:sp>
          <p:nvSpPr>
            <p:cNvPr id="74" name="Oval 15"/>
            <p:cNvSpPr>
              <a:spLocks noChangeArrowheads="1"/>
            </p:cNvSpPr>
            <p:nvPr/>
          </p:nvSpPr>
          <p:spPr bwMode="auto">
            <a:xfrm>
              <a:off x="960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latin typeface="+mn-lt"/>
                </a:rPr>
                <a:t>4</a:t>
              </a:r>
            </a:p>
          </p:txBody>
        </p:sp>
        <p:grpSp>
          <p:nvGrpSpPr>
            <p:cNvPr id="75" name="Group 16"/>
            <p:cNvGrpSpPr>
              <a:grpSpLocks/>
            </p:cNvGrpSpPr>
            <p:nvPr/>
          </p:nvGrpSpPr>
          <p:grpSpPr bwMode="auto">
            <a:xfrm>
              <a:off x="816" y="2246"/>
              <a:ext cx="858" cy="410"/>
              <a:chOff x="816" y="2246"/>
              <a:chExt cx="858" cy="410"/>
            </a:xfrm>
          </p:grpSpPr>
          <p:sp>
            <p:nvSpPr>
              <p:cNvPr id="76" name="Line 17"/>
              <p:cNvSpPr>
                <a:spLocks noChangeShapeType="1"/>
              </p:cNvSpPr>
              <p:nvPr/>
            </p:nvSpPr>
            <p:spPr bwMode="auto">
              <a:xfrm flipH="1">
                <a:off x="1184" y="2246"/>
                <a:ext cx="490" cy="410"/>
              </a:xfrm>
              <a:prstGeom prst="line">
                <a:avLst/>
              </a:prstGeom>
              <a:noFill/>
              <a:ln w="57150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7" name="Text Box 18"/>
              <p:cNvSpPr txBox="1">
                <a:spLocks noChangeArrowheads="1"/>
              </p:cNvSpPr>
              <p:nvPr/>
            </p:nvSpPr>
            <p:spPr bwMode="auto">
              <a:xfrm>
                <a:off x="816" y="2272"/>
                <a:ext cx="600" cy="231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x</a:t>
                </a:r>
                <a:r>
                  <a:rPr lang="en-US" sz="1800" b="1" baseline="-250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r>
                  <a:rPr lang="en-US" sz="1800" b="1" dirty="0">
                    <a:solidFill>
                      <a:srgbClr val="FF0000"/>
                    </a:solidFill>
                    <a:latin typeface="+mn-lt"/>
                  </a:rPr>
                  <a:t> = 0</a:t>
                </a:r>
                <a:endParaRPr lang="en-US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sp>
        <p:nvSpPr>
          <p:cNvPr id="78" name="Line 7"/>
          <p:cNvSpPr>
            <a:spLocks noChangeShapeType="1"/>
          </p:cNvSpPr>
          <p:nvPr/>
        </p:nvSpPr>
        <p:spPr bwMode="auto">
          <a:xfrm>
            <a:off x="4432300" y="1435100"/>
            <a:ext cx="1562100" cy="11430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79" name="Group 25"/>
          <p:cNvGrpSpPr>
            <a:grpSpLocks/>
          </p:cNvGrpSpPr>
          <p:nvPr/>
        </p:nvGrpSpPr>
        <p:grpSpPr bwMode="auto">
          <a:xfrm>
            <a:off x="5143500" y="2895600"/>
            <a:ext cx="952500" cy="977900"/>
            <a:chOff x="3240" y="2256"/>
            <a:chExt cx="600" cy="616"/>
          </a:xfrm>
        </p:grpSpPr>
        <p:sp>
          <p:nvSpPr>
            <p:cNvPr id="80" name="Oval 26"/>
            <p:cNvSpPr>
              <a:spLocks noChangeArrowheads="1"/>
            </p:cNvSpPr>
            <p:nvPr/>
          </p:nvSpPr>
          <p:spPr bwMode="auto">
            <a:xfrm>
              <a:off x="3296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81" name="Line 27"/>
            <p:cNvSpPr>
              <a:spLocks noChangeShapeType="1"/>
            </p:cNvSpPr>
            <p:nvPr/>
          </p:nvSpPr>
          <p:spPr bwMode="auto">
            <a:xfrm flipH="1">
              <a:off x="3512" y="228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82" name="Text Box 28"/>
            <p:cNvSpPr txBox="1">
              <a:spLocks noChangeArrowheads="1"/>
            </p:cNvSpPr>
            <p:nvPr/>
          </p:nvSpPr>
          <p:spPr bwMode="auto">
            <a:xfrm>
              <a:off x="3240" y="225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0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83" name="Line 5"/>
          <p:cNvSpPr>
            <a:spLocks noChangeShapeType="1"/>
          </p:cNvSpPr>
          <p:nvPr/>
        </p:nvSpPr>
        <p:spPr bwMode="auto">
          <a:xfrm flipH="1">
            <a:off x="2832100" y="1447800"/>
            <a:ext cx="1295400" cy="1079500"/>
          </a:xfrm>
          <a:prstGeom prst="line">
            <a:avLst/>
          </a:prstGeom>
          <a:noFill/>
          <a:ln w="5715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84" name="Group 21"/>
          <p:cNvGrpSpPr>
            <a:grpSpLocks/>
          </p:cNvGrpSpPr>
          <p:nvPr/>
        </p:nvGrpSpPr>
        <p:grpSpPr bwMode="auto">
          <a:xfrm>
            <a:off x="2844800" y="2882900"/>
            <a:ext cx="1257300" cy="990600"/>
            <a:chOff x="1792" y="2248"/>
            <a:chExt cx="792" cy="624"/>
          </a:xfrm>
        </p:grpSpPr>
        <p:sp>
          <p:nvSpPr>
            <p:cNvPr id="85" name="Line 23"/>
            <p:cNvSpPr>
              <a:spLocks noChangeShapeType="1"/>
            </p:cNvSpPr>
            <p:nvPr/>
          </p:nvSpPr>
          <p:spPr bwMode="auto">
            <a:xfrm>
              <a:off x="1792" y="2248"/>
              <a:ext cx="392" cy="39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86" name="Oval 22"/>
            <p:cNvSpPr>
              <a:spLocks noChangeArrowheads="1"/>
            </p:cNvSpPr>
            <p:nvPr/>
          </p:nvSpPr>
          <p:spPr bwMode="auto">
            <a:xfrm>
              <a:off x="2128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5</a:t>
              </a:r>
            </a:p>
          </p:txBody>
        </p:sp>
        <p:sp>
          <p:nvSpPr>
            <p:cNvPr id="87" name="Text Box 24"/>
            <p:cNvSpPr txBox="1">
              <a:spLocks noChangeArrowheads="1"/>
            </p:cNvSpPr>
            <p:nvPr/>
          </p:nvSpPr>
          <p:spPr bwMode="auto">
            <a:xfrm>
              <a:off x="1984" y="2264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88" name="Group 77"/>
          <p:cNvGrpSpPr>
            <a:grpSpLocks/>
          </p:cNvGrpSpPr>
          <p:nvPr/>
        </p:nvGrpSpPr>
        <p:grpSpPr bwMode="auto">
          <a:xfrm>
            <a:off x="7404100" y="3822700"/>
            <a:ext cx="1104900" cy="825500"/>
            <a:chOff x="4664" y="2840"/>
            <a:chExt cx="696" cy="520"/>
          </a:xfrm>
        </p:grpSpPr>
        <p:sp>
          <p:nvSpPr>
            <p:cNvPr id="89" name="Oval 44"/>
            <p:cNvSpPr>
              <a:spLocks noChangeArrowheads="1"/>
            </p:cNvSpPr>
            <p:nvPr/>
          </p:nvSpPr>
          <p:spPr bwMode="auto">
            <a:xfrm>
              <a:off x="4763" y="3168"/>
              <a:ext cx="200" cy="192"/>
            </a:xfrm>
            <a:prstGeom prst="ellipse">
              <a:avLst/>
            </a:prstGeom>
            <a:solidFill>
              <a:srgbClr val="FF0000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13</a:t>
              </a:r>
            </a:p>
          </p:txBody>
        </p:sp>
        <p:sp>
          <p:nvSpPr>
            <p:cNvPr id="90" name="Line 56"/>
            <p:cNvSpPr>
              <a:spLocks noChangeShapeType="1"/>
            </p:cNvSpPr>
            <p:nvPr/>
          </p:nvSpPr>
          <p:spPr bwMode="auto">
            <a:xfrm>
              <a:off x="4664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1" name="Text Box 64"/>
            <p:cNvSpPr txBox="1">
              <a:spLocks noChangeArrowheads="1"/>
            </p:cNvSpPr>
            <p:nvPr/>
          </p:nvSpPr>
          <p:spPr bwMode="auto">
            <a:xfrm>
              <a:off x="4760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sp>
        <p:nvSpPr>
          <p:cNvPr id="92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87800" y="9652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93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749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94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69000" y="2451100"/>
            <a:ext cx="533400" cy="533400"/>
          </a:xfrm>
          <a:prstGeom prst="ellipse">
            <a:avLst/>
          </a:prstGeom>
          <a:solidFill>
            <a:srgbClr val="FFFF99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+mn-lt"/>
              </a:rPr>
              <a:t>3</a:t>
            </a:r>
          </a:p>
        </p:txBody>
      </p:sp>
      <p:sp>
        <p:nvSpPr>
          <p:cNvPr id="95" name="Text Box 8"/>
          <p:cNvSpPr txBox="1">
            <a:spLocks noChangeArrowheads="1"/>
          </p:cNvSpPr>
          <p:nvPr/>
        </p:nvSpPr>
        <p:spPr bwMode="auto">
          <a:xfrm>
            <a:off x="26162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0</a:t>
            </a:r>
          </a:p>
        </p:txBody>
      </p:sp>
      <p:sp>
        <p:nvSpPr>
          <p:cNvPr id="96" name="Text Box 9"/>
          <p:cNvSpPr txBox="1">
            <a:spLocks noChangeArrowheads="1"/>
          </p:cNvSpPr>
          <p:nvPr/>
        </p:nvSpPr>
        <p:spPr bwMode="auto">
          <a:xfrm>
            <a:off x="5118100" y="1498600"/>
            <a:ext cx="95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en-US" b="1" baseline="-25000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 = 1</a:t>
            </a:r>
          </a:p>
        </p:txBody>
      </p:sp>
      <p:sp>
        <p:nvSpPr>
          <p:cNvPr id="97" name="Text Box 10"/>
          <p:cNvSpPr txBox="1">
            <a:spLocks noChangeArrowheads="1"/>
          </p:cNvSpPr>
          <p:nvPr/>
        </p:nvSpPr>
        <p:spPr bwMode="auto">
          <a:xfrm>
            <a:off x="4521200" y="1016001"/>
            <a:ext cx="80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98" name="Text Box 11"/>
          <p:cNvSpPr txBox="1">
            <a:spLocks noChangeArrowheads="1"/>
          </p:cNvSpPr>
          <p:nvPr/>
        </p:nvSpPr>
        <p:spPr bwMode="auto">
          <a:xfrm>
            <a:off x="1930400" y="25273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99" name="Text Box 12"/>
          <p:cNvSpPr txBox="1">
            <a:spLocks noChangeArrowheads="1"/>
          </p:cNvSpPr>
          <p:nvPr/>
        </p:nvSpPr>
        <p:spPr bwMode="auto">
          <a:xfrm>
            <a:off x="6527800" y="25527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sp>
        <p:nvSpPr>
          <p:cNvPr id="100" name="Text Box 19"/>
          <p:cNvSpPr txBox="1">
            <a:spLocks noChangeArrowheads="1"/>
          </p:cNvSpPr>
          <p:nvPr/>
        </p:nvSpPr>
        <p:spPr bwMode="auto">
          <a:xfrm>
            <a:off x="1079500" y="35052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42</a:t>
            </a:r>
          </a:p>
        </p:txBody>
      </p:sp>
      <p:grpSp>
        <p:nvGrpSpPr>
          <p:cNvPr id="101" name="Group 29"/>
          <p:cNvGrpSpPr>
            <a:grpSpLocks/>
          </p:cNvGrpSpPr>
          <p:nvPr/>
        </p:nvGrpSpPr>
        <p:grpSpPr bwMode="auto">
          <a:xfrm>
            <a:off x="6451600" y="2882900"/>
            <a:ext cx="1320800" cy="990600"/>
            <a:chOff x="4064" y="2248"/>
            <a:chExt cx="832" cy="624"/>
          </a:xfrm>
        </p:grpSpPr>
        <p:sp>
          <p:nvSpPr>
            <p:cNvPr id="102" name="Oval 30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03" name="Line 31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4" name="Text Box 32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1800" b="1" baseline="-25000">
                  <a:solidFill>
                    <a:schemeClr val="bg1"/>
                  </a:solidFill>
                  <a:latin typeface="+mn-lt"/>
                </a:rPr>
                <a:t>2</a:t>
              </a:r>
              <a:r>
                <a:rPr lang="en-US" sz="1800" b="1">
                  <a:solidFill>
                    <a:schemeClr val="bg1"/>
                  </a:solidFill>
                  <a:latin typeface="+mn-lt"/>
                </a:rPr>
                <a:t> = 1</a:t>
              </a:r>
              <a:endParaRPr lang="en-US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05" name="Text Box 3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8956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6" name="Text Box 34"/>
          <p:cNvSpPr txBox="1">
            <a:spLocks noChangeArrowheads="1"/>
          </p:cNvSpPr>
          <p:nvPr/>
        </p:nvSpPr>
        <p:spPr bwMode="auto">
          <a:xfrm>
            <a:off x="47244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</a:t>
            </a:r>
          </a:p>
        </p:txBody>
      </p:sp>
      <p:sp>
        <p:nvSpPr>
          <p:cNvPr id="107" name="Text Box 35"/>
          <p:cNvSpPr txBox="1">
            <a:spLocks noChangeArrowheads="1"/>
          </p:cNvSpPr>
          <p:nvPr/>
        </p:nvSpPr>
        <p:spPr bwMode="auto">
          <a:xfrm>
            <a:off x="6400800" y="3505200"/>
            <a:ext cx="825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1/3</a:t>
            </a:r>
          </a:p>
        </p:txBody>
      </p:sp>
      <p:grpSp>
        <p:nvGrpSpPr>
          <p:cNvPr id="108" name="Group 72"/>
          <p:cNvGrpSpPr>
            <a:grpSpLocks/>
          </p:cNvGrpSpPr>
          <p:nvPr/>
        </p:nvGrpSpPr>
        <p:grpSpPr bwMode="auto">
          <a:xfrm>
            <a:off x="2768600" y="3848100"/>
            <a:ext cx="952500" cy="800100"/>
            <a:chOff x="1744" y="2856"/>
            <a:chExt cx="600" cy="504"/>
          </a:xfrm>
        </p:grpSpPr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1831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110" name="Line 49"/>
            <p:cNvSpPr>
              <a:spLocks noChangeShapeType="1"/>
            </p:cNvSpPr>
            <p:nvPr/>
          </p:nvSpPr>
          <p:spPr bwMode="auto">
            <a:xfrm flipH="1">
              <a:off x="1992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1" name="Text Box 59"/>
            <p:cNvSpPr txBox="1">
              <a:spLocks noChangeArrowheads="1"/>
            </p:cNvSpPr>
            <p:nvPr/>
          </p:nvSpPr>
          <p:spPr bwMode="auto">
            <a:xfrm>
              <a:off x="1744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12" name="Group 73"/>
          <p:cNvGrpSpPr>
            <a:grpSpLocks/>
          </p:cNvGrpSpPr>
          <p:nvPr/>
        </p:nvGrpSpPr>
        <p:grpSpPr bwMode="auto">
          <a:xfrm>
            <a:off x="3708400" y="3822700"/>
            <a:ext cx="1143000" cy="825500"/>
            <a:chOff x="2336" y="2840"/>
            <a:chExt cx="720" cy="520"/>
          </a:xfrm>
        </p:grpSpPr>
        <p:sp>
          <p:nvSpPr>
            <p:cNvPr id="113" name="Oval 40"/>
            <p:cNvSpPr>
              <a:spLocks noChangeArrowheads="1"/>
            </p:cNvSpPr>
            <p:nvPr/>
          </p:nvSpPr>
          <p:spPr bwMode="auto">
            <a:xfrm>
              <a:off x="2417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9</a:t>
              </a:r>
            </a:p>
          </p:txBody>
        </p:sp>
        <p:sp>
          <p:nvSpPr>
            <p:cNvPr id="114" name="Line 50"/>
            <p:cNvSpPr>
              <a:spLocks noChangeShapeType="1"/>
            </p:cNvSpPr>
            <p:nvPr/>
          </p:nvSpPr>
          <p:spPr bwMode="auto">
            <a:xfrm>
              <a:off x="2336" y="2840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5" name="Text Box 60"/>
            <p:cNvSpPr txBox="1">
              <a:spLocks noChangeArrowheads="1"/>
            </p:cNvSpPr>
            <p:nvPr/>
          </p:nvSpPr>
          <p:spPr bwMode="auto">
            <a:xfrm>
              <a:off x="245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16" name="Group 74"/>
          <p:cNvGrpSpPr>
            <a:grpSpLocks/>
          </p:cNvGrpSpPr>
          <p:nvPr/>
        </p:nvGrpSpPr>
        <p:grpSpPr bwMode="auto">
          <a:xfrm>
            <a:off x="4597400" y="3873500"/>
            <a:ext cx="952500" cy="774700"/>
            <a:chOff x="2896" y="2872"/>
            <a:chExt cx="600" cy="488"/>
          </a:xfrm>
        </p:grpSpPr>
        <p:sp>
          <p:nvSpPr>
            <p:cNvPr id="117" name="Oval 41"/>
            <p:cNvSpPr>
              <a:spLocks noChangeArrowheads="1"/>
            </p:cNvSpPr>
            <p:nvPr/>
          </p:nvSpPr>
          <p:spPr bwMode="auto">
            <a:xfrm>
              <a:off x="3004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 flipH="1">
              <a:off x="3168" y="2872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9" name="Text Box 61"/>
            <p:cNvSpPr txBox="1">
              <a:spLocks noChangeArrowheads="1"/>
            </p:cNvSpPr>
            <p:nvPr/>
          </p:nvSpPr>
          <p:spPr bwMode="auto">
            <a:xfrm>
              <a:off x="2896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grpSp>
        <p:nvGrpSpPr>
          <p:cNvPr id="120" name="Group 75"/>
          <p:cNvGrpSpPr>
            <a:grpSpLocks/>
          </p:cNvGrpSpPr>
          <p:nvPr/>
        </p:nvGrpSpPr>
        <p:grpSpPr bwMode="auto">
          <a:xfrm>
            <a:off x="5575300" y="3848100"/>
            <a:ext cx="1104900" cy="800100"/>
            <a:chOff x="3512" y="2856"/>
            <a:chExt cx="696" cy="504"/>
          </a:xfrm>
        </p:grpSpPr>
        <p:sp>
          <p:nvSpPr>
            <p:cNvPr id="122" name="Line 53"/>
            <p:cNvSpPr>
              <a:spLocks noChangeShapeType="1"/>
            </p:cNvSpPr>
            <p:nvPr/>
          </p:nvSpPr>
          <p:spPr bwMode="auto">
            <a:xfrm>
              <a:off x="3512" y="2856"/>
              <a:ext cx="176" cy="328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1" name="Oval 42"/>
            <p:cNvSpPr>
              <a:spLocks noChangeArrowheads="1"/>
            </p:cNvSpPr>
            <p:nvPr/>
          </p:nvSpPr>
          <p:spPr bwMode="auto">
            <a:xfrm>
              <a:off x="3590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11</a:t>
              </a:r>
            </a:p>
          </p:txBody>
        </p:sp>
        <p:sp>
          <p:nvSpPr>
            <p:cNvPr id="123" name="Text Box 62"/>
            <p:cNvSpPr txBox="1">
              <a:spLocks noChangeArrowheads="1"/>
            </p:cNvSpPr>
            <p:nvPr/>
          </p:nvSpPr>
          <p:spPr bwMode="auto">
            <a:xfrm>
              <a:off x="360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1</a:t>
              </a:r>
            </a:p>
          </p:txBody>
        </p:sp>
      </p:grpSp>
      <p:grpSp>
        <p:nvGrpSpPr>
          <p:cNvPr id="124" name="Group 76"/>
          <p:cNvGrpSpPr>
            <a:grpSpLocks/>
          </p:cNvGrpSpPr>
          <p:nvPr/>
        </p:nvGrpSpPr>
        <p:grpSpPr bwMode="auto">
          <a:xfrm>
            <a:off x="6426200" y="3848100"/>
            <a:ext cx="952500" cy="800100"/>
            <a:chOff x="4048" y="2856"/>
            <a:chExt cx="600" cy="504"/>
          </a:xfrm>
        </p:grpSpPr>
        <p:sp>
          <p:nvSpPr>
            <p:cNvPr id="125" name="Oval 43"/>
            <p:cNvSpPr>
              <a:spLocks noChangeArrowheads="1"/>
            </p:cNvSpPr>
            <p:nvPr/>
          </p:nvSpPr>
          <p:spPr bwMode="auto">
            <a:xfrm>
              <a:off x="4176" y="316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26" name="Line 55"/>
            <p:cNvSpPr>
              <a:spLocks noChangeShapeType="1"/>
            </p:cNvSpPr>
            <p:nvPr/>
          </p:nvSpPr>
          <p:spPr bwMode="auto">
            <a:xfrm flipH="1">
              <a:off x="4320" y="2856"/>
              <a:ext cx="184" cy="320"/>
            </a:xfrm>
            <a:prstGeom prst="line">
              <a:avLst/>
            </a:prstGeom>
            <a:noFill/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7" name="Text Box 63"/>
            <p:cNvSpPr txBox="1">
              <a:spLocks noChangeArrowheads="1"/>
            </p:cNvSpPr>
            <p:nvPr/>
          </p:nvSpPr>
          <p:spPr bwMode="auto">
            <a:xfrm>
              <a:off x="4048" y="2880"/>
              <a:ext cx="600" cy="19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400" b="1" baseline="-25000" dirty="0">
                  <a:solidFill>
                    <a:srgbClr val="FF0000"/>
                  </a:solidFill>
                  <a:latin typeface="+mn-lt"/>
                </a:rPr>
                <a:t>3</a:t>
              </a:r>
              <a:r>
                <a:rPr lang="en-US" sz="1400" b="1" dirty="0">
                  <a:solidFill>
                    <a:srgbClr val="FF0000"/>
                  </a:solidFill>
                  <a:latin typeface="+mn-lt"/>
                </a:rPr>
                <a:t> = 0</a:t>
              </a:r>
            </a:p>
          </p:txBody>
        </p:sp>
      </p:grpSp>
      <p:sp>
        <p:nvSpPr>
          <p:cNvPr id="128" name="Text Box 65"/>
          <p:cNvSpPr txBox="1">
            <a:spLocks noChangeArrowheads="1"/>
          </p:cNvSpPr>
          <p:nvPr/>
        </p:nvSpPr>
        <p:spPr bwMode="auto">
          <a:xfrm>
            <a:off x="2286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43.75</a:t>
            </a:r>
          </a:p>
        </p:txBody>
      </p:sp>
      <p:sp>
        <p:nvSpPr>
          <p:cNvPr id="129" name="Text Box 66"/>
          <p:cNvSpPr txBox="1">
            <a:spLocks noChangeArrowheads="1"/>
          </p:cNvSpPr>
          <p:nvPr/>
        </p:nvSpPr>
        <p:spPr bwMode="auto">
          <a:xfrm>
            <a:off x="33528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43.5</a:t>
            </a:r>
          </a:p>
        </p:txBody>
      </p:sp>
      <p:sp>
        <p:nvSpPr>
          <p:cNvPr id="130" name="Text Box 67"/>
          <p:cNvSpPr txBox="1">
            <a:spLocks noChangeArrowheads="1"/>
          </p:cNvSpPr>
          <p:nvPr/>
        </p:nvSpPr>
        <p:spPr bwMode="auto">
          <a:xfrm>
            <a:off x="41910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43.25</a:t>
            </a:r>
          </a:p>
        </p:txBody>
      </p:sp>
      <p:sp>
        <p:nvSpPr>
          <p:cNvPr id="131" name="Text Box 68"/>
          <p:cNvSpPr txBox="1">
            <a:spLocks noChangeArrowheads="1"/>
          </p:cNvSpPr>
          <p:nvPr/>
        </p:nvSpPr>
        <p:spPr bwMode="auto">
          <a:xfrm>
            <a:off x="51816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</a:rPr>
              <a:t>43.8</a:t>
            </a:r>
          </a:p>
        </p:txBody>
      </p:sp>
      <p:sp>
        <p:nvSpPr>
          <p:cNvPr id="132" name="Text Box 69"/>
          <p:cNvSpPr txBox="1">
            <a:spLocks noChangeArrowheads="1"/>
          </p:cNvSpPr>
          <p:nvPr/>
        </p:nvSpPr>
        <p:spPr bwMode="auto">
          <a:xfrm>
            <a:off x="6139542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44.3</a:t>
            </a:r>
          </a:p>
        </p:txBody>
      </p:sp>
      <p:sp>
        <p:nvSpPr>
          <p:cNvPr id="133" name="Text Box 70"/>
          <p:cNvSpPr txBox="1">
            <a:spLocks noChangeArrowheads="1"/>
          </p:cNvSpPr>
          <p:nvPr/>
        </p:nvSpPr>
        <p:spPr bwMode="auto">
          <a:xfrm>
            <a:off x="7086600" y="43434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+mn-lt"/>
                <a:sym typeface="Symbol" pitchFamily="18" charset="2"/>
              </a:rPr>
              <a:t>-</a:t>
            </a:r>
            <a:endParaRPr lang="en-US" sz="1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4" name="Oval 7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447800" y="34544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135" name="Oval 8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895600" y="43434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6" name="Oval 8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7338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8" name="Oval 8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6388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9" name="Oval 8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5532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" name="Text Box 33"/>
          <p:cNvSpPr txBox="1">
            <a:spLocks noChangeArrowheads="1"/>
          </p:cNvSpPr>
          <p:nvPr/>
        </p:nvSpPr>
        <p:spPr bwMode="auto">
          <a:xfrm>
            <a:off x="6705600" y="1524000"/>
            <a:ext cx="2286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The best integer solution has value 42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137" name="Oval 8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724400" y="4267200"/>
            <a:ext cx="457200" cy="457200"/>
          </a:xfrm>
          <a:prstGeom prst="ellipse">
            <a:avLst/>
          </a:prstGeom>
          <a:noFill/>
          <a:ln w="12700" cap="sq">
            <a:noFill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ADAE29-505B-43D3-1EBE-79B3C03D6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882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u="sng" dirty="0">
                <a:latin typeface="+mn-lt"/>
              </a:rPr>
              <a:t>INITIALIZE</a:t>
            </a:r>
            <a:r>
              <a:rPr lang="en-US" sz="2400" dirty="0">
                <a:latin typeface="+mn-lt"/>
              </a:rPr>
              <a:t>     LIST = {original problem}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                     Best integer solution: = </a:t>
            </a:r>
            <a:r>
              <a:rPr lang="en-US" sz="2400" dirty="0">
                <a:latin typeface="+mn-lt"/>
                <a:sym typeface="Symbol" pitchFamily="18" charset="2"/>
              </a:rPr>
              <a:t>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                     </a:t>
            </a:r>
            <a:r>
              <a:rPr lang="en-US" sz="2400" dirty="0" err="1">
                <a:latin typeface="+mn-lt"/>
              </a:rPr>
              <a:t>z</a:t>
            </a:r>
            <a:r>
              <a:rPr lang="en-US" sz="2400" baseline="30000" dirty="0" err="1">
                <a:latin typeface="+mn-lt"/>
              </a:rPr>
              <a:t>I</a:t>
            </a:r>
            <a:r>
              <a:rPr lang="en-US" sz="2400" dirty="0">
                <a:latin typeface="+mn-lt"/>
              </a:rPr>
              <a:t> = -</a:t>
            </a:r>
            <a:r>
              <a:rPr lang="en-US" sz="2400" dirty="0">
                <a:latin typeface="+mn-lt"/>
                <a:sym typeface="Symbol" pitchFamily="18" charset="2"/>
              </a:rPr>
              <a:t>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>
              <a:latin typeface="+mn-lt"/>
              <a:sym typeface="Symbol" pitchFamily="18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u="sng" dirty="0">
                <a:latin typeface="+mn-lt"/>
              </a:rPr>
              <a:t>SELECT:  </a:t>
            </a:r>
            <a:r>
              <a:rPr lang="en-US" sz="2400" dirty="0">
                <a:latin typeface="+mn-lt"/>
              </a:rPr>
              <a:t> 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n-lt"/>
              </a:rPr>
              <a:t>If LIST = </a:t>
            </a:r>
            <a:r>
              <a:rPr lang="en-US" sz="2000" dirty="0">
                <a:latin typeface="+mn-lt"/>
                <a:sym typeface="Symbol" pitchFamily="18" charset="2"/>
              </a:rPr>
              <a:t>, then the current integer solution is optimal if it exists, and the problem is infeasible if no integer solution exists;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n-lt"/>
                <a:sym typeface="Symbol" pitchFamily="18" charset="2"/>
              </a:rPr>
              <a:t>else, let S be a node (subdivision) from LIST.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n-lt"/>
                <a:sym typeface="Symbol" pitchFamily="18" charset="2"/>
              </a:rPr>
              <a:t>Let </a:t>
            </a:r>
            <a:r>
              <a:rPr lang="en-US" sz="2000" dirty="0" err="1">
                <a:latin typeface="+mn-lt"/>
                <a:sym typeface="Symbol" pitchFamily="18" charset="2"/>
              </a:rPr>
              <a:t>x</a:t>
            </a:r>
            <a:r>
              <a:rPr lang="en-US" sz="2000" baseline="30000" dirty="0" err="1">
                <a:latin typeface="+mn-lt"/>
                <a:sym typeface="Symbol" pitchFamily="18" charset="2"/>
              </a:rPr>
              <a:t>LP</a:t>
            </a:r>
            <a:r>
              <a:rPr lang="en-US" sz="2000" dirty="0">
                <a:latin typeface="+mn-lt"/>
                <a:sym typeface="Symbol" pitchFamily="18" charset="2"/>
              </a:rPr>
              <a:t> be the optimal solution to 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n-lt"/>
                <a:sym typeface="Symbol" pitchFamily="18" charset="2"/>
              </a:rPr>
              <a:t>Let </a:t>
            </a:r>
            <a:r>
              <a:rPr lang="en-US" sz="2000" dirty="0" err="1">
                <a:latin typeface="+mn-lt"/>
                <a:sym typeface="Symbol" pitchFamily="18" charset="2"/>
              </a:rPr>
              <a:t>z</a:t>
            </a:r>
            <a:r>
              <a:rPr lang="en-US" sz="2000" baseline="30000" dirty="0" err="1">
                <a:latin typeface="+mn-lt"/>
                <a:sym typeface="Symbol" pitchFamily="18" charset="2"/>
              </a:rPr>
              <a:t>LP</a:t>
            </a:r>
            <a:r>
              <a:rPr lang="en-US" sz="2000" dirty="0">
                <a:latin typeface="+mn-lt"/>
                <a:sym typeface="Symbol" pitchFamily="18" charset="2"/>
              </a:rPr>
              <a:t> = its objective value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>
              <a:latin typeface="+mn-lt"/>
              <a:sym typeface="Symbol" pitchFamily="18" charset="2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z="2000" dirty="0">
              <a:latin typeface="+mn-lt"/>
              <a:sym typeface="Symbol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u="sng" dirty="0"/>
              <a:t>FATHOM &amp; </a:t>
            </a:r>
            <a:r>
              <a:rPr lang="en-US" sz="2400" u="sng" dirty="0">
                <a:latin typeface="+mn-lt"/>
                <a:sym typeface="Symbol" pitchFamily="18" charset="2"/>
              </a:rPr>
              <a:t>BRANCH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/>
              <a:t>Four cases</a:t>
            </a:r>
            <a:endParaRPr lang="en-US" sz="2000" u="sng" dirty="0">
              <a:latin typeface="+mn-lt"/>
              <a:sym typeface="Symbol" pitchFamily="18" charset="2"/>
            </a:endParaRPr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Algorithm</a:t>
            </a:r>
          </a:p>
        </p:txBody>
      </p:sp>
      <p:grpSp>
        <p:nvGrpSpPr>
          <p:cNvPr id="181257" name="Group 9"/>
          <p:cNvGrpSpPr>
            <a:grpSpLocks/>
          </p:cNvGrpSpPr>
          <p:nvPr/>
        </p:nvGrpSpPr>
        <p:grpSpPr bwMode="auto">
          <a:xfrm>
            <a:off x="4876800" y="4569004"/>
            <a:ext cx="1371600" cy="533400"/>
            <a:chOff x="3072" y="2784"/>
            <a:chExt cx="864" cy="336"/>
          </a:xfrm>
        </p:grpSpPr>
        <p:sp>
          <p:nvSpPr>
            <p:cNvPr id="181254" name="Oval 6"/>
            <p:cNvSpPr>
              <a:spLocks noChangeArrowheads="1"/>
            </p:cNvSpPr>
            <p:nvPr/>
          </p:nvSpPr>
          <p:spPr bwMode="auto">
            <a:xfrm>
              <a:off x="3600" y="2784"/>
              <a:ext cx="336" cy="33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</a:rPr>
                <a:t>1</a:t>
              </a:r>
            </a:p>
          </p:txBody>
        </p:sp>
        <p:sp>
          <p:nvSpPr>
            <p:cNvPr id="181255" name="Text Box 7"/>
            <p:cNvSpPr txBox="1">
              <a:spLocks noChangeArrowheads="1"/>
            </p:cNvSpPr>
            <p:nvPr/>
          </p:nvSpPr>
          <p:spPr bwMode="auto">
            <a:xfrm>
              <a:off x="3072" y="2832"/>
              <a:ext cx="5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44 </a:t>
              </a:r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3/7</a:t>
              </a:r>
            </a:p>
          </p:txBody>
        </p:sp>
      </p:grpSp>
      <p:sp>
        <p:nvSpPr>
          <p:cNvPr id="181256" name="Text Box 8"/>
          <p:cNvSpPr txBox="1">
            <a:spLocks noChangeArrowheads="1"/>
          </p:cNvSpPr>
          <p:nvPr/>
        </p:nvSpPr>
        <p:spPr bwMode="auto">
          <a:xfrm>
            <a:off x="2057400" y="4708525"/>
            <a:ext cx="1676400" cy="396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e.g., S = {1}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88A0AD-0EB1-F90E-36D6-9436279D4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729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3671887"/>
          </a:xfrm>
        </p:spPr>
        <p:txBody>
          <a:bodyPr/>
          <a:lstStyle/>
          <a:p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CASE 1.   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= </a:t>
            </a:r>
            <a:r>
              <a:rPr kumimoji="1" lang="en-US" b="1" dirty="0">
                <a:solidFill>
                  <a:srgbClr val="0070C0"/>
                </a:solidFill>
              </a:rPr>
              <a:t> -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 (the LP is infeasible)</a:t>
            </a:r>
          </a:p>
          <a:p>
            <a:pPr lvl="1"/>
            <a:r>
              <a:rPr kumimoji="1" lang="en-US" b="1" dirty="0">
                <a:sym typeface="Symbol" pitchFamily="18" charset="2"/>
              </a:rPr>
              <a:t>Remove S from LIST  (</a:t>
            </a:r>
            <a:r>
              <a:rPr kumimoji="1" lang="en-US" b="1" dirty="0">
                <a:solidFill>
                  <a:srgbClr val="FF0000"/>
                </a:solidFill>
                <a:sym typeface="Symbol" pitchFamily="18" charset="2"/>
              </a:rPr>
              <a:t>fathom</a:t>
            </a:r>
            <a:r>
              <a:rPr kumimoji="1" lang="en-US" b="1" dirty="0">
                <a:sym typeface="Symbol" pitchFamily="18" charset="2"/>
              </a:rPr>
              <a:t>), return to SELECT</a:t>
            </a:r>
          </a:p>
          <a:p>
            <a:pPr lvl="1"/>
            <a:r>
              <a:rPr lang="en-US" b="1" dirty="0"/>
              <a:t>e.g., S = {13}</a:t>
            </a:r>
          </a:p>
          <a:p>
            <a:endParaRPr kumimoji="1" lang="en-US" b="1" dirty="0">
              <a:solidFill>
                <a:schemeClr val="accent4"/>
              </a:solidFill>
              <a:sym typeface="Symbol" pitchFamily="18" charset="2"/>
            </a:endParaRPr>
          </a:p>
          <a:p>
            <a:endParaRPr kumimoji="1" lang="en-US" b="1" dirty="0">
              <a:solidFill>
                <a:schemeClr val="accent4"/>
              </a:solidFill>
              <a:sym typeface="Symbol" pitchFamily="18" charset="2"/>
            </a:endParaRPr>
          </a:p>
          <a:p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CASE 2. </a:t>
            </a:r>
            <a:r>
              <a:rPr kumimoji="1" lang="en-US" b="1" dirty="0">
                <a:solidFill>
                  <a:srgbClr val="0070C0"/>
                </a:solidFill>
              </a:rPr>
              <a:t>-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 &lt;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 </a:t>
            </a:r>
            <a:r>
              <a:rPr kumimoji="1" lang="en-US" b="1" dirty="0" err="1">
                <a:solidFill>
                  <a:srgbClr val="0070C0"/>
                </a:solidFill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</a:rPr>
              <a:t>I</a:t>
            </a:r>
            <a:endParaRPr kumimoji="1" lang="en-US" b="1" dirty="0">
              <a:solidFill>
                <a:srgbClr val="0070C0"/>
              </a:solidFill>
              <a:sym typeface="Symbol" pitchFamily="18" charset="2"/>
            </a:endParaRPr>
          </a:p>
          <a:p>
            <a:pPr marL="457200" lvl="1" indent="0">
              <a:buNone/>
            </a:pPr>
            <a:r>
              <a:rPr kumimoji="1" lang="en-US" b="1" dirty="0">
                <a:solidFill>
                  <a:srgbClr val="009900"/>
                </a:solidFill>
                <a:sym typeface="Symbol" pitchFamily="18" charset="2"/>
              </a:rPr>
              <a:t>That is, the LP is dominated by the upper bound.</a:t>
            </a:r>
          </a:p>
          <a:p>
            <a:pPr lvl="1"/>
            <a:r>
              <a:rPr kumimoji="1" lang="en-US" b="1" dirty="0">
                <a:sym typeface="Symbol" pitchFamily="18" charset="2"/>
              </a:rPr>
              <a:t>Then remove S from LIST  (</a:t>
            </a:r>
            <a:r>
              <a:rPr kumimoji="1" lang="en-US" b="1" dirty="0">
                <a:solidFill>
                  <a:srgbClr val="FF0000"/>
                </a:solidFill>
                <a:sym typeface="Symbol" pitchFamily="18" charset="2"/>
              </a:rPr>
              <a:t>fathom</a:t>
            </a:r>
            <a:r>
              <a:rPr kumimoji="1" lang="en-US" b="1" dirty="0">
                <a:sym typeface="Symbol" pitchFamily="18" charset="2"/>
              </a:rPr>
              <a:t>), return to SELECT</a:t>
            </a:r>
          </a:p>
          <a:p>
            <a:pPr lvl="1"/>
            <a:r>
              <a:rPr lang="en-US" b="1" dirty="0"/>
              <a:t>e.g., the upper bound is 43, and node 14 is selected.  </a:t>
            </a:r>
            <a:r>
              <a:rPr lang="en-US" b="1" dirty="0" err="1"/>
              <a:t>z</a:t>
            </a:r>
            <a:r>
              <a:rPr lang="en-US" b="1" baseline="30000" dirty="0" err="1"/>
              <a:t>LP</a:t>
            </a:r>
            <a:r>
              <a:rPr lang="en-US" b="1" dirty="0"/>
              <a:t> = 43</a:t>
            </a:r>
          </a:p>
          <a:p>
            <a:endParaRPr kumimoji="1" lang="en-US" b="1" dirty="0">
              <a:solidFill>
                <a:schemeClr val="accent4"/>
              </a:solidFill>
              <a:sym typeface="Symbol" pitchFamily="18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Algorithm</a:t>
            </a:r>
          </a:p>
        </p:txBody>
      </p: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1524000" y="5037137"/>
            <a:ext cx="1371600" cy="977900"/>
            <a:chOff x="960" y="3532"/>
            <a:chExt cx="864" cy="61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1271" y="3588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latin typeface="+mn-lt"/>
                </a:rPr>
                <a:t>8</a:t>
              </a: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1008" y="3532"/>
              <a:ext cx="432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43</a:t>
              </a:r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1175" y="3976"/>
              <a:ext cx="169" cy="167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1">
                  <a:latin typeface="+mn-lt"/>
                </a:rPr>
                <a:t>14</a:t>
              </a:r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 flipH="1">
              <a:off x="1236" y="3792"/>
              <a:ext cx="88" cy="188"/>
            </a:xfrm>
            <a:prstGeom prst="line">
              <a:avLst/>
            </a:prstGeom>
            <a:noFill/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27" name="Group 10"/>
            <p:cNvGrpSpPr>
              <a:grpSpLocks/>
            </p:cNvGrpSpPr>
            <p:nvPr/>
          </p:nvGrpSpPr>
          <p:grpSpPr bwMode="auto">
            <a:xfrm>
              <a:off x="1404" y="3780"/>
              <a:ext cx="159" cy="289"/>
              <a:chOff x="1692" y="2984"/>
              <a:chExt cx="159" cy="289"/>
            </a:xfrm>
          </p:grpSpPr>
          <p:sp>
            <p:nvSpPr>
              <p:cNvPr id="31" name="Oval 11"/>
              <p:cNvSpPr>
                <a:spLocks noChangeArrowheads="1"/>
              </p:cNvSpPr>
              <p:nvPr/>
            </p:nvSpPr>
            <p:spPr bwMode="auto">
              <a:xfrm>
                <a:off x="1757" y="3180"/>
                <a:ext cx="94" cy="93"/>
              </a:xfrm>
              <a:prstGeom prst="ellipse">
                <a:avLst/>
              </a:prstGeom>
              <a:solidFill>
                <a:srgbClr val="FFFF99"/>
              </a:solidFill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>
                <a:off x="1692" y="2984"/>
                <a:ext cx="88" cy="200"/>
              </a:xfrm>
              <a:prstGeom prst="line">
                <a:avLst/>
              </a:prstGeom>
              <a:noFill/>
              <a:ln w="28575" cap="sq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28" name="Text Box 13"/>
            <p:cNvSpPr txBox="1">
              <a:spLocks noChangeArrowheads="1"/>
            </p:cNvSpPr>
            <p:nvPr/>
          </p:nvSpPr>
          <p:spPr bwMode="auto">
            <a:xfrm>
              <a:off x="960" y="3936"/>
              <a:ext cx="288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+mn-lt"/>
                </a:rPr>
                <a:t>43</a:t>
              </a:r>
            </a:p>
          </p:txBody>
        </p:sp>
        <p:sp>
          <p:nvSpPr>
            <p:cNvPr id="29" name="Oval 14"/>
            <p:cNvSpPr>
              <a:spLocks noChangeArrowheads="1"/>
            </p:cNvSpPr>
            <p:nvPr/>
          </p:nvSpPr>
          <p:spPr bwMode="auto">
            <a:xfrm>
              <a:off x="1248" y="3534"/>
              <a:ext cx="248" cy="238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8</a:t>
              </a:r>
            </a:p>
          </p:txBody>
        </p:sp>
        <p:sp>
          <p:nvSpPr>
            <p:cNvPr id="30" name="Text Box 16"/>
            <p:cNvSpPr txBox="1">
              <a:spLocks noChangeArrowheads="1"/>
            </p:cNvSpPr>
            <p:nvPr/>
          </p:nvSpPr>
          <p:spPr bwMode="auto">
            <a:xfrm>
              <a:off x="1536" y="3888"/>
              <a:ext cx="288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42</a:t>
              </a:r>
            </a:p>
          </p:txBody>
        </p:sp>
      </p:grpSp>
      <p:sp>
        <p:nvSpPr>
          <p:cNvPr id="33" name="Oval 18"/>
          <p:cNvSpPr>
            <a:spLocks noChangeArrowheads="1"/>
          </p:cNvSpPr>
          <p:nvPr/>
        </p:nvSpPr>
        <p:spPr bwMode="auto">
          <a:xfrm>
            <a:off x="1865313" y="5754687"/>
            <a:ext cx="268287" cy="265113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+mn-lt"/>
              </a:rPr>
              <a:t>14</a:t>
            </a:r>
          </a:p>
        </p:txBody>
      </p:sp>
      <p:grpSp>
        <p:nvGrpSpPr>
          <p:cNvPr id="34" name="Group 15"/>
          <p:cNvGrpSpPr>
            <a:grpSpLocks/>
          </p:cNvGrpSpPr>
          <p:nvPr/>
        </p:nvGrpSpPr>
        <p:grpSpPr bwMode="auto">
          <a:xfrm>
            <a:off x="4191000" y="2387600"/>
            <a:ext cx="754062" cy="355600"/>
            <a:chOff x="3413" y="2992"/>
            <a:chExt cx="475" cy="224"/>
          </a:xfrm>
        </p:grpSpPr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3688" y="3024"/>
              <a:ext cx="200" cy="192"/>
            </a:xfrm>
            <a:prstGeom prst="ellipse">
              <a:avLst/>
            </a:prstGeom>
            <a:solidFill>
              <a:srgbClr val="FFFF99"/>
            </a:solidFill>
            <a:ln w="28575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+mn-lt"/>
                </a:rPr>
                <a:t>13</a:t>
              </a:r>
            </a:p>
          </p:txBody>
        </p:sp>
        <p:sp>
          <p:nvSpPr>
            <p:cNvPr id="36" name="Text Box 11"/>
            <p:cNvSpPr txBox="1">
              <a:spLocks noChangeArrowheads="1"/>
            </p:cNvSpPr>
            <p:nvPr/>
          </p:nvSpPr>
          <p:spPr bwMode="auto">
            <a:xfrm>
              <a:off x="3413" y="2992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+mn-lt"/>
                  <a:sym typeface="Symbol" pitchFamily="18" charset="2"/>
                </a:rPr>
                <a:t>-</a:t>
              </a:r>
              <a:endParaRPr lang="en-US" sz="1600" b="1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4631795" y="2438400"/>
            <a:ext cx="317500" cy="304800"/>
          </a:xfrm>
          <a:prstGeom prst="ellipse">
            <a:avLst/>
          </a:prstGeom>
          <a:solidFill>
            <a:srgbClr val="FF0000"/>
          </a:solidFill>
          <a:ln w="28575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20139-31F6-5D00-E7A9-7ED007FCAD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931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CASE 3. </a:t>
            </a:r>
            <a:r>
              <a:rPr kumimoji="1" lang="en-US" b="1" dirty="0" err="1">
                <a:solidFill>
                  <a:srgbClr val="0070C0"/>
                </a:solidFill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</a:rPr>
              <a:t>I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&lt;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 and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x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is integral</a:t>
            </a:r>
          </a:p>
          <a:p>
            <a:pPr lvl="1"/>
            <a:r>
              <a:rPr kumimoji="1" lang="en-US" b="1" dirty="0">
                <a:solidFill>
                  <a:srgbClr val="009900"/>
                </a:solidFill>
                <a:sym typeface="Symbol" pitchFamily="18" charset="2"/>
              </a:rPr>
              <a:t>That is, the LP solution is integral and dominates the incumbent and the current </a:t>
            </a:r>
            <a:r>
              <a:rPr kumimoji="1" lang="en-US" b="1" u="sng" dirty="0">
                <a:solidFill>
                  <a:srgbClr val="009900"/>
                </a:solidFill>
                <a:sym typeface="Symbol" pitchFamily="18" charset="2"/>
              </a:rPr>
              <a:t>upper bound</a:t>
            </a:r>
            <a:r>
              <a:rPr kumimoji="1" lang="en-US" b="1" dirty="0">
                <a:solidFill>
                  <a:srgbClr val="009900"/>
                </a:solidFill>
                <a:sym typeface="Symbol" pitchFamily="18" charset="2"/>
              </a:rPr>
              <a:t>.</a:t>
            </a:r>
          </a:p>
          <a:p>
            <a:pPr lvl="1"/>
            <a:r>
              <a:rPr kumimoji="1" lang="en-US" b="1" dirty="0">
                <a:sym typeface="Symbol" pitchFamily="18" charset="2"/>
              </a:rPr>
              <a:t>Then Incumbent := </a:t>
            </a:r>
            <a:r>
              <a:rPr kumimoji="1" lang="en-US" b="1" dirty="0" err="1">
                <a:sym typeface="Symbol" pitchFamily="18" charset="2"/>
              </a:rPr>
              <a:t>x</a:t>
            </a:r>
            <a:r>
              <a:rPr kumimoji="1" lang="en-US" b="1" baseline="30000" dirty="0" err="1">
                <a:sym typeface="Symbol" pitchFamily="18" charset="2"/>
              </a:rPr>
              <a:t>LP</a:t>
            </a:r>
            <a:r>
              <a:rPr kumimoji="1" lang="en-US" b="1" dirty="0">
                <a:sym typeface="Symbol" pitchFamily="18" charset="2"/>
              </a:rPr>
              <a:t>;  </a:t>
            </a:r>
            <a:r>
              <a:rPr kumimoji="1" lang="en-US" b="1" dirty="0" err="1"/>
              <a:t>z</a:t>
            </a:r>
            <a:r>
              <a:rPr kumimoji="1" lang="en-US" b="1" baseline="30000" dirty="0" err="1"/>
              <a:t>I</a:t>
            </a:r>
            <a:r>
              <a:rPr kumimoji="1" lang="en-US" b="1" dirty="0">
                <a:sym typeface="Symbol" pitchFamily="18" charset="2"/>
              </a:rPr>
              <a:t> := </a:t>
            </a:r>
            <a:r>
              <a:rPr kumimoji="1" lang="en-US" b="1" dirty="0" err="1">
                <a:sym typeface="Symbol" pitchFamily="18" charset="2"/>
              </a:rPr>
              <a:t>z</a:t>
            </a:r>
            <a:r>
              <a:rPr kumimoji="1" lang="en-US" b="1" baseline="30000" dirty="0" err="1">
                <a:sym typeface="Symbol" pitchFamily="18" charset="2"/>
              </a:rPr>
              <a:t>LP</a:t>
            </a:r>
            <a:endParaRPr kumimoji="1" lang="en-US" b="1" baseline="30000" dirty="0">
              <a:sym typeface="Symbol" pitchFamily="18" charset="2"/>
            </a:endParaRPr>
          </a:p>
          <a:p>
            <a:pPr lvl="1"/>
            <a:r>
              <a:rPr kumimoji="1" lang="en-US" b="1" dirty="0">
                <a:sym typeface="Symbol" pitchFamily="18" charset="2"/>
              </a:rPr>
              <a:t>Remove S from LIST (</a:t>
            </a:r>
            <a:r>
              <a:rPr kumimoji="1" lang="en-US" b="1" dirty="0">
                <a:solidFill>
                  <a:srgbClr val="FF0000"/>
                </a:solidFill>
                <a:sym typeface="Symbol" pitchFamily="18" charset="2"/>
              </a:rPr>
              <a:t>fathomed by integrality</a:t>
            </a:r>
            <a:r>
              <a:rPr kumimoji="1" lang="en-US" b="1" dirty="0">
                <a:sym typeface="Symbol" pitchFamily="18" charset="2"/>
              </a:rPr>
              <a:t>), return to SELECT</a:t>
            </a:r>
            <a:endParaRPr lang="en-US" b="1" dirty="0">
              <a:sym typeface="Symbol" pitchFamily="18" charset="2"/>
            </a:endParaRPr>
          </a:p>
          <a:p>
            <a:pPr lvl="1"/>
            <a:r>
              <a:rPr lang="en-US" b="1" dirty="0"/>
              <a:t>e.g., node 4 was selected, and the solution to the LP was integer-valued.</a:t>
            </a:r>
            <a:endParaRPr kumimoji="1" lang="en-US" b="1" dirty="0">
              <a:solidFill>
                <a:schemeClr val="accent4"/>
              </a:solidFill>
              <a:sym typeface="Symbol" pitchFamily="18" charset="2"/>
            </a:endParaRPr>
          </a:p>
          <a:p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CASE 4.  </a:t>
            </a:r>
            <a:r>
              <a:rPr kumimoji="1" lang="en-US" b="1" dirty="0" err="1">
                <a:solidFill>
                  <a:srgbClr val="0070C0"/>
                </a:solidFill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</a:rPr>
              <a:t>I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&lt;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z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 and </a:t>
            </a:r>
            <a:r>
              <a:rPr kumimoji="1" lang="en-US" b="1" dirty="0" err="1">
                <a:solidFill>
                  <a:srgbClr val="0070C0"/>
                </a:solidFill>
                <a:sym typeface="Symbol" pitchFamily="18" charset="2"/>
              </a:rPr>
              <a:t>x</a:t>
            </a:r>
            <a:r>
              <a:rPr kumimoji="1" lang="en-US" b="1" baseline="30000" dirty="0" err="1">
                <a:solidFill>
                  <a:srgbClr val="0070C0"/>
                </a:solidFill>
                <a:sym typeface="Symbol" pitchFamily="18" charset="2"/>
              </a:rPr>
              <a:t>LP</a:t>
            </a:r>
            <a:r>
              <a:rPr kumimoji="1" lang="en-US" b="1" dirty="0">
                <a:solidFill>
                  <a:srgbClr val="0070C0"/>
                </a:solidFill>
                <a:sym typeface="Symbol" pitchFamily="18" charset="2"/>
              </a:rPr>
              <a:t> is not integral</a:t>
            </a:r>
          </a:p>
          <a:p>
            <a:pPr lvl="1"/>
            <a:r>
              <a:rPr kumimoji="1" lang="en-US" b="1" dirty="0">
                <a:solidFill>
                  <a:srgbClr val="009900"/>
                </a:solidFill>
                <a:sym typeface="Symbol" pitchFamily="18" charset="2"/>
              </a:rPr>
              <a:t>There is not enough information to fathom S </a:t>
            </a:r>
          </a:p>
          <a:p>
            <a:pPr lvl="1"/>
            <a:r>
              <a:rPr kumimoji="1" lang="en-US" b="1" dirty="0">
                <a:sym typeface="Symbol" pitchFamily="18" charset="2"/>
              </a:rPr>
              <a:t>Remove S from LIST, add the children of S </a:t>
            </a:r>
          </a:p>
          <a:p>
            <a:pPr marL="457200" lvl="1" indent="0">
              <a:buNone/>
            </a:pPr>
            <a:r>
              <a:rPr kumimoji="1" lang="en-US" b="1" dirty="0">
                <a:sym typeface="Symbol" pitchFamily="18" charset="2"/>
              </a:rPr>
              <a:t>     to LIST, return to SELECT</a:t>
            </a:r>
            <a:endParaRPr lang="en-US" dirty="0"/>
          </a:p>
          <a:p>
            <a:pPr lvl="1"/>
            <a:r>
              <a:rPr lang="en-US" b="1" dirty="0"/>
              <a:t>e.g., select node 3.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Algorithm</a:t>
            </a: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7899400" y="4775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+mn-lt"/>
              </a:rPr>
              <a:t>44 3/7</a:t>
            </a: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515100" y="5118100"/>
            <a:ext cx="952500" cy="977900"/>
            <a:chOff x="4056" y="3176"/>
            <a:chExt cx="600" cy="616"/>
          </a:xfrm>
        </p:grpSpPr>
        <p:sp>
          <p:nvSpPr>
            <p:cNvPr id="6" name="Oval 20"/>
            <p:cNvSpPr>
              <a:spLocks noChangeArrowheads="1"/>
            </p:cNvSpPr>
            <p:nvPr/>
          </p:nvSpPr>
          <p:spPr bwMode="auto">
            <a:xfrm>
              <a:off x="4112" y="353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7" name="Line 21"/>
            <p:cNvSpPr>
              <a:spLocks noChangeShapeType="1"/>
            </p:cNvSpPr>
            <p:nvPr/>
          </p:nvSpPr>
          <p:spPr bwMode="auto">
            <a:xfrm flipH="1">
              <a:off x="4328" y="3208"/>
              <a:ext cx="328" cy="352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4056" y="3176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0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7823200" y="5105400"/>
            <a:ext cx="1320800" cy="990600"/>
            <a:chOff x="4064" y="2248"/>
            <a:chExt cx="832" cy="624"/>
          </a:xfrm>
        </p:grpSpPr>
        <p:sp>
          <p:nvSpPr>
            <p:cNvPr id="10" name="Oval 24"/>
            <p:cNvSpPr>
              <a:spLocks noChangeArrowheads="1"/>
            </p:cNvSpPr>
            <p:nvPr/>
          </p:nvSpPr>
          <p:spPr bwMode="auto">
            <a:xfrm>
              <a:off x="4464" y="2616"/>
              <a:ext cx="256" cy="25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7</a:t>
              </a:r>
            </a:p>
          </p:txBody>
        </p:sp>
        <p:sp>
          <p:nvSpPr>
            <p:cNvPr id="11" name="Line 25"/>
            <p:cNvSpPr>
              <a:spLocks noChangeShapeType="1"/>
            </p:cNvSpPr>
            <p:nvPr/>
          </p:nvSpPr>
          <p:spPr bwMode="auto">
            <a:xfrm>
              <a:off x="4064" y="2248"/>
              <a:ext cx="448" cy="400"/>
            </a:xfrm>
            <a:prstGeom prst="line">
              <a:avLst/>
            </a:prstGeom>
            <a:noFill/>
            <a:ln w="5715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Text Box 26"/>
            <p:cNvSpPr txBox="1">
              <a:spLocks noChangeArrowheads="1"/>
            </p:cNvSpPr>
            <p:nvPr/>
          </p:nvSpPr>
          <p:spPr bwMode="auto">
            <a:xfrm>
              <a:off x="4296" y="2248"/>
              <a:ext cx="6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2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3" name="Group 31"/>
          <p:cNvGrpSpPr>
            <a:grpSpLocks/>
          </p:cNvGrpSpPr>
          <p:nvPr/>
        </p:nvGrpSpPr>
        <p:grpSpPr bwMode="auto">
          <a:xfrm>
            <a:off x="7315200" y="4267200"/>
            <a:ext cx="952500" cy="939800"/>
            <a:chOff x="4560" y="2640"/>
            <a:chExt cx="600" cy="592"/>
          </a:xfrm>
        </p:grpSpPr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576" y="2896"/>
              <a:ext cx="336" cy="336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+mn-lt"/>
                </a:rPr>
                <a:t>3</a:t>
              </a:r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4560" y="2640"/>
              <a:ext cx="600" cy="231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x</a:t>
              </a:r>
              <a:r>
                <a:rPr lang="en-US" sz="1800" b="1" baseline="-25000" dirty="0">
                  <a:solidFill>
                    <a:srgbClr val="FF0000"/>
                  </a:solidFill>
                  <a:latin typeface="+mn-lt"/>
                </a:rPr>
                <a:t>1</a:t>
              </a:r>
              <a:r>
                <a:rPr lang="en-US" sz="1800" b="1" dirty="0">
                  <a:solidFill>
                    <a:srgbClr val="FF0000"/>
                  </a:solidFill>
                  <a:latin typeface="+mn-lt"/>
                </a:rPr>
                <a:t> = 1</a:t>
              </a:r>
              <a:endParaRPr lang="en-US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7" name="Text Box 33"/>
          <p:cNvSpPr txBox="1">
            <a:spLocks noChangeArrowheads="1"/>
          </p:cNvSpPr>
          <p:nvPr/>
        </p:nvSpPr>
        <p:spPr bwMode="auto">
          <a:xfrm>
            <a:off x="3839633" y="5689600"/>
            <a:ext cx="2561167" cy="396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List := List – 3 + {6,7}</a:t>
            </a: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7899400" y="3124200"/>
            <a:ext cx="850900" cy="482600"/>
            <a:chOff x="4552" y="2608"/>
            <a:chExt cx="536" cy="304"/>
          </a:xfrm>
        </p:grpSpPr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4552" y="2640"/>
              <a:ext cx="5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chemeClr val="bg1"/>
                  </a:solidFill>
                  <a:latin typeface="+mn-lt"/>
                </a:rPr>
                <a:t>42</a:t>
              </a:r>
            </a:p>
          </p:txBody>
        </p:sp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4784" y="2608"/>
              <a:ext cx="304" cy="304"/>
            </a:xfrm>
            <a:prstGeom prst="ellipse">
              <a:avLst/>
            </a:prstGeom>
            <a:solidFill>
              <a:srgbClr val="FFFF99"/>
            </a:solidFill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8280400" y="3124200"/>
            <a:ext cx="482600" cy="482600"/>
          </a:xfrm>
          <a:prstGeom prst="ellipse">
            <a:avLst/>
          </a:prstGeom>
          <a:solidFill>
            <a:srgbClr val="FF0000"/>
          </a:solidFill>
          <a:ln w="381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+mn-lt"/>
              </a:rPr>
              <a:t>4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6CDD415-0C55-CB8F-6848-4E6EAA471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428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01" y="1905000"/>
            <a:ext cx="1762699" cy="159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Always choose one of the new </a:t>
            </a:r>
            <a:r>
              <a:rPr lang="en-US" dirty="0" err="1"/>
              <a:t>subproblems</a:t>
            </a:r>
            <a:r>
              <a:rPr lang="en-US" dirty="0"/>
              <a:t> just generated; typically the one with the best lower bound</a:t>
            </a:r>
          </a:p>
          <a:p>
            <a:pPr lvl="1"/>
            <a:r>
              <a:rPr lang="en-US" dirty="0"/>
              <a:t>Backtrack when node is discarded</a:t>
            </a:r>
          </a:p>
          <a:p>
            <a:pPr lvl="1"/>
            <a:r>
              <a:rPr lang="en-US" dirty="0"/>
              <a:t>Advantages: can potentially find a (good) solution fast</a:t>
            </a:r>
          </a:p>
          <a:p>
            <a:pPr lvl="1"/>
            <a:r>
              <a:rPr lang="en-US" dirty="0"/>
              <a:t>Disadvantages: “Hidden” good solutions difficult to find</a:t>
            </a:r>
          </a:p>
          <a:p>
            <a:r>
              <a:rPr lang="en-US" dirty="0"/>
              <a:t>Best-first Search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Always choose the </a:t>
            </a:r>
            <a:r>
              <a:rPr lang="en-US" dirty="0" err="1"/>
              <a:t>subproblem</a:t>
            </a:r>
            <a:r>
              <a:rPr lang="en-US" dirty="0"/>
              <a:t> with the best lower bound</a:t>
            </a:r>
          </a:p>
          <a:p>
            <a:pPr lvl="1"/>
            <a:r>
              <a:rPr lang="en-US" dirty="0"/>
              <a:t>Advantages: examines potentially good nodes; uniformly tighten bounds</a:t>
            </a:r>
          </a:p>
          <a:p>
            <a:pPr lvl="1"/>
            <a:r>
              <a:rPr lang="en-US" dirty="0"/>
              <a:t>Disadvantages: tree tends to be larger</a:t>
            </a:r>
          </a:p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Breadth-first Search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Expand all nodes at a level before going to the next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Not used in practice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Selection Rules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495800"/>
            <a:ext cx="185809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97806"/>
            <a:ext cx="1295400" cy="64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20538-21B5-48D8-4271-6DAAF4AAA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345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8001000" cy="4800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400" dirty="0">
                <a:solidFill>
                  <a:srgbClr val="0070C0"/>
                </a:solidFill>
              </a:rPr>
              <a:t>Rule of Thumb 1:  </a:t>
            </a:r>
            <a:r>
              <a:rPr lang="en-US" sz="2400" dirty="0"/>
              <a:t>Don’t let LIST get too big (the solutions must be stored).  So, prefer nodes that are further down in the tree – </a:t>
            </a:r>
            <a:r>
              <a:rPr lang="en-US" i="1" dirty="0"/>
              <a:t>Depth-first Search</a:t>
            </a:r>
            <a:endParaRPr lang="en-US" sz="2400" i="1" dirty="0"/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400" dirty="0">
                <a:solidFill>
                  <a:srgbClr val="0070C0"/>
                </a:solidFill>
              </a:rPr>
              <a:t>Rule of Thumb 2:  </a:t>
            </a:r>
            <a:r>
              <a:rPr lang="en-US" sz="2400" dirty="0"/>
              <a:t>Pick a node of LIST that is likely to lead to an improved the currently best solution. Sometimes heuristics are used to come up with a good feasible solution.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dirty="0">
                <a:solidFill>
                  <a:srgbClr val="0070C0"/>
                </a:solidFill>
              </a:rPr>
              <a:t>Rule of thumb 3:  </a:t>
            </a:r>
            <a:r>
              <a:rPr lang="en-US" dirty="0"/>
              <a:t>if it appears clear that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= 1 in an optimal solution, it is often good to branch on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= 0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= 1       The hope is that a subdivision with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= 0 can be pruned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</a:pPr>
            <a:r>
              <a:rPr lang="en-US" dirty="0">
                <a:solidFill>
                  <a:srgbClr val="0070C0"/>
                </a:solidFill>
              </a:rPr>
              <a:t>Rule of thumb 4:  </a:t>
            </a:r>
            <a:r>
              <a:rPr lang="en-US" dirty="0"/>
              <a:t>branching on important variables is worthwhile</a:t>
            </a:r>
          </a:p>
          <a:p>
            <a:pPr>
              <a:spcAft>
                <a:spcPts val="2400"/>
              </a:spcAft>
            </a:pPr>
            <a:endParaRPr lang="en-US" sz="2400" dirty="0"/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Selection/ Branching Rules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521E77-9F4D-CBD5-EE7B-77726D0AE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5078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Solving an IP with general integer variables </a:t>
            </a:r>
            <a:r>
              <a:rPr lang="en-US" i="1" dirty="0"/>
              <a:t>n </a:t>
            </a:r>
            <a:r>
              <a:rPr lang="en-US" dirty="0"/>
              <a:t>∈{0, 1, 2, 3, …</a:t>
            </a:r>
            <a:r>
              <a:rPr lang="en-US" i="1" dirty="0"/>
              <a:t>N</a:t>
            </a:r>
            <a:r>
              <a:rPr lang="en-US" dirty="0"/>
              <a:t>} </a:t>
            </a:r>
          </a:p>
          <a:p>
            <a:pPr lvl="4"/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Approach 1</a:t>
            </a:r>
            <a:r>
              <a:rPr lang="en-US" dirty="0">
                <a:solidFill>
                  <a:srgbClr val="0070C0"/>
                </a:solidFill>
              </a:rPr>
              <a:t>: </a:t>
            </a:r>
            <a:r>
              <a:rPr lang="en-US" dirty="0"/>
              <a:t>A general integer </a:t>
            </a:r>
            <a:r>
              <a:rPr lang="en-US" i="1" dirty="0"/>
              <a:t>n </a:t>
            </a:r>
            <a:r>
              <a:rPr lang="en-US" dirty="0"/>
              <a:t>∈{0, 1, 2, 3, …</a:t>
            </a:r>
            <a:r>
              <a:rPr lang="en-US" i="1" dirty="0"/>
              <a:t>N</a:t>
            </a:r>
            <a:r>
              <a:rPr lang="en-US" dirty="0"/>
              <a:t>} can be modeled via binary variables </a:t>
            </a:r>
            <a:r>
              <a:rPr lang="en-US" i="1" dirty="0" err="1"/>
              <a:t>y</a:t>
            </a:r>
            <a:r>
              <a:rPr lang="en-US" i="1" baseline="-25000" dirty="0" err="1"/>
              <a:t>k</a:t>
            </a:r>
            <a:r>
              <a:rPr lang="en-US" dirty="0"/>
              <a:t>:</a:t>
            </a:r>
          </a:p>
          <a:p>
            <a:pPr lvl="2"/>
            <a:endParaRPr lang="en-US" dirty="0"/>
          </a:p>
          <a:p>
            <a:endParaRPr lang="en-US" dirty="0"/>
          </a:p>
          <a:p>
            <a:pPr lvl="4"/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Approach 2</a:t>
            </a:r>
            <a:r>
              <a:rPr lang="en-US" dirty="0">
                <a:solidFill>
                  <a:srgbClr val="0070C0"/>
                </a:solidFill>
              </a:rPr>
              <a:t>: </a:t>
            </a:r>
            <a:r>
              <a:rPr lang="en-US" dirty="0"/>
              <a:t>Generating </a:t>
            </a:r>
            <a:r>
              <a:rPr lang="en-US" dirty="0" err="1"/>
              <a:t>subproblems</a:t>
            </a:r>
            <a:r>
              <a:rPr lang="en-US" dirty="0"/>
              <a:t> by branching on an appropriately chosen fractional-valued variable </a:t>
            </a:r>
            <a:endParaRPr lang="en-US" i="1" dirty="0"/>
          </a:p>
          <a:p>
            <a:pPr lvl="1"/>
            <a:r>
              <a:rPr lang="en-US" dirty="0"/>
              <a:t>Suppose a fractional value between the integers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and</a:t>
            </a:r>
            <a:r>
              <a:rPr lang="en-US" i="1" dirty="0"/>
              <a:t> i+</a:t>
            </a:r>
            <a:r>
              <a:rPr lang="en-US" dirty="0"/>
              <a:t>1. Then the two newly generated </a:t>
            </a:r>
            <a:r>
              <a:rPr lang="en-US" dirty="0" err="1"/>
              <a:t>subproblems</a:t>
            </a:r>
            <a:r>
              <a:rPr lang="en-US" dirty="0"/>
              <a:t> are</a:t>
            </a:r>
          </a:p>
          <a:p>
            <a:pPr lvl="1"/>
            <a:r>
              <a:rPr lang="en-US" b="1" dirty="0"/>
              <a:t>New </a:t>
            </a:r>
            <a:r>
              <a:rPr lang="en-US" b="1" dirty="0" err="1"/>
              <a:t>Subproblem</a:t>
            </a:r>
            <a:r>
              <a:rPr lang="en-US" b="1" dirty="0"/>
              <a:t> 1</a:t>
            </a:r>
            <a:r>
              <a:rPr lang="en-US" dirty="0"/>
              <a:t>    Old </a:t>
            </a:r>
            <a:r>
              <a:rPr lang="en-US" dirty="0" err="1"/>
              <a:t>subproblem</a:t>
            </a:r>
            <a:r>
              <a:rPr lang="en-US" dirty="0"/>
              <a:t> + Constraint 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dirty="0"/>
              <a:t> ≤ </a:t>
            </a:r>
            <a:r>
              <a:rPr lang="en-US" i="1" dirty="0" err="1"/>
              <a:t>i</a:t>
            </a:r>
            <a:r>
              <a:rPr lang="en-US" dirty="0"/>
              <a:t>  </a:t>
            </a:r>
            <a:r>
              <a:rPr lang="en-US" b="1" dirty="0"/>
              <a:t> </a:t>
            </a:r>
          </a:p>
          <a:p>
            <a:pPr lvl="1"/>
            <a:r>
              <a:rPr lang="en-US" b="1" dirty="0"/>
              <a:t>New Subproblem 2    </a:t>
            </a:r>
            <a:r>
              <a:rPr lang="en-US" dirty="0"/>
              <a:t>Old subproblem + Constraint</a:t>
            </a:r>
            <a:r>
              <a:rPr lang="en-US" b="1" dirty="0"/>
              <a:t>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dirty="0"/>
              <a:t> ≥ </a:t>
            </a:r>
            <a:r>
              <a:rPr lang="en-US" i="1" dirty="0" err="1"/>
              <a:t>i</a:t>
            </a:r>
            <a:r>
              <a:rPr lang="en-US" i="1" dirty="0"/>
              <a:t> + </a:t>
            </a:r>
            <a:r>
              <a:rPr lang="en-US" dirty="0"/>
              <a:t>1 </a:t>
            </a:r>
            <a:r>
              <a:rPr lang="en-US" b="1" dirty="0"/>
              <a:t>	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for General Integer Program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51675" y="3080543"/>
          <a:ext cx="1300256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9160" imgH="431640" progId="Equation.DSMT4">
                  <p:embed/>
                </p:oleObj>
              </mc:Choice>
              <mc:Fallback>
                <p:oleObj name="Equation" r:id="rId2" imgW="749160" imgH="4316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51675" y="3080543"/>
                        <a:ext cx="1300256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14800" y="327052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9900"/>
                </a:solidFill>
                <a:latin typeface="+mn-lt"/>
              </a:rPr>
              <a:t>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8387" y="3132028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+mn-lt"/>
              </a:rPr>
              <a:t>Fewer 0-1 variables</a:t>
            </a:r>
          </a:p>
          <a:p>
            <a:r>
              <a:rPr lang="en-US" b="1" dirty="0">
                <a:solidFill>
                  <a:srgbClr val="009900"/>
                </a:solidFill>
                <a:latin typeface="+mn-lt"/>
              </a:rPr>
              <a:t>Weaker relaxation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395413" y="3048000"/>
          <a:ext cx="2566987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31640" progId="Equation.DSMT4">
                  <p:embed/>
                </p:oleObj>
              </mc:Choice>
              <mc:Fallback>
                <p:oleObj name="Equation" r:id="rId4" imgW="1358640" imgH="43164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3048000"/>
                        <a:ext cx="2566987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FD7B5-A600-D383-CDAF-D9F585111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6741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235751"/>
              </p:ext>
            </p:extLst>
          </p:nvPr>
        </p:nvGraphicFramePr>
        <p:xfrm>
          <a:off x="1003300" y="2757488"/>
          <a:ext cx="2676525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1168200" progId="Equation.DSMT4">
                  <p:embed/>
                </p:oleObj>
              </mc:Choice>
              <mc:Fallback>
                <p:oleObj name="Equation" r:id="rId2" imgW="1282680" imgH="1168200" progId="Equation.DSMT4">
                  <p:embed/>
                  <p:pic>
                    <p:nvPicPr>
                      <p:cNvPr id="18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2757488"/>
                        <a:ext cx="2676525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4687888" y="26050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4687888" y="5348288"/>
            <a:ext cx="3200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224686" y="2568008"/>
            <a:ext cx="402674" cy="369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 dirty="0">
                <a:solidFill>
                  <a:schemeClr val="bg1"/>
                </a:solidFill>
                <a:latin typeface="+mn-lt"/>
              </a:rPr>
              <a:t>2</a:t>
            </a: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508875" y="5334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 dirty="0">
                <a:solidFill>
                  <a:schemeClr val="bg1"/>
                </a:solidFill>
                <a:latin typeface="+mn-lt"/>
              </a:rPr>
              <a:t>1</a:t>
            </a: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4651375" y="4546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5411788" y="5308600"/>
            <a:ext cx="79375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175375" y="5308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5411788" y="4546600"/>
            <a:ext cx="79375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6175375" y="4546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4648200" y="5308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4648200" y="3022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8" name="Oval 16"/>
          <p:cNvSpPr>
            <a:spLocks noChangeArrowheads="1"/>
          </p:cNvSpPr>
          <p:nvPr/>
        </p:nvSpPr>
        <p:spPr bwMode="auto">
          <a:xfrm>
            <a:off x="5410200" y="3022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6172200" y="3022600"/>
            <a:ext cx="77788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4648200" y="3784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5410200" y="37846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6172200" y="3784600"/>
            <a:ext cx="77788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>
            <a:off x="4724400" y="3048000"/>
            <a:ext cx="28956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 flipV="1">
            <a:off x="5486400" y="3556000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6935788" y="53086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 flipV="1">
            <a:off x="6089209" y="2568008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114800" y="2514600"/>
            <a:ext cx="1313094" cy="2743200"/>
            <a:chOff x="4370508" y="2286000"/>
            <a:chExt cx="1313094" cy="2743200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4370508" y="2286000"/>
              <a:ext cx="886225" cy="27432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226402" y="2480624"/>
              <a:ext cx="457200" cy="2143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4941666" y="3313268"/>
              <a:ext cx="457200" cy="2143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4737867" y="3918744"/>
              <a:ext cx="457200" cy="2143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509267" y="4622472"/>
              <a:ext cx="457200" cy="2143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19369D-A6F7-C528-6F4F-8E7EFDFA1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91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24"/>
          <p:cNvSpPr>
            <a:spLocks noChangeShapeType="1"/>
          </p:cNvSpPr>
          <p:nvPr/>
        </p:nvSpPr>
        <p:spPr bwMode="auto">
          <a:xfrm flipV="1">
            <a:off x="7161984" y="3016962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43" name="Content Placeholder 1"/>
          <p:cNvSpPr txBox="1">
            <a:spLocks/>
          </p:cNvSpPr>
          <p:nvPr/>
        </p:nvSpPr>
        <p:spPr bwMode="auto">
          <a:xfrm>
            <a:off x="685800" y="1143000"/>
            <a:ext cx="7772400" cy="90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Bounding</a:t>
            </a:r>
            <a:r>
              <a:rPr lang="en-US" dirty="0">
                <a:solidFill>
                  <a:schemeClr val="bg1"/>
                </a:solidFill>
              </a:rPr>
              <a:t>: solve linear programming relaxation: </a:t>
            </a:r>
          </a:p>
          <a:p>
            <a:r>
              <a:rPr lang="en-US" b="1" dirty="0">
                <a:solidFill>
                  <a:schemeClr val="bg1"/>
                </a:solidFill>
              </a:rPr>
              <a:t>Branching</a:t>
            </a:r>
            <a:r>
              <a:rPr lang="en-US" dirty="0">
                <a:solidFill>
                  <a:schemeClr val="bg1"/>
                </a:solidFill>
              </a:rPr>
              <a:t>: divide into 2 </a:t>
            </a:r>
            <a:r>
              <a:rPr lang="en-US" dirty="0" err="1">
                <a:solidFill>
                  <a:schemeClr val="bg1"/>
                </a:solidFill>
              </a:rPr>
              <a:t>subproblems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/>
        </p:nvGraphicFramePr>
        <p:xfrm>
          <a:off x="5943600" y="1625242"/>
          <a:ext cx="152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99753" imgH="215806" progId="Equation.DSMT4">
                  <p:embed/>
                </p:oleObj>
              </mc:Choice>
              <mc:Fallback>
                <p:oleObj name="Equation" r:id="rId2" imgW="799753" imgH="215806" progId="Equation.DSMT4">
                  <p:embed/>
                  <p:pic>
                    <p:nvPicPr>
                      <p:cNvPr id="44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625242"/>
                        <a:ext cx="1524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7125416" y="1053742"/>
          <a:ext cx="18415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0948" imgH="393529" progId="Equation.3">
                  <p:embed/>
                </p:oleObj>
              </mc:Choice>
              <mc:Fallback>
                <p:oleObj name="Equation" r:id="rId4" imgW="1040948" imgH="393529" progId="Equation.3">
                  <p:embed/>
                  <p:pic>
                    <p:nvPicPr>
                      <p:cNvPr id="4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5416" y="1053742"/>
                        <a:ext cx="18415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14"/>
          <p:cNvSpPr>
            <a:spLocks noChangeShapeType="1"/>
          </p:cNvSpPr>
          <p:nvPr/>
        </p:nvSpPr>
        <p:spPr bwMode="auto">
          <a:xfrm>
            <a:off x="5694913" y="32146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>
            <a:off x="5694913" y="5957888"/>
            <a:ext cx="31988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5272638" y="3175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2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8512726" y="5957888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1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1" name="Oval 18"/>
          <p:cNvSpPr>
            <a:spLocks noChangeArrowheads="1"/>
          </p:cNvSpPr>
          <p:nvPr/>
        </p:nvSpPr>
        <p:spPr bwMode="auto">
          <a:xfrm>
            <a:off x="5658401" y="5156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2" name="Oval 19"/>
          <p:cNvSpPr>
            <a:spLocks noChangeArrowheads="1"/>
          </p:cNvSpPr>
          <p:nvPr/>
        </p:nvSpPr>
        <p:spPr bwMode="auto">
          <a:xfrm>
            <a:off x="6418813" y="5918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3" name="Oval 20"/>
          <p:cNvSpPr>
            <a:spLocks noChangeArrowheads="1"/>
          </p:cNvSpPr>
          <p:nvPr/>
        </p:nvSpPr>
        <p:spPr bwMode="auto">
          <a:xfrm>
            <a:off x="7180813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4" name="Oval 21"/>
          <p:cNvSpPr>
            <a:spLocks noChangeArrowheads="1"/>
          </p:cNvSpPr>
          <p:nvPr/>
        </p:nvSpPr>
        <p:spPr bwMode="auto">
          <a:xfrm>
            <a:off x="6418813" y="5156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5" name="Oval 22"/>
          <p:cNvSpPr>
            <a:spLocks noChangeArrowheads="1"/>
          </p:cNvSpPr>
          <p:nvPr/>
        </p:nvSpPr>
        <p:spPr bwMode="auto">
          <a:xfrm>
            <a:off x="7180813" y="5156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6" name="Oval 23"/>
          <p:cNvSpPr>
            <a:spLocks noChangeArrowheads="1"/>
          </p:cNvSpPr>
          <p:nvPr/>
        </p:nvSpPr>
        <p:spPr bwMode="auto">
          <a:xfrm>
            <a:off x="5653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7" name="Oval 24"/>
          <p:cNvSpPr>
            <a:spLocks noChangeArrowheads="1"/>
          </p:cNvSpPr>
          <p:nvPr/>
        </p:nvSpPr>
        <p:spPr bwMode="auto">
          <a:xfrm>
            <a:off x="5653638" y="3632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8" name="Oval 25"/>
          <p:cNvSpPr>
            <a:spLocks noChangeArrowheads="1"/>
          </p:cNvSpPr>
          <p:nvPr/>
        </p:nvSpPr>
        <p:spPr bwMode="auto">
          <a:xfrm>
            <a:off x="6417226" y="3632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9" name="Oval 26"/>
          <p:cNvSpPr>
            <a:spLocks noChangeArrowheads="1"/>
          </p:cNvSpPr>
          <p:nvPr/>
        </p:nvSpPr>
        <p:spPr bwMode="auto">
          <a:xfrm>
            <a:off x="7177638" y="3632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0" name="Oval 27"/>
          <p:cNvSpPr>
            <a:spLocks noChangeArrowheads="1"/>
          </p:cNvSpPr>
          <p:nvPr/>
        </p:nvSpPr>
        <p:spPr bwMode="auto">
          <a:xfrm>
            <a:off x="5653638" y="4394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1" name="Oval 28"/>
          <p:cNvSpPr>
            <a:spLocks noChangeArrowheads="1"/>
          </p:cNvSpPr>
          <p:nvPr/>
        </p:nvSpPr>
        <p:spPr bwMode="auto">
          <a:xfrm>
            <a:off x="6417226" y="4394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2" name="Oval 29"/>
          <p:cNvSpPr>
            <a:spLocks noChangeArrowheads="1"/>
          </p:cNvSpPr>
          <p:nvPr/>
        </p:nvSpPr>
        <p:spPr bwMode="auto">
          <a:xfrm>
            <a:off x="7177638" y="4394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3" name="Line 30"/>
          <p:cNvSpPr>
            <a:spLocks noChangeShapeType="1"/>
          </p:cNvSpPr>
          <p:nvPr/>
        </p:nvSpPr>
        <p:spPr bwMode="auto">
          <a:xfrm>
            <a:off x="5728251" y="3657600"/>
            <a:ext cx="28971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4" name="Oval 32"/>
          <p:cNvSpPr>
            <a:spLocks noChangeArrowheads="1"/>
          </p:cNvSpPr>
          <p:nvPr/>
        </p:nvSpPr>
        <p:spPr bwMode="auto">
          <a:xfrm>
            <a:off x="7939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5" name="Line 34"/>
          <p:cNvSpPr>
            <a:spLocks noChangeShapeType="1"/>
          </p:cNvSpPr>
          <p:nvPr/>
        </p:nvSpPr>
        <p:spPr bwMode="auto">
          <a:xfrm flipV="1">
            <a:off x="7225146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66" name="Object 35"/>
          <p:cNvGraphicFramePr>
            <a:graphicFrameLocks noChangeAspect="1"/>
          </p:cNvGraphicFramePr>
          <p:nvPr/>
        </p:nvGraphicFramePr>
        <p:xfrm>
          <a:off x="7023651" y="2971800"/>
          <a:ext cx="6111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48" imgH="215713" progId="Equation.3">
                  <p:embed/>
                </p:oleObj>
              </mc:Choice>
              <mc:Fallback>
                <p:oleObj name="Equation" r:id="rId6" imgW="406048" imgH="215713" progId="Equation.3">
                  <p:embed/>
                  <p:pic>
                    <p:nvPicPr>
                      <p:cNvPr id="66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651" y="2971800"/>
                        <a:ext cx="6111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Line 36"/>
          <p:cNvSpPr>
            <a:spLocks noChangeShapeType="1"/>
          </p:cNvSpPr>
          <p:nvPr/>
        </p:nvSpPr>
        <p:spPr bwMode="auto">
          <a:xfrm flipV="1">
            <a:off x="7939638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68" name="Object 37"/>
          <p:cNvGraphicFramePr>
            <a:graphicFrameLocks noChangeAspect="1"/>
          </p:cNvGraphicFramePr>
          <p:nvPr/>
        </p:nvGraphicFramePr>
        <p:xfrm>
          <a:off x="7709451" y="2971800"/>
          <a:ext cx="606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359" imgH="215713" progId="Equation.3">
                  <p:embed/>
                </p:oleObj>
              </mc:Choice>
              <mc:Fallback>
                <p:oleObj name="Equation" r:id="rId8" imgW="393359" imgH="215713" progId="Equation.3">
                  <p:embed/>
                  <p:pic>
                    <p:nvPicPr>
                      <p:cNvPr id="68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9451" y="2971800"/>
                        <a:ext cx="606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Line 38"/>
          <p:cNvSpPr>
            <a:spLocks noChangeShapeType="1"/>
          </p:cNvSpPr>
          <p:nvPr/>
        </p:nvSpPr>
        <p:spPr bwMode="auto">
          <a:xfrm>
            <a:off x="7939638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0" name="Line 39"/>
          <p:cNvSpPr>
            <a:spLocks noChangeShapeType="1"/>
          </p:cNvSpPr>
          <p:nvPr/>
        </p:nvSpPr>
        <p:spPr bwMode="auto">
          <a:xfrm flipH="1">
            <a:off x="6913419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5" name="Line 22"/>
          <p:cNvSpPr>
            <a:spLocks noChangeShapeType="1"/>
          </p:cNvSpPr>
          <p:nvPr/>
        </p:nvSpPr>
        <p:spPr bwMode="auto">
          <a:xfrm flipV="1">
            <a:off x="6571545" y="4126411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7" name="Oval 2"/>
          <p:cNvSpPr>
            <a:spLocks noChangeArrowheads="1"/>
          </p:cNvSpPr>
          <p:nvPr/>
        </p:nvSpPr>
        <p:spPr bwMode="auto">
          <a:xfrm>
            <a:off x="2162175" y="36893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1" name="Oval 4"/>
          <p:cNvSpPr>
            <a:spLocks noChangeArrowheads="1"/>
          </p:cNvSpPr>
          <p:nvPr/>
        </p:nvSpPr>
        <p:spPr bwMode="auto">
          <a:xfrm>
            <a:off x="2617788" y="4527550"/>
            <a:ext cx="230187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2" name="Oval 5"/>
          <p:cNvSpPr>
            <a:spLocks noChangeArrowheads="1"/>
          </p:cNvSpPr>
          <p:nvPr/>
        </p:nvSpPr>
        <p:spPr bwMode="auto">
          <a:xfrm>
            <a:off x="1704975" y="4527550"/>
            <a:ext cx="227013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3" name="Line 6"/>
          <p:cNvSpPr>
            <a:spLocks noChangeShapeType="1"/>
          </p:cNvSpPr>
          <p:nvPr/>
        </p:nvSpPr>
        <p:spPr bwMode="auto">
          <a:xfrm flipH="1">
            <a:off x="1857375" y="3917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>
            <a:off x="2316163" y="39179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467926"/>
              </p:ext>
            </p:extLst>
          </p:nvPr>
        </p:nvGraphicFramePr>
        <p:xfrm>
          <a:off x="1293813" y="4037013"/>
          <a:ext cx="638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6048" imgH="215713" progId="Equation.3">
                  <p:embed/>
                </p:oleObj>
              </mc:Choice>
              <mc:Fallback>
                <p:oleObj name="Equation" r:id="rId10" imgW="406048" imgH="215713" progId="Equation.3">
                  <p:embed/>
                  <p:pic>
                    <p:nvPicPr>
                      <p:cNvPr id="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037013"/>
                        <a:ext cx="638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473236"/>
              </p:ext>
            </p:extLst>
          </p:nvPr>
        </p:nvGraphicFramePr>
        <p:xfrm>
          <a:off x="2617788" y="4040188"/>
          <a:ext cx="5715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359" imgH="215713" progId="Equation.3">
                  <p:embed/>
                </p:oleObj>
              </mc:Choice>
              <mc:Fallback>
                <p:oleObj name="Equation" r:id="rId12" imgW="393359" imgH="215713" progId="Equation.3">
                  <p:embed/>
                  <p:pic>
                    <p:nvPicPr>
                      <p:cNvPr id="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040188"/>
                        <a:ext cx="57150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85" name="Text Box 3"/>
          <p:cNvSpPr txBox="1">
            <a:spLocks noChangeArrowheads="1"/>
          </p:cNvSpPr>
          <p:nvPr/>
        </p:nvSpPr>
        <p:spPr bwMode="auto">
          <a:xfrm>
            <a:off x="2390774" y="3429000"/>
            <a:ext cx="1813147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59/7 ≈ 8.43</a:t>
            </a:r>
          </a:p>
        </p:txBody>
      </p:sp>
      <p:sp>
        <p:nvSpPr>
          <p:cNvPr id="5" name="Oval 4"/>
          <p:cNvSpPr/>
          <p:nvPr/>
        </p:nvSpPr>
        <p:spPr>
          <a:xfrm>
            <a:off x="7833360" y="3602181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09C0B-BE7A-FF50-C5AA-9AE67E1BB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84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Node selection</a:t>
            </a:r>
            <a:r>
              <a:rPr lang="en-US" dirty="0"/>
              <a:t>: select (highest) right node</a:t>
            </a:r>
            <a:endParaRPr lang="en-US" i="1" dirty="0"/>
          </a:p>
          <a:p>
            <a:r>
              <a:rPr lang="en-US" b="1" dirty="0"/>
              <a:t>Bounding</a:t>
            </a:r>
            <a:r>
              <a:rPr lang="en-US" dirty="0"/>
              <a:t>: solve linear programming relaxation: infeasible</a:t>
            </a:r>
          </a:p>
          <a:p>
            <a:r>
              <a:rPr lang="en-US" dirty="0"/>
              <a:t>Node is thus fathomed by infeasibility 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50" name="Line 14"/>
          <p:cNvSpPr>
            <a:spLocks noChangeShapeType="1"/>
          </p:cNvSpPr>
          <p:nvPr/>
        </p:nvSpPr>
        <p:spPr bwMode="auto">
          <a:xfrm>
            <a:off x="5694913" y="32146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5694913" y="5957888"/>
            <a:ext cx="31988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5272638" y="3175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2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8512726" y="5957888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1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Oval 18"/>
          <p:cNvSpPr>
            <a:spLocks noChangeArrowheads="1"/>
          </p:cNvSpPr>
          <p:nvPr/>
        </p:nvSpPr>
        <p:spPr bwMode="auto">
          <a:xfrm>
            <a:off x="5658401" y="5156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5" name="Oval 19"/>
          <p:cNvSpPr>
            <a:spLocks noChangeArrowheads="1"/>
          </p:cNvSpPr>
          <p:nvPr/>
        </p:nvSpPr>
        <p:spPr bwMode="auto">
          <a:xfrm>
            <a:off x="6418813" y="5918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7180813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7" name="Oval 21"/>
          <p:cNvSpPr>
            <a:spLocks noChangeArrowheads="1"/>
          </p:cNvSpPr>
          <p:nvPr/>
        </p:nvSpPr>
        <p:spPr bwMode="auto">
          <a:xfrm>
            <a:off x="6418813" y="5156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180813" y="5156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9" name="Oval 23"/>
          <p:cNvSpPr>
            <a:spLocks noChangeArrowheads="1"/>
          </p:cNvSpPr>
          <p:nvPr/>
        </p:nvSpPr>
        <p:spPr bwMode="auto">
          <a:xfrm>
            <a:off x="5653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0" name="Oval 24"/>
          <p:cNvSpPr>
            <a:spLocks noChangeArrowheads="1"/>
          </p:cNvSpPr>
          <p:nvPr/>
        </p:nvSpPr>
        <p:spPr bwMode="auto">
          <a:xfrm>
            <a:off x="5653638" y="3632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1" name="Oval 25"/>
          <p:cNvSpPr>
            <a:spLocks noChangeArrowheads="1"/>
          </p:cNvSpPr>
          <p:nvPr/>
        </p:nvSpPr>
        <p:spPr bwMode="auto">
          <a:xfrm>
            <a:off x="6417226" y="3632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2" name="Oval 26"/>
          <p:cNvSpPr>
            <a:spLocks noChangeArrowheads="1"/>
          </p:cNvSpPr>
          <p:nvPr/>
        </p:nvSpPr>
        <p:spPr bwMode="auto">
          <a:xfrm>
            <a:off x="7177638" y="3632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3" name="Oval 27"/>
          <p:cNvSpPr>
            <a:spLocks noChangeArrowheads="1"/>
          </p:cNvSpPr>
          <p:nvPr/>
        </p:nvSpPr>
        <p:spPr bwMode="auto">
          <a:xfrm>
            <a:off x="5653638" y="4394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4" name="Oval 28"/>
          <p:cNvSpPr>
            <a:spLocks noChangeArrowheads="1"/>
          </p:cNvSpPr>
          <p:nvPr/>
        </p:nvSpPr>
        <p:spPr bwMode="auto">
          <a:xfrm>
            <a:off x="6417226" y="4394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5" name="Oval 29"/>
          <p:cNvSpPr>
            <a:spLocks noChangeArrowheads="1"/>
          </p:cNvSpPr>
          <p:nvPr/>
        </p:nvSpPr>
        <p:spPr bwMode="auto">
          <a:xfrm>
            <a:off x="7177638" y="4394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6" name="Line 30"/>
          <p:cNvSpPr>
            <a:spLocks noChangeShapeType="1"/>
          </p:cNvSpPr>
          <p:nvPr/>
        </p:nvSpPr>
        <p:spPr bwMode="auto">
          <a:xfrm>
            <a:off x="5728251" y="3657600"/>
            <a:ext cx="28971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7" name="Oval 32"/>
          <p:cNvSpPr>
            <a:spLocks noChangeArrowheads="1"/>
          </p:cNvSpPr>
          <p:nvPr/>
        </p:nvSpPr>
        <p:spPr bwMode="auto">
          <a:xfrm>
            <a:off x="7939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69" name="Object 35"/>
          <p:cNvGraphicFramePr>
            <a:graphicFrameLocks noChangeAspect="1"/>
          </p:cNvGraphicFramePr>
          <p:nvPr/>
        </p:nvGraphicFramePr>
        <p:xfrm>
          <a:off x="7023651" y="2971800"/>
          <a:ext cx="6111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48" imgH="215713" progId="Equation.3">
                  <p:embed/>
                </p:oleObj>
              </mc:Choice>
              <mc:Fallback>
                <p:oleObj name="Equation" r:id="rId2" imgW="406048" imgH="215713" progId="Equation.3">
                  <p:embed/>
                  <p:pic>
                    <p:nvPicPr>
                      <p:cNvPr id="69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651" y="2971800"/>
                        <a:ext cx="6111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Line 36"/>
          <p:cNvSpPr>
            <a:spLocks noChangeShapeType="1"/>
          </p:cNvSpPr>
          <p:nvPr/>
        </p:nvSpPr>
        <p:spPr bwMode="auto">
          <a:xfrm flipV="1">
            <a:off x="7939638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71" name="Object 37"/>
          <p:cNvGraphicFramePr>
            <a:graphicFrameLocks noChangeAspect="1"/>
          </p:cNvGraphicFramePr>
          <p:nvPr/>
        </p:nvGraphicFramePr>
        <p:xfrm>
          <a:off x="7709451" y="2971800"/>
          <a:ext cx="606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3359" imgH="215713" progId="Equation.3">
                  <p:embed/>
                </p:oleObj>
              </mc:Choice>
              <mc:Fallback>
                <p:oleObj name="Equation" r:id="rId4" imgW="393359" imgH="215713" progId="Equation.3">
                  <p:embed/>
                  <p:pic>
                    <p:nvPicPr>
                      <p:cNvPr id="71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9451" y="2971800"/>
                        <a:ext cx="606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Line 47"/>
          <p:cNvSpPr>
            <a:spLocks noChangeShapeType="1"/>
          </p:cNvSpPr>
          <p:nvPr/>
        </p:nvSpPr>
        <p:spPr bwMode="auto">
          <a:xfrm>
            <a:off x="5653638" y="5181600"/>
            <a:ext cx="31242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75" name="Object 48"/>
          <p:cNvGraphicFramePr>
            <a:graphicFrameLocks noChangeAspect="1"/>
          </p:cNvGraphicFramePr>
          <p:nvPr/>
        </p:nvGraphicFramePr>
        <p:xfrm>
          <a:off x="4915451" y="5757863"/>
          <a:ext cx="6826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1613" imgH="215806" progId="Equation.3">
                  <p:embed/>
                </p:oleObj>
              </mc:Choice>
              <mc:Fallback>
                <p:oleObj name="Equation" r:id="rId6" imgW="431613" imgH="215806" progId="Equation.3">
                  <p:embed/>
                  <p:pic>
                    <p:nvPicPr>
                      <p:cNvPr id="75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5451" y="5757863"/>
                        <a:ext cx="6826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49"/>
          <p:cNvGraphicFramePr>
            <a:graphicFrameLocks noChangeAspect="1"/>
          </p:cNvGraphicFramePr>
          <p:nvPr/>
        </p:nvGraphicFramePr>
        <p:xfrm>
          <a:off x="4969426" y="50292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359" imgH="215713" progId="Equation.3">
                  <p:embed/>
                </p:oleObj>
              </mc:Choice>
              <mc:Fallback>
                <p:oleObj name="Equation" r:id="rId8" imgW="393359" imgH="215713" progId="Equation.3">
                  <p:embed/>
                  <p:pic>
                    <p:nvPicPr>
                      <p:cNvPr id="76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26" y="50292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Line 50"/>
          <p:cNvSpPr>
            <a:spLocks noChangeShapeType="1"/>
          </p:cNvSpPr>
          <p:nvPr/>
        </p:nvSpPr>
        <p:spPr bwMode="auto">
          <a:xfrm flipV="1">
            <a:off x="6263238" y="48768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8" name="Line 22"/>
          <p:cNvSpPr>
            <a:spLocks noChangeShapeType="1"/>
          </p:cNvSpPr>
          <p:nvPr/>
        </p:nvSpPr>
        <p:spPr bwMode="auto">
          <a:xfrm flipV="1">
            <a:off x="6571545" y="4126411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5" name="Oval 2"/>
          <p:cNvSpPr>
            <a:spLocks noChangeArrowheads="1"/>
          </p:cNvSpPr>
          <p:nvPr/>
        </p:nvSpPr>
        <p:spPr bwMode="auto">
          <a:xfrm>
            <a:off x="2162175" y="36893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2617788" y="4527550"/>
            <a:ext cx="230187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1704975" y="4527550"/>
            <a:ext cx="227013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" name="Line 6"/>
          <p:cNvSpPr>
            <a:spLocks noChangeShapeType="1"/>
          </p:cNvSpPr>
          <p:nvPr/>
        </p:nvSpPr>
        <p:spPr bwMode="auto">
          <a:xfrm flipH="1">
            <a:off x="1857375" y="3917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>
            <a:off x="2316163" y="39179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712303"/>
              </p:ext>
            </p:extLst>
          </p:nvPr>
        </p:nvGraphicFramePr>
        <p:xfrm>
          <a:off x="1293813" y="4037013"/>
          <a:ext cx="638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6048" imgH="215713" progId="Equation.3">
                  <p:embed/>
                </p:oleObj>
              </mc:Choice>
              <mc:Fallback>
                <p:oleObj name="Equation" r:id="rId10" imgW="406048" imgH="215713" progId="Equation.3">
                  <p:embed/>
                  <p:pic>
                    <p:nvPicPr>
                      <p:cNvPr id="6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037013"/>
                        <a:ext cx="638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267375"/>
              </p:ext>
            </p:extLst>
          </p:nvPr>
        </p:nvGraphicFramePr>
        <p:xfrm>
          <a:off x="2617788" y="4040188"/>
          <a:ext cx="5715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359" imgH="215713" progId="Equation.3">
                  <p:embed/>
                </p:oleObj>
              </mc:Choice>
              <mc:Fallback>
                <p:oleObj name="Equation" r:id="rId12" imgW="393359" imgH="215713" progId="Equation.3">
                  <p:embed/>
                  <p:pic>
                    <p:nvPicPr>
                      <p:cNvPr id="6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040188"/>
                        <a:ext cx="57150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Line 51"/>
          <p:cNvSpPr>
            <a:spLocks noChangeShapeType="1"/>
          </p:cNvSpPr>
          <p:nvPr/>
        </p:nvSpPr>
        <p:spPr bwMode="auto">
          <a:xfrm flipV="1">
            <a:off x="2514600" y="4406900"/>
            <a:ext cx="3048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 Box 55"/>
          <p:cNvSpPr txBox="1">
            <a:spLocks noChangeArrowheads="1"/>
          </p:cNvSpPr>
          <p:nvPr/>
        </p:nvSpPr>
        <p:spPr bwMode="auto">
          <a:xfrm>
            <a:off x="2895600" y="4464050"/>
            <a:ext cx="98616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84" name="Text Box 3"/>
          <p:cNvSpPr txBox="1">
            <a:spLocks noChangeArrowheads="1"/>
          </p:cNvSpPr>
          <p:nvPr/>
        </p:nvSpPr>
        <p:spPr bwMode="auto">
          <a:xfrm>
            <a:off x="2390774" y="3429000"/>
            <a:ext cx="1813147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59/7 ≈ 8.43</a:t>
            </a:r>
          </a:p>
        </p:txBody>
      </p:sp>
      <p:sp>
        <p:nvSpPr>
          <p:cNvPr id="85" name="Line 38"/>
          <p:cNvSpPr>
            <a:spLocks noChangeShapeType="1"/>
          </p:cNvSpPr>
          <p:nvPr/>
        </p:nvSpPr>
        <p:spPr bwMode="auto">
          <a:xfrm>
            <a:off x="7939638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8" name="Line 34"/>
          <p:cNvSpPr>
            <a:spLocks noChangeShapeType="1"/>
          </p:cNvSpPr>
          <p:nvPr/>
        </p:nvSpPr>
        <p:spPr bwMode="auto">
          <a:xfrm flipV="1">
            <a:off x="7225146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9" name="Line 39"/>
          <p:cNvSpPr>
            <a:spLocks noChangeShapeType="1"/>
          </p:cNvSpPr>
          <p:nvPr/>
        </p:nvSpPr>
        <p:spPr bwMode="auto">
          <a:xfrm flipH="1">
            <a:off x="6913419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6" name="Line 24"/>
          <p:cNvSpPr>
            <a:spLocks noChangeShapeType="1"/>
          </p:cNvSpPr>
          <p:nvPr/>
        </p:nvSpPr>
        <p:spPr bwMode="auto">
          <a:xfrm flipV="1">
            <a:off x="7161984" y="3016962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1AA186-CC8D-492F-C4C4-D72659AA1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762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508567"/>
              </p:ext>
            </p:extLst>
          </p:nvPr>
        </p:nvGraphicFramePr>
        <p:xfrm>
          <a:off x="7127875" y="1630363"/>
          <a:ext cx="1863725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080" imgH="228600" progId="Equation.DSMT4">
                  <p:embed/>
                </p:oleObj>
              </mc:Choice>
              <mc:Fallback>
                <p:oleObj name="Equation" r:id="rId2" imgW="1054080" imgH="228600" progId="Equation.DSMT4">
                  <p:embed/>
                  <p:pic>
                    <p:nvPicPr>
                      <p:cNvPr id="2048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75" y="1630363"/>
                        <a:ext cx="1863725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5933896" y="2044879"/>
          <a:ext cx="159543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7836" imgH="215806" progId="Equation.3">
                  <p:embed/>
                </p:oleObj>
              </mc:Choice>
              <mc:Fallback>
                <p:oleObj name="Equation" r:id="rId4" imgW="837836" imgH="215806" progId="Equation.3">
                  <p:embed/>
                  <p:pic>
                    <p:nvPicPr>
                      <p:cNvPr id="2049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3896" y="2044879"/>
                        <a:ext cx="159543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5694913" y="32146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5694913" y="5957888"/>
            <a:ext cx="31988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5272638" y="3175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2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8512726" y="5957888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1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658401" y="5156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6418813" y="5918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7180813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6418813" y="5156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7180813" y="5156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5653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5653638" y="3632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6417226" y="3632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7177638" y="3632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5653638" y="4394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6417226" y="4394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7177638" y="4394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>
            <a:off x="5728251" y="3657600"/>
            <a:ext cx="28971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7939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0515" name="Object 35"/>
          <p:cNvGraphicFramePr>
            <a:graphicFrameLocks noChangeAspect="1"/>
          </p:cNvGraphicFramePr>
          <p:nvPr/>
        </p:nvGraphicFramePr>
        <p:xfrm>
          <a:off x="7023651" y="2971800"/>
          <a:ext cx="6111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48" imgH="215713" progId="Equation.3">
                  <p:embed/>
                </p:oleObj>
              </mc:Choice>
              <mc:Fallback>
                <p:oleObj name="Equation" r:id="rId6" imgW="406048" imgH="215713" progId="Equation.3">
                  <p:embed/>
                  <p:pic>
                    <p:nvPicPr>
                      <p:cNvPr id="205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651" y="2971800"/>
                        <a:ext cx="6111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6" name="Line 36"/>
          <p:cNvSpPr>
            <a:spLocks noChangeShapeType="1"/>
          </p:cNvSpPr>
          <p:nvPr/>
        </p:nvSpPr>
        <p:spPr bwMode="auto">
          <a:xfrm flipV="1">
            <a:off x="7939638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0517" name="Object 37"/>
          <p:cNvGraphicFramePr>
            <a:graphicFrameLocks noChangeAspect="1"/>
          </p:cNvGraphicFramePr>
          <p:nvPr/>
        </p:nvGraphicFramePr>
        <p:xfrm>
          <a:off x="7709451" y="2971800"/>
          <a:ext cx="606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359" imgH="215713" progId="Equation.3">
                  <p:embed/>
                </p:oleObj>
              </mc:Choice>
              <mc:Fallback>
                <p:oleObj name="Equation" r:id="rId8" imgW="393359" imgH="215713" progId="Equation.3">
                  <p:embed/>
                  <p:pic>
                    <p:nvPicPr>
                      <p:cNvPr id="2051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9451" y="2971800"/>
                        <a:ext cx="606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7" name="Line 47"/>
          <p:cNvSpPr>
            <a:spLocks noChangeShapeType="1"/>
          </p:cNvSpPr>
          <p:nvPr/>
        </p:nvSpPr>
        <p:spPr bwMode="auto">
          <a:xfrm>
            <a:off x="5653638" y="5181600"/>
            <a:ext cx="31242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0528" name="Object 48"/>
          <p:cNvGraphicFramePr>
            <a:graphicFrameLocks noChangeAspect="1"/>
          </p:cNvGraphicFramePr>
          <p:nvPr/>
        </p:nvGraphicFramePr>
        <p:xfrm>
          <a:off x="4915451" y="5757863"/>
          <a:ext cx="6826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31613" imgH="215806" progId="Equation.3">
                  <p:embed/>
                </p:oleObj>
              </mc:Choice>
              <mc:Fallback>
                <p:oleObj name="Equation" r:id="rId10" imgW="431613" imgH="215806" progId="Equation.3">
                  <p:embed/>
                  <p:pic>
                    <p:nvPicPr>
                      <p:cNvPr id="20528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5451" y="5757863"/>
                        <a:ext cx="6826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9" name="Object 49"/>
          <p:cNvGraphicFramePr>
            <a:graphicFrameLocks noChangeAspect="1"/>
          </p:cNvGraphicFramePr>
          <p:nvPr/>
        </p:nvGraphicFramePr>
        <p:xfrm>
          <a:off x="4969426" y="50292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359" imgH="215713" progId="Equation.3">
                  <p:embed/>
                </p:oleObj>
              </mc:Choice>
              <mc:Fallback>
                <p:oleObj name="Equation" r:id="rId12" imgW="393359" imgH="215713" progId="Equation.3">
                  <p:embed/>
                  <p:pic>
                    <p:nvPicPr>
                      <p:cNvPr id="20529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26" y="50292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0" name="Line 50"/>
          <p:cNvSpPr>
            <a:spLocks noChangeShapeType="1"/>
          </p:cNvSpPr>
          <p:nvPr/>
        </p:nvSpPr>
        <p:spPr bwMode="auto">
          <a:xfrm flipV="1">
            <a:off x="6263238" y="48768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55" name="Content Placeholder 3"/>
          <p:cNvSpPr txBox="1">
            <a:spLocks/>
          </p:cNvSpPr>
          <p:nvPr/>
        </p:nvSpPr>
        <p:spPr bwMode="auto">
          <a:xfrm>
            <a:off x="685800" y="11430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Node selection</a:t>
            </a:r>
            <a:r>
              <a:rPr lang="en-US" dirty="0">
                <a:solidFill>
                  <a:schemeClr val="bg1"/>
                </a:solidFill>
              </a:rPr>
              <a:t>: select left node</a:t>
            </a:r>
            <a:endParaRPr lang="en-US" i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Bounding</a:t>
            </a:r>
            <a:r>
              <a:rPr lang="en-US" dirty="0">
                <a:solidFill>
                  <a:schemeClr val="bg1"/>
                </a:solidFill>
              </a:rPr>
              <a:t>: solve linear programming relaxation: </a:t>
            </a:r>
          </a:p>
          <a:p>
            <a:r>
              <a:rPr lang="en-US" b="1" dirty="0">
                <a:solidFill>
                  <a:schemeClr val="bg1"/>
                </a:solidFill>
              </a:rPr>
              <a:t>Branching</a:t>
            </a:r>
            <a:r>
              <a:rPr lang="en-US" dirty="0">
                <a:solidFill>
                  <a:schemeClr val="bg1"/>
                </a:solidFill>
              </a:rPr>
              <a:t>: divide into 2 </a:t>
            </a:r>
            <a:r>
              <a:rPr lang="en-US" dirty="0" err="1">
                <a:solidFill>
                  <a:schemeClr val="bg1"/>
                </a:solidFill>
              </a:rPr>
              <a:t>subproblems</a:t>
            </a:r>
            <a:r>
              <a:rPr lang="en-US" dirty="0">
                <a:solidFill>
                  <a:schemeClr val="bg1"/>
                </a:solidFill>
              </a:rPr>
              <a:t>: 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57" name="Line 22"/>
          <p:cNvSpPr>
            <a:spLocks noChangeShapeType="1"/>
          </p:cNvSpPr>
          <p:nvPr/>
        </p:nvSpPr>
        <p:spPr bwMode="auto">
          <a:xfrm flipV="1">
            <a:off x="6571545" y="4126411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4" name="Oval 2"/>
          <p:cNvSpPr>
            <a:spLocks noChangeArrowheads="1"/>
          </p:cNvSpPr>
          <p:nvPr/>
        </p:nvSpPr>
        <p:spPr bwMode="auto">
          <a:xfrm>
            <a:off x="2162175" y="36893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" name="Text Box 3"/>
          <p:cNvSpPr txBox="1">
            <a:spLocks noChangeArrowheads="1"/>
          </p:cNvSpPr>
          <p:nvPr/>
        </p:nvSpPr>
        <p:spPr bwMode="auto">
          <a:xfrm>
            <a:off x="2390774" y="3429000"/>
            <a:ext cx="1813147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59/7 ≈ 8.43</a:t>
            </a:r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2617788" y="4527550"/>
            <a:ext cx="230187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1704975" y="4527550"/>
            <a:ext cx="227013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" name="Line 6"/>
          <p:cNvSpPr>
            <a:spLocks noChangeShapeType="1"/>
          </p:cNvSpPr>
          <p:nvPr/>
        </p:nvSpPr>
        <p:spPr bwMode="auto">
          <a:xfrm flipH="1">
            <a:off x="1857375" y="3917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Line 7"/>
          <p:cNvSpPr>
            <a:spLocks noChangeShapeType="1"/>
          </p:cNvSpPr>
          <p:nvPr/>
        </p:nvSpPr>
        <p:spPr bwMode="auto">
          <a:xfrm>
            <a:off x="2316163" y="39179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941613"/>
              </p:ext>
            </p:extLst>
          </p:nvPr>
        </p:nvGraphicFramePr>
        <p:xfrm>
          <a:off x="1293813" y="4037013"/>
          <a:ext cx="638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06048" imgH="215713" progId="Equation.3">
                  <p:embed/>
                </p:oleObj>
              </mc:Choice>
              <mc:Fallback>
                <p:oleObj name="Equation" r:id="rId14" imgW="406048" imgH="215713" progId="Equation.3">
                  <p:embed/>
                  <p:pic>
                    <p:nvPicPr>
                      <p:cNvPr id="9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037013"/>
                        <a:ext cx="638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750459"/>
              </p:ext>
            </p:extLst>
          </p:nvPr>
        </p:nvGraphicFramePr>
        <p:xfrm>
          <a:off x="2617788" y="4040188"/>
          <a:ext cx="5715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93359" imgH="215713" progId="Equation.3">
                  <p:embed/>
                </p:oleObj>
              </mc:Choice>
              <mc:Fallback>
                <p:oleObj name="Equation" r:id="rId16" imgW="393359" imgH="215713" progId="Equation.3">
                  <p:embed/>
                  <p:pic>
                    <p:nvPicPr>
                      <p:cNvPr id="9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040188"/>
                        <a:ext cx="57150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Oval 39"/>
          <p:cNvSpPr>
            <a:spLocks noChangeArrowheads="1"/>
          </p:cNvSpPr>
          <p:nvPr/>
        </p:nvSpPr>
        <p:spPr bwMode="auto">
          <a:xfrm>
            <a:off x="2162175" y="53657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6" name="Oval 40"/>
          <p:cNvSpPr>
            <a:spLocks noChangeArrowheads="1"/>
          </p:cNvSpPr>
          <p:nvPr/>
        </p:nvSpPr>
        <p:spPr bwMode="auto">
          <a:xfrm>
            <a:off x="1247775" y="53657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7" name="Line 41"/>
          <p:cNvSpPr>
            <a:spLocks noChangeShapeType="1"/>
          </p:cNvSpPr>
          <p:nvPr/>
        </p:nvSpPr>
        <p:spPr bwMode="auto">
          <a:xfrm flipH="1">
            <a:off x="14001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8" name="Line 42"/>
          <p:cNvSpPr>
            <a:spLocks noChangeShapeType="1"/>
          </p:cNvSpPr>
          <p:nvPr/>
        </p:nvSpPr>
        <p:spPr bwMode="auto">
          <a:xfrm>
            <a:off x="18573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9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84856"/>
              </p:ext>
            </p:extLst>
          </p:nvPr>
        </p:nvGraphicFramePr>
        <p:xfrm>
          <a:off x="838200" y="4876800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31613" imgH="215806" progId="Equation.3">
                  <p:embed/>
                </p:oleObj>
              </mc:Choice>
              <mc:Fallback>
                <p:oleObj name="Equation" r:id="rId18" imgW="431613" imgH="215806" progId="Equation.3">
                  <p:embed/>
                  <p:pic>
                    <p:nvPicPr>
                      <p:cNvPr id="98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76800"/>
                        <a:ext cx="679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483667"/>
              </p:ext>
            </p:extLst>
          </p:nvPr>
        </p:nvGraphicFramePr>
        <p:xfrm>
          <a:off x="2136775" y="48641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93359" imgH="215713" progId="Equation.3">
                  <p:embed/>
                </p:oleObj>
              </mc:Choice>
              <mc:Fallback>
                <p:oleObj name="Equation" r:id="rId20" imgW="393359" imgH="215713" progId="Equation.3">
                  <p:embed/>
                  <p:pic>
                    <p:nvPicPr>
                      <p:cNvPr id="99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48641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 Box 45"/>
          <p:cNvSpPr txBox="1">
            <a:spLocks noChangeArrowheads="1"/>
          </p:cNvSpPr>
          <p:nvPr/>
        </p:nvSpPr>
        <p:spPr bwMode="auto">
          <a:xfrm>
            <a:off x="542241" y="4468973"/>
            <a:ext cx="1127232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</a:t>
            </a:r>
            <a:r>
              <a:rPr lang="en-US" sz="1600">
                <a:solidFill>
                  <a:schemeClr val="bg1"/>
                </a:solidFill>
                <a:latin typeface="+mn-lt"/>
              </a:rPr>
              <a:t>= 7.5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3" name="Line 51"/>
          <p:cNvSpPr>
            <a:spLocks noChangeShapeType="1"/>
          </p:cNvSpPr>
          <p:nvPr/>
        </p:nvSpPr>
        <p:spPr bwMode="auto">
          <a:xfrm flipV="1">
            <a:off x="2514600" y="4406900"/>
            <a:ext cx="3048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" name="Text Box 55"/>
          <p:cNvSpPr txBox="1">
            <a:spLocks noChangeArrowheads="1"/>
          </p:cNvSpPr>
          <p:nvPr/>
        </p:nvSpPr>
        <p:spPr bwMode="auto">
          <a:xfrm>
            <a:off x="2895600" y="4464050"/>
            <a:ext cx="98616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76" name="Line 38"/>
          <p:cNvSpPr>
            <a:spLocks noChangeShapeType="1"/>
          </p:cNvSpPr>
          <p:nvPr/>
        </p:nvSpPr>
        <p:spPr bwMode="auto">
          <a:xfrm>
            <a:off x="7939638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9" name="Line 34"/>
          <p:cNvSpPr>
            <a:spLocks noChangeShapeType="1"/>
          </p:cNvSpPr>
          <p:nvPr/>
        </p:nvSpPr>
        <p:spPr bwMode="auto">
          <a:xfrm flipV="1">
            <a:off x="7225146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0" name="Line 39"/>
          <p:cNvSpPr>
            <a:spLocks noChangeShapeType="1"/>
          </p:cNvSpPr>
          <p:nvPr/>
        </p:nvSpPr>
        <p:spPr bwMode="auto">
          <a:xfrm flipH="1">
            <a:off x="6913419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7183581" y="554736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Line 24"/>
          <p:cNvSpPr>
            <a:spLocks noChangeShapeType="1"/>
          </p:cNvSpPr>
          <p:nvPr/>
        </p:nvSpPr>
        <p:spPr bwMode="auto">
          <a:xfrm flipV="1">
            <a:off x="7161984" y="3016962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1069F-0300-A0E5-ADF6-7D1918C12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4140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502111"/>
              </p:ext>
            </p:extLst>
          </p:nvPr>
        </p:nvGraphicFramePr>
        <p:xfrm>
          <a:off x="7177088" y="1627188"/>
          <a:ext cx="16160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28600" progId="Equation.DSMT4">
                  <p:embed/>
                </p:oleObj>
              </mc:Choice>
              <mc:Fallback>
                <p:oleObj name="Equation" r:id="rId2" imgW="914400" imgH="228600" progId="Equation.DSMT4">
                  <p:embed/>
                  <p:pic>
                    <p:nvPicPr>
                      <p:cNvPr id="225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1627188"/>
                        <a:ext cx="161607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1409701"/>
          </a:xfrm>
        </p:spPr>
        <p:txBody>
          <a:bodyPr/>
          <a:lstStyle/>
          <a:p>
            <a:r>
              <a:rPr lang="en-US" b="1" dirty="0"/>
              <a:t>Node selection</a:t>
            </a:r>
            <a:r>
              <a:rPr lang="en-US" dirty="0"/>
              <a:t>: select (lowest) right node</a:t>
            </a:r>
            <a:endParaRPr lang="en-US" i="1" dirty="0"/>
          </a:p>
          <a:p>
            <a:r>
              <a:rPr lang="en-US" b="1" dirty="0"/>
              <a:t>Bounding</a:t>
            </a:r>
            <a:r>
              <a:rPr lang="en-US" dirty="0"/>
              <a:t>: solve linear programming relaxation: </a:t>
            </a:r>
          </a:p>
          <a:p>
            <a:r>
              <a:rPr lang="en-US" dirty="0"/>
              <a:t>Node is thus fathomed by optimality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60" name="Line 14"/>
          <p:cNvSpPr>
            <a:spLocks noChangeShapeType="1"/>
          </p:cNvSpPr>
          <p:nvPr/>
        </p:nvSpPr>
        <p:spPr bwMode="auto">
          <a:xfrm>
            <a:off x="5694913" y="32146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5694913" y="5957888"/>
            <a:ext cx="31988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5272638" y="3175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2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8512726" y="5957888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1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58401" y="5156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6418813" y="5918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0813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7" name="Oval 21"/>
          <p:cNvSpPr>
            <a:spLocks noChangeArrowheads="1"/>
          </p:cNvSpPr>
          <p:nvPr/>
        </p:nvSpPr>
        <p:spPr bwMode="auto">
          <a:xfrm>
            <a:off x="6418813" y="5149273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9" name="Oval 23"/>
          <p:cNvSpPr>
            <a:spLocks noChangeArrowheads="1"/>
          </p:cNvSpPr>
          <p:nvPr/>
        </p:nvSpPr>
        <p:spPr bwMode="auto">
          <a:xfrm>
            <a:off x="5653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0" name="Oval 24"/>
          <p:cNvSpPr>
            <a:spLocks noChangeArrowheads="1"/>
          </p:cNvSpPr>
          <p:nvPr/>
        </p:nvSpPr>
        <p:spPr bwMode="auto">
          <a:xfrm>
            <a:off x="5653638" y="3632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1" name="Oval 25"/>
          <p:cNvSpPr>
            <a:spLocks noChangeArrowheads="1"/>
          </p:cNvSpPr>
          <p:nvPr/>
        </p:nvSpPr>
        <p:spPr bwMode="auto">
          <a:xfrm>
            <a:off x="6417226" y="3632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2" name="Oval 26"/>
          <p:cNvSpPr>
            <a:spLocks noChangeArrowheads="1"/>
          </p:cNvSpPr>
          <p:nvPr/>
        </p:nvSpPr>
        <p:spPr bwMode="auto">
          <a:xfrm>
            <a:off x="7177638" y="3632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5653638" y="4394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4" name="Oval 28"/>
          <p:cNvSpPr>
            <a:spLocks noChangeArrowheads="1"/>
          </p:cNvSpPr>
          <p:nvPr/>
        </p:nvSpPr>
        <p:spPr bwMode="auto">
          <a:xfrm>
            <a:off x="6417226" y="4394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5" name="Oval 29"/>
          <p:cNvSpPr>
            <a:spLocks noChangeArrowheads="1"/>
          </p:cNvSpPr>
          <p:nvPr/>
        </p:nvSpPr>
        <p:spPr bwMode="auto">
          <a:xfrm>
            <a:off x="7177638" y="4394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6" name="Line 30"/>
          <p:cNvSpPr>
            <a:spLocks noChangeShapeType="1"/>
          </p:cNvSpPr>
          <p:nvPr/>
        </p:nvSpPr>
        <p:spPr bwMode="auto">
          <a:xfrm>
            <a:off x="5728251" y="3657600"/>
            <a:ext cx="28971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7" name="Oval 32"/>
          <p:cNvSpPr>
            <a:spLocks noChangeArrowheads="1"/>
          </p:cNvSpPr>
          <p:nvPr/>
        </p:nvSpPr>
        <p:spPr bwMode="auto">
          <a:xfrm>
            <a:off x="7939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79" name="Object 35"/>
          <p:cNvGraphicFramePr>
            <a:graphicFrameLocks noChangeAspect="1"/>
          </p:cNvGraphicFramePr>
          <p:nvPr/>
        </p:nvGraphicFramePr>
        <p:xfrm>
          <a:off x="7023651" y="2971800"/>
          <a:ext cx="6111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48" imgH="215713" progId="Equation.3">
                  <p:embed/>
                </p:oleObj>
              </mc:Choice>
              <mc:Fallback>
                <p:oleObj name="Equation" r:id="rId4" imgW="406048" imgH="215713" progId="Equation.3">
                  <p:embed/>
                  <p:pic>
                    <p:nvPicPr>
                      <p:cNvPr id="79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651" y="2971800"/>
                        <a:ext cx="6111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Line 36"/>
          <p:cNvSpPr>
            <a:spLocks noChangeShapeType="1"/>
          </p:cNvSpPr>
          <p:nvPr/>
        </p:nvSpPr>
        <p:spPr bwMode="auto">
          <a:xfrm flipV="1">
            <a:off x="7939638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81" name="Object 37"/>
          <p:cNvGraphicFramePr>
            <a:graphicFrameLocks noChangeAspect="1"/>
          </p:cNvGraphicFramePr>
          <p:nvPr/>
        </p:nvGraphicFramePr>
        <p:xfrm>
          <a:off x="7709451" y="2971800"/>
          <a:ext cx="606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359" imgH="215713" progId="Equation.3">
                  <p:embed/>
                </p:oleObj>
              </mc:Choice>
              <mc:Fallback>
                <p:oleObj name="Equation" r:id="rId6" imgW="393359" imgH="215713" progId="Equation.3">
                  <p:embed/>
                  <p:pic>
                    <p:nvPicPr>
                      <p:cNvPr id="81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9451" y="2971800"/>
                        <a:ext cx="606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Line 47"/>
          <p:cNvSpPr>
            <a:spLocks noChangeShapeType="1"/>
          </p:cNvSpPr>
          <p:nvPr/>
        </p:nvSpPr>
        <p:spPr bwMode="auto">
          <a:xfrm>
            <a:off x="5653638" y="5181600"/>
            <a:ext cx="31242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85" name="Object 48"/>
          <p:cNvGraphicFramePr>
            <a:graphicFrameLocks noChangeAspect="1"/>
          </p:cNvGraphicFramePr>
          <p:nvPr/>
        </p:nvGraphicFramePr>
        <p:xfrm>
          <a:off x="4915451" y="5757863"/>
          <a:ext cx="6826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13" imgH="215806" progId="Equation.3">
                  <p:embed/>
                </p:oleObj>
              </mc:Choice>
              <mc:Fallback>
                <p:oleObj name="Equation" r:id="rId8" imgW="431613" imgH="215806" progId="Equation.3">
                  <p:embed/>
                  <p:pic>
                    <p:nvPicPr>
                      <p:cNvPr id="85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5451" y="5757863"/>
                        <a:ext cx="6826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49"/>
          <p:cNvGraphicFramePr>
            <a:graphicFrameLocks noChangeAspect="1"/>
          </p:cNvGraphicFramePr>
          <p:nvPr/>
        </p:nvGraphicFramePr>
        <p:xfrm>
          <a:off x="4969426" y="50292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359" imgH="215713" progId="Equation.3">
                  <p:embed/>
                </p:oleObj>
              </mc:Choice>
              <mc:Fallback>
                <p:oleObj name="Equation" r:id="rId10" imgW="393359" imgH="215713" progId="Equation.3">
                  <p:embed/>
                  <p:pic>
                    <p:nvPicPr>
                      <p:cNvPr id="86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26" y="50292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Line 50"/>
          <p:cNvSpPr>
            <a:spLocks noChangeShapeType="1"/>
          </p:cNvSpPr>
          <p:nvPr/>
        </p:nvSpPr>
        <p:spPr bwMode="auto">
          <a:xfrm flipV="1">
            <a:off x="6263238" y="48768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8" name="Line 22"/>
          <p:cNvSpPr>
            <a:spLocks noChangeShapeType="1"/>
          </p:cNvSpPr>
          <p:nvPr/>
        </p:nvSpPr>
        <p:spPr bwMode="auto">
          <a:xfrm flipV="1">
            <a:off x="6571545" y="4126411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6" name="Oval 2"/>
          <p:cNvSpPr>
            <a:spLocks noChangeArrowheads="1"/>
          </p:cNvSpPr>
          <p:nvPr/>
        </p:nvSpPr>
        <p:spPr bwMode="auto">
          <a:xfrm>
            <a:off x="2162175" y="36893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" name="Oval 4"/>
          <p:cNvSpPr>
            <a:spLocks noChangeArrowheads="1"/>
          </p:cNvSpPr>
          <p:nvPr/>
        </p:nvSpPr>
        <p:spPr bwMode="auto">
          <a:xfrm>
            <a:off x="2617788" y="4527550"/>
            <a:ext cx="230187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9" name="Oval 5"/>
          <p:cNvSpPr>
            <a:spLocks noChangeArrowheads="1"/>
          </p:cNvSpPr>
          <p:nvPr/>
        </p:nvSpPr>
        <p:spPr bwMode="auto">
          <a:xfrm>
            <a:off x="1704975" y="4527550"/>
            <a:ext cx="227013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" name="Line 6"/>
          <p:cNvSpPr>
            <a:spLocks noChangeShapeType="1"/>
          </p:cNvSpPr>
          <p:nvPr/>
        </p:nvSpPr>
        <p:spPr bwMode="auto">
          <a:xfrm flipH="1">
            <a:off x="1857375" y="3917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Line 7"/>
          <p:cNvSpPr>
            <a:spLocks noChangeShapeType="1"/>
          </p:cNvSpPr>
          <p:nvPr/>
        </p:nvSpPr>
        <p:spPr bwMode="auto">
          <a:xfrm>
            <a:off x="2316163" y="39179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9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70102"/>
              </p:ext>
            </p:extLst>
          </p:nvPr>
        </p:nvGraphicFramePr>
        <p:xfrm>
          <a:off x="1293813" y="4037013"/>
          <a:ext cx="638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06048" imgH="215713" progId="Equation.3">
                  <p:embed/>
                </p:oleObj>
              </mc:Choice>
              <mc:Fallback>
                <p:oleObj name="Equation" r:id="rId12" imgW="406048" imgH="215713" progId="Equation.3">
                  <p:embed/>
                  <p:pic>
                    <p:nvPicPr>
                      <p:cNvPr id="235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037013"/>
                        <a:ext cx="638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328516"/>
              </p:ext>
            </p:extLst>
          </p:nvPr>
        </p:nvGraphicFramePr>
        <p:xfrm>
          <a:off x="2617788" y="4040188"/>
          <a:ext cx="5715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93359" imgH="215713" progId="Equation.3">
                  <p:embed/>
                </p:oleObj>
              </mc:Choice>
              <mc:Fallback>
                <p:oleObj name="Equation" r:id="rId14" imgW="393359" imgH="215713" progId="Equation.3">
                  <p:embed/>
                  <p:pic>
                    <p:nvPicPr>
                      <p:cNvPr id="235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040188"/>
                        <a:ext cx="57150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Oval 39"/>
          <p:cNvSpPr>
            <a:spLocks noChangeArrowheads="1"/>
          </p:cNvSpPr>
          <p:nvPr/>
        </p:nvSpPr>
        <p:spPr bwMode="auto">
          <a:xfrm>
            <a:off x="2162175" y="5365750"/>
            <a:ext cx="228600" cy="228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5" name="Oval 40"/>
          <p:cNvSpPr>
            <a:spLocks noChangeArrowheads="1"/>
          </p:cNvSpPr>
          <p:nvPr/>
        </p:nvSpPr>
        <p:spPr bwMode="auto">
          <a:xfrm>
            <a:off x="1247775" y="53657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6" name="Line 41"/>
          <p:cNvSpPr>
            <a:spLocks noChangeShapeType="1"/>
          </p:cNvSpPr>
          <p:nvPr/>
        </p:nvSpPr>
        <p:spPr bwMode="auto">
          <a:xfrm flipH="1">
            <a:off x="14001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7" name="Line 42"/>
          <p:cNvSpPr>
            <a:spLocks noChangeShapeType="1"/>
          </p:cNvSpPr>
          <p:nvPr/>
        </p:nvSpPr>
        <p:spPr bwMode="auto">
          <a:xfrm>
            <a:off x="18573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98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364170"/>
              </p:ext>
            </p:extLst>
          </p:nvPr>
        </p:nvGraphicFramePr>
        <p:xfrm>
          <a:off x="838200" y="4876800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31613" imgH="215806" progId="Equation.3">
                  <p:embed/>
                </p:oleObj>
              </mc:Choice>
              <mc:Fallback>
                <p:oleObj name="Equation" r:id="rId16" imgW="431613" imgH="215806" progId="Equation.3">
                  <p:embed/>
                  <p:pic>
                    <p:nvPicPr>
                      <p:cNvPr id="2359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76800"/>
                        <a:ext cx="679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545946"/>
              </p:ext>
            </p:extLst>
          </p:nvPr>
        </p:nvGraphicFramePr>
        <p:xfrm>
          <a:off x="2136775" y="48641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93359" imgH="215713" progId="Equation.3">
                  <p:embed/>
                </p:oleObj>
              </mc:Choice>
              <mc:Fallback>
                <p:oleObj name="Equation" r:id="rId18" imgW="393359" imgH="215713" progId="Equation.3">
                  <p:embed/>
                  <p:pic>
                    <p:nvPicPr>
                      <p:cNvPr id="2359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48641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Line 51"/>
          <p:cNvSpPr>
            <a:spLocks noChangeShapeType="1"/>
          </p:cNvSpPr>
          <p:nvPr/>
        </p:nvSpPr>
        <p:spPr bwMode="auto">
          <a:xfrm flipV="1">
            <a:off x="2514600" y="4406900"/>
            <a:ext cx="3048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Line 52"/>
          <p:cNvSpPr>
            <a:spLocks noChangeShapeType="1"/>
          </p:cNvSpPr>
          <p:nvPr/>
        </p:nvSpPr>
        <p:spPr bwMode="auto">
          <a:xfrm flipV="1">
            <a:off x="2055813" y="5245100"/>
            <a:ext cx="306387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6" name="Text Box 55"/>
          <p:cNvSpPr txBox="1">
            <a:spLocks noChangeArrowheads="1"/>
          </p:cNvSpPr>
          <p:nvPr/>
        </p:nvSpPr>
        <p:spPr bwMode="auto">
          <a:xfrm>
            <a:off x="2895600" y="4464050"/>
            <a:ext cx="98616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6871854" y="3505200"/>
            <a:ext cx="886225" cy="2743200"/>
          </a:xfrm>
          <a:prstGeom prst="line">
            <a:avLst/>
          </a:prstGeom>
          <a:ln w="63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 Box 3"/>
          <p:cNvSpPr txBox="1">
            <a:spLocks noChangeArrowheads="1"/>
          </p:cNvSpPr>
          <p:nvPr/>
        </p:nvSpPr>
        <p:spPr bwMode="auto">
          <a:xfrm>
            <a:off x="2390774" y="3429000"/>
            <a:ext cx="1813147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59/7 ≈ 8.43</a:t>
            </a:r>
          </a:p>
        </p:txBody>
      </p:sp>
      <p:sp>
        <p:nvSpPr>
          <p:cNvPr id="107" name="Text Box 45"/>
          <p:cNvSpPr txBox="1">
            <a:spLocks noChangeArrowheads="1"/>
          </p:cNvSpPr>
          <p:nvPr/>
        </p:nvSpPr>
        <p:spPr bwMode="auto">
          <a:xfrm>
            <a:off x="542241" y="4468973"/>
            <a:ext cx="1127232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7.5</a:t>
            </a:r>
          </a:p>
        </p:txBody>
      </p:sp>
      <p:sp>
        <p:nvSpPr>
          <p:cNvPr id="108" name="Line 38"/>
          <p:cNvSpPr>
            <a:spLocks noChangeShapeType="1"/>
          </p:cNvSpPr>
          <p:nvPr/>
        </p:nvSpPr>
        <p:spPr bwMode="auto">
          <a:xfrm>
            <a:off x="7939638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2" name="Line 34"/>
          <p:cNvSpPr>
            <a:spLocks noChangeShapeType="1"/>
          </p:cNvSpPr>
          <p:nvPr/>
        </p:nvSpPr>
        <p:spPr bwMode="auto">
          <a:xfrm flipV="1">
            <a:off x="7225146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 flipH="1">
            <a:off x="6913419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7183581" y="5119254"/>
            <a:ext cx="91440" cy="91440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Box 50"/>
          <p:cNvSpPr txBox="1">
            <a:spLocks noChangeArrowheads="1"/>
          </p:cNvSpPr>
          <p:nvPr/>
        </p:nvSpPr>
        <p:spPr bwMode="auto">
          <a:xfrm>
            <a:off x="2390775" y="5289550"/>
            <a:ext cx="206607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lower = 7</a:t>
            </a:r>
          </a:p>
          <a:p>
            <a:r>
              <a:rPr lang="en-US" sz="1600" b="1" dirty="0">
                <a:solidFill>
                  <a:srgbClr val="009900"/>
                </a:solidFill>
                <a:latin typeface="+mn-lt"/>
              </a:rPr>
              <a:t>Integer solution </a:t>
            </a:r>
            <a:r>
              <a:rPr lang="en-US" sz="1600" dirty="0">
                <a:solidFill>
                  <a:srgbClr val="009900"/>
                </a:solidFill>
                <a:latin typeface="+mn-lt"/>
              </a:rPr>
              <a:t>(2, 1)</a:t>
            </a:r>
          </a:p>
        </p:txBody>
      </p:sp>
      <p:sp>
        <p:nvSpPr>
          <p:cNvPr id="68" name="Line 24"/>
          <p:cNvSpPr>
            <a:spLocks noChangeShapeType="1"/>
          </p:cNvSpPr>
          <p:nvPr/>
        </p:nvSpPr>
        <p:spPr bwMode="auto">
          <a:xfrm flipV="1">
            <a:off x="7161984" y="3016962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C58CE-B76E-1DCB-279C-9E5F36EA3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721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2162175" y="36893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2617788" y="4527550"/>
            <a:ext cx="230187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1704975" y="4527550"/>
            <a:ext cx="227013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1857375" y="3917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316163" y="39179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070816"/>
              </p:ext>
            </p:extLst>
          </p:nvPr>
        </p:nvGraphicFramePr>
        <p:xfrm>
          <a:off x="7080250" y="1630363"/>
          <a:ext cx="18161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228600" progId="Equation.DSMT4">
                  <p:embed/>
                </p:oleObj>
              </mc:Choice>
              <mc:Fallback>
                <p:oleObj name="Equation" r:id="rId2" imgW="1028520" imgH="228600" progId="Equation.DSMT4">
                  <p:embed/>
                  <p:pic>
                    <p:nvPicPr>
                      <p:cNvPr id="235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0" y="1630363"/>
                        <a:ext cx="1816100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356806"/>
              </p:ext>
            </p:extLst>
          </p:nvPr>
        </p:nvGraphicFramePr>
        <p:xfrm>
          <a:off x="1293813" y="4037013"/>
          <a:ext cx="63817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48" imgH="215713" progId="Equation.3">
                  <p:embed/>
                </p:oleObj>
              </mc:Choice>
              <mc:Fallback>
                <p:oleObj name="Equation" r:id="rId4" imgW="406048" imgH="215713" progId="Equation.3">
                  <p:embed/>
                  <p:pic>
                    <p:nvPicPr>
                      <p:cNvPr id="235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037013"/>
                        <a:ext cx="63817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774291"/>
              </p:ext>
            </p:extLst>
          </p:nvPr>
        </p:nvGraphicFramePr>
        <p:xfrm>
          <a:off x="2617788" y="4040188"/>
          <a:ext cx="5715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359" imgH="215713" progId="Equation.3">
                  <p:embed/>
                </p:oleObj>
              </mc:Choice>
              <mc:Fallback>
                <p:oleObj name="Equation" r:id="rId6" imgW="393359" imgH="215713" progId="Equation.3">
                  <p:embed/>
                  <p:pic>
                    <p:nvPicPr>
                      <p:cNvPr id="235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788" y="4040188"/>
                        <a:ext cx="571500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2162175" y="5365750"/>
            <a:ext cx="228600" cy="228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1247775" y="536575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93" name="Line 41"/>
          <p:cNvSpPr>
            <a:spLocks noChangeShapeType="1"/>
          </p:cNvSpPr>
          <p:nvPr/>
        </p:nvSpPr>
        <p:spPr bwMode="auto">
          <a:xfrm flipH="1">
            <a:off x="14001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594" name="Line 42"/>
          <p:cNvSpPr>
            <a:spLocks noChangeShapeType="1"/>
          </p:cNvSpPr>
          <p:nvPr/>
        </p:nvSpPr>
        <p:spPr bwMode="auto">
          <a:xfrm>
            <a:off x="1857375" y="47561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3595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82783"/>
              </p:ext>
            </p:extLst>
          </p:nvPr>
        </p:nvGraphicFramePr>
        <p:xfrm>
          <a:off x="838200" y="4876800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13" imgH="215806" progId="Equation.3">
                  <p:embed/>
                </p:oleObj>
              </mc:Choice>
              <mc:Fallback>
                <p:oleObj name="Equation" r:id="rId8" imgW="431613" imgH="215806" progId="Equation.3">
                  <p:embed/>
                  <p:pic>
                    <p:nvPicPr>
                      <p:cNvPr id="2359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76800"/>
                        <a:ext cx="679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96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971705"/>
              </p:ext>
            </p:extLst>
          </p:nvPr>
        </p:nvGraphicFramePr>
        <p:xfrm>
          <a:off x="2136775" y="48641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359" imgH="215713" progId="Equation.3">
                  <p:embed/>
                </p:oleObj>
              </mc:Choice>
              <mc:Fallback>
                <p:oleObj name="Equation" r:id="rId10" imgW="393359" imgH="215713" progId="Equation.3">
                  <p:embed/>
                  <p:pic>
                    <p:nvPicPr>
                      <p:cNvPr id="2359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48641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3" name="Line 51"/>
          <p:cNvSpPr>
            <a:spLocks noChangeShapeType="1"/>
          </p:cNvSpPr>
          <p:nvPr/>
        </p:nvSpPr>
        <p:spPr bwMode="auto">
          <a:xfrm flipV="1">
            <a:off x="2514600" y="4406900"/>
            <a:ext cx="3048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604" name="Line 52"/>
          <p:cNvSpPr>
            <a:spLocks noChangeShapeType="1"/>
          </p:cNvSpPr>
          <p:nvPr/>
        </p:nvSpPr>
        <p:spPr bwMode="auto">
          <a:xfrm flipV="1">
            <a:off x="2055813" y="5245100"/>
            <a:ext cx="306387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605" name="Text Box 53"/>
          <p:cNvSpPr txBox="1">
            <a:spLocks noChangeArrowheads="1"/>
          </p:cNvSpPr>
          <p:nvPr/>
        </p:nvSpPr>
        <p:spPr bwMode="auto">
          <a:xfrm>
            <a:off x="228600" y="5334000"/>
            <a:ext cx="973343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6</a:t>
            </a:r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>
            <a:off x="1295400" y="5257800"/>
            <a:ext cx="2286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2895600" y="4464050"/>
            <a:ext cx="98616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5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Node selection</a:t>
            </a:r>
            <a:r>
              <a:rPr lang="en-US" dirty="0"/>
              <a:t>: select (lowest) left node</a:t>
            </a:r>
            <a:endParaRPr lang="en-US" i="1" dirty="0"/>
          </a:p>
          <a:p>
            <a:r>
              <a:rPr lang="en-US" b="1" dirty="0"/>
              <a:t>Bounding</a:t>
            </a:r>
            <a:r>
              <a:rPr lang="en-US" dirty="0"/>
              <a:t>: solve linear programming relaxation: </a:t>
            </a:r>
          </a:p>
          <a:p>
            <a:r>
              <a:rPr lang="en-US" dirty="0"/>
              <a:t>Solution is 6, because 6&lt;7 node is fathomed by bound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Branch and Bound Example</a:t>
            </a:r>
          </a:p>
        </p:txBody>
      </p:sp>
      <p:sp>
        <p:nvSpPr>
          <p:cNvPr id="60" name="Line 14"/>
          <p:cNvSpPr>
            <a:spLocks noChangeShapeType="1"/>
          </p:cNvSpPr>
          <p:nvPr/>
        </p:nvSpPr>
        <p:spPr bwMode="auto">
          <a:xfrm>
            <a:off x="5694913" y="3214688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stealth" w="lg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1" name="Line 15"/>
          <p:cNvSpPr>
            <a:spLocks noChangeShapeType="1"/>
          </p:cNvSpPr>
          <p:nvPr/>
        </p:nvSpPr>
        <p:spPr bwMode="auto">
          <a:xfrm>
            <a:off x="5694913" y="5957888"/>
            <a:ext cx="3198813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5272638" y="3175000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2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8512726" y="5957888"/>
            <a:ext cx="40267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i="1">
                <a:solidFill>
                  <a:schemeClr val="bg1"/>
                </a:solidFill>
                <a:latin typeface="+mn-lt"/>
              </a:rPr>
              <a:t>X</a:t>
            </a:r>
            <a:r>
              <a:rPr lang="en-US" sz="1800" i="1" baseline="-20000">
                <a:solidFill>
                  <a:schemeClr val="bg1"/>
                </a:solidFill>
                <a:latin typeface="+mn-lt"/>
              </a:rPr>
              <a:t>1</a:t>
            </a:r>
            <a:endParaRPr lang="en-US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58401" y="5156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6418813" y="5918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0813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7" name="Oval 21"/>
          <p:cNvSpPr>
            <a:spLocks noChangeArrowheads="1"/>
          </p:cNvSpPr>
          <p:nvPr/>
        </p:nvSpPr>
        <p:spPr bwMode="auto">
          <a:xfrm>
            <a:off x="6418813" y="5149273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9" name="Oval 23"/>
          <p:cNvSpPr>
            <a:spLocks noChangeArrowheads="1"/>
          </p:cNvSpPr>
          <p:nvPr/>
        </p:nvSpPr>
        <p:spPr bwMode="auto">
          <a:xfrm>
            <a:off x="5653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0" name="Oval 24"/>
          <p:cNvSpPr>
            <a:spLocks noChangeArrowheads="1"/>
          </p:cNvSpPr>
          <p:nvPr/>
        </p:nvSpPr>
        <p:spPr bwMode="auto">
          <a:xfrm>
            <a:off x="5653638" y="3632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1" name="Oval 25"/>
          <p:cNvSpPr>
            <a:spLocks noChangeArrowheads="1"/>
          </p:cNvSpPr>
          <p:nvPr/>
        </p:nvSpPr>
        <p:spPr bwMode="auto">
          <a:xfrm>
            <a:off x="6417226" y="3632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2" name="Oval 26"/>
          <p:cNvSpPr>
            <a:spLocks noChangeArrowheads="1"/>
          </p:cNvSpPr>
          <p:nvPr/>
        </p:nvSpPr>
        <p:spPr bwMode="auto">
          <a:xfrm>
            <a:off x="7177638" y="3632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3" name="Oval 27"/>
          <p:cNvSpPr>
            <a:spLocks noChangeArrowheads="1"/>
          </p:cNvSpPr>
          <p:nvPr/>
        </p:nvSpPr>
        <p:spPr bwMode="auto">
          <a:xfrm>
            <a:off x="5653638" y="4394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4" name="Oval 28"/>
          <p:cNvSpPr>
            <a:spLocks noChangeArrowheads="1"/>
          </p:cNvSpPr>
          <p:nvPr/>
        </p:nvSpPr>
        <p:spPr bwMode="auto">
          <a:xfrm>
            <a:off x="6417226" y="4394200"/>
            <a:ext cx="74612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5" name="Oval 29"/>
          <p:cNvSpPr>
            <a:spLocks noChangeArrowheads="1"/>
          </p:cNvSpPr>
          <p:nvPr/>
        </p:nvSpPr>
        <p:spPr bwMode="auto">
          <a:xfrm>
            <a:off x="7177638" y="4394200"/>
            <a:ext cx="76200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7" name="Oval 32"/>
          <p:cNvSpPr>
            <a:spLocks noChangeArrowheads="1"/>
          </p:cNvSpPr>
          <p:nvPr/>
        </p:nvSpPr>
        <p:spPr bwMode="auto">
          <a:xfrm>
            <a:off x="7939638" y="5918200"/>
            <a:ext cx="74613" cy="76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79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014571"/>
              </p:ext>
            </p:extLst>
          </p:nvPr>
        </p:nvGraphicFramePr>
        <p:xfrm>
          <a:off x="7023651" y="2971800"/>
          <a:ext cx="61118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06048" imgH="215713" progId="Equation.3">
                  <p:embed/>
                </p:oleObj>
              </mc:Choice>
              <mc:Fallback>
                <p:oleObj name="Equation" r:id="rId12" imgW="406048" imgH="215713" progId="Equation.3">
                  <p:embed/>
                  <p:pic>
                    <p:nvPicPr>
                      <p:cNvPr id="205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651" y="2971800"/>
                        <a:ext cx="61118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Line 36"/>
          <p:cNvSpPr>
            <a:spLocks noChangeShapeType="1"/>
          </p:cNvSpPr>
          <p:nvPr/>
        </p:nvSpPr>
        <p:spPr bwMode="auto">
          <a:xfrm flipV="1">
            <a:off x="7939638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81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379314"/>
              </p:ext>
            </p:extLst>
          </p:nvPr>
        </p:nvGraphicFramePr>
        <p:xfrm>
          <a:off x="7709451" y="2971800"/>
          <a:ext cx="606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93359" imgH="215713" progId="Equation.3">
                  <p:embed/>
                </p:oleObj>
              </mc:Choice>
              <mc:Fallback>
                <p:oleObj name="Equation" r:id="rId14" imgW="393359" imgH="215713" progId="Equation.3">
                  <p:embed/>
                  <p:pic>
                    <p:nvPicPr>
                      <p:cNvPr id="2051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9451" y="2971800"/>
                        <a:ext cx="606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Line 47"/>
          <p:cNvSpPr>
            <a:spLocks noChangeShapeType="1"/>
          </p:cNvSpPr>
          <p:nvPr/>
        </p:nvSpPr>
        <p:spPr bwMode="auto">
          <a:xfrm>
            <a:off x="5653638" y="5181600"/>
            <a:ext cx="31242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85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99446"/>
              </p:ext>
            </p:extLst>
          </p:nvPr>
        </p:nvGraphicFramePr>
        <p:xfrm>
          <a:off x="4915451" y="5757863"/>
          <a:ext cx="6826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31613" imgH="215806" progId="Equation.3">
                  <p:embed/>
                </p:oleObj>
              </mc:Choice>
              <mc:Fallback>
                <p:oleObj name="Equation" r:id="rId16" imgW="431613" imgH="215806" progId="Equation.3">
                  <p:embed/>
                  <p:pic>
                    <p:nvPicPr>
                      <p:cNvPr id="20528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5451" y="5757863"/>
                        <a:ext cx="6826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765832"/>
              </p:ext>
            </p:extLst>
          </p:nvPr>
        </p:nvGraphicFramePr>
        <p:xfrm>
          <a:off x="4969426" y="50292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93359" imgH="215713" progId="Equation.3">
                  <p:embed/>
                </p:oleObj>
              </mc:Choice>
              <mc:Fallback>
                <p:oleObj name="Equation" r:id="rId18" imgW="393359" imgH="215713" progId="Equation.3">
                  <p:embed/>
                  <p:pic>
                    <p:nvPicPr>
                      <p:cNvPr id="20529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26" y="50292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Line 50"/>
          <p:cNvSpPr>
            <a:spLocks noChangeShapeType="1"/>
          </p:cNvSpPr>
          <p:nvPr/>
        </p:nvSpPr>
        <p:spPr bwMode="auto">
          <a:xfrm flipV="1">
            <a:off x="6263238" y="48768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8" name="Line 22"/>
          <p:cNvSpPr>
            <a:spLocks noChangeShapeType="1"/>
          </p:cNvSpPr>
          <p:nvPr/>
        </p:nvSpPr>
        <p:spPr bwMode="auto">
          <a:xfrm flipV="1">
            <a:off x="6571545" y="4126411"/>
            <a:ext cx="2256367" cy="2082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cxnSp>
        <p:nvCxnSpPr>
          <p:cNvPr id="58" name="Straight Connector 57"/>
          <p:cNvCxnSpPr/>
          <p:nvPr/>
        </p:nvCxnSpPr>
        <p:spPr>
          <a:xfrm flipH="1">
            <a:off x="6871854" y="3505200"/>
            <a:ext cx="886225" cy="2743200"/>
          </a:xfrm>
          <a:prstGeom prst="line">
            <a:avLst/>
          </a:prstGeom>
          <a:ln w="63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Box 3"/>
          <p:cNvSpPr txBox="1">
            <a:spLocks noChangeArrowheads="1"/>
          </p:cNvSpPr>
          <p:nvPr/>
        </p:nvSpPr>
        <p:spPr bwMode="auto">
          <a:xfrm>
            <a:off x="2390774" y="3429000"/>
            <a:ext cx="1813147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59/7 ≈ 8.43</a:t>
            </a:r>
          </a:p>
        </p:txBody>
      </p:sp>
      <p:sp>
        <p:nvSpPr>
          <p:cNvPr id="90" name="Text Box 45"/>
          <p:cNvSpPr txBox="1">
            <a:spLocks noChangeArrowheads="1"/>
          </p:cNvSpPr>
          <p:nvPr/>
        </p:nvSpPr>
        <p:spPr bwMode="auto">
          <a:xfrm>
            <a:off x="542241" y="4468973"/>
            <a:ext cx="1127232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7.5</a:t>
            </a:r>
          </a:p>
        </p:txBody>
      </p:sp>
      <p:sp>
        <p:nvSpPr>
          <p:cNvPr id="91" name="Text Box 50"/>
          <p:cNvSpPr txBox="1">
            <a:spLocks noChangeArrowheads="1"/>
          </p:cNvSpPr>
          <p:nvPr/>
        </p:nvSpPr>
        <p:spPr bwMode="auto">
          <a:xfrm>
            <a:off x="2390775" y="5289550"/>
            <a:ext cx="206607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lower = 7</a:t>
            </a:r>
          </a:p>
          <a:p>
            <a:r>
              <a:rPr lang="en-US" sz="1600" b="1" dirty="0">
                <a:solidFill>
                  <a:srgbClr val="009900"/>
                </a:solidFill>
                <a:latin typeface="+mn-lt"/>
              </a:rPr>
              <a:t>Integer solution </a:t>
            </a:r>
            <a:r>
              <a:rPr lang="en-US" sz="1600" dirty="0">
                <a:solidFill>
                  <a:srgbClr val="009900"/>
                </a:solidFill>
                <a:latin typeface="+mn-lt"/>
              </a:rPr>
              <a:t>(2, 1)</a:t>
            </a:r>
          </a:p>
        </p:txBody>
      </p:sp>
      <p:sp>
        <p:nvSpPr>
          <p:cNvPr id="92" name="Line 38"/>
          <p:cNvSpPr>
            <a:spLocks noChangeShapeType="1"/>
          </p:cNvSpPr>
          <p:nvPr/>
        </p:nvSpPr>
        <p:spPr bwMode="auto">
          <a:xfrm>
            <a:off x="7939638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5" name="Line 34"/>
          <p:cNvSpPr>
            <a:spLocks noChangeShapeType="1"/>
          </p:cNvSpPr>
          <p:nvPr/>
        </p:nvSpPr>
        <p:spPr bwMode="auto">
          <a:xfrm flipV="1">
            <a:off x="7225146" y="3251200"/>
            <a:ext cx="0" cy="274320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6" name="Line 39"/>
          <p:cNvSpPr>
            <a:spLocks noChangeShapeType="1"/>
          </p:cNvSpPr>
          <p:nvPr/>
        </p:nvSpPr>
        <p:spPr bwMode="auto">
          <a:xfrm flipH="1">
            <a:off x="6913419" y="38862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6766560" y="5907579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7183581" y="5119254"/>
            <a:ext cx="91440" cy="91440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Line 24"/>
          <p:cNvSpPr>
            <a:spLocks noChangeShapeType="1"/>
          </p:cNvSpPr>
          <p:nvPr/>
        </p:nvSpPr>
        <p:spPr bwMode="auto">
          <a:xfrm flipV="1">
            <a:off x="7161984" y="3016962"/>
            <a:ext cx="917304" cy="3146992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8" name="Line 30"/>
          <p:cNvSpPr>
            <a:spLocks noChangeShapeType="1"/>
          </p:cNvSpPr>
          <p:nvPr/>
        </p:nvSpPr>
        <p:spPr bwMode="auto">
          <a:xfrm>
            <a:off x="5728251" y="3657600"/>
            <a:ext cx="28971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C640B-4857-CF18-E89E-B4B1C35CB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921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59"/>
          <p:cNvSpPr/>
          <p:nvPr/>
        </p:nvSpPr>
        <p:spPr>
          <a:xfrm>
            <a:off x="2438398" y="4760686"/>
            <a:ext cx="478974" cy="580571"/>
          </a:xfrm>
          <a:custGeom>
            <a:avLst/>
            <a:gdLst>
              <a:gd name="connsiteX0" fmla="*/ 0 w 493486"/>
              <a:gd name="connsiteY0" fmla="*/ 0 h 580571"/>
              <a:gd name="connsiteX1" fmla="*/ 29029 w 493486"/>
              <a:gd name="connsiteY1" fmla="*/ 580571 h 580571"/>
              <a:gd name="connsiteX2" fmla="*/ 493486 w 493486"/>
              <a:gd name="connsiteY2" fmla="*/ 580571 h 580571"/>
              <a:gd name="connsiteX3" fmla="*/ 0 w 493486"/>
              <a:gd name="connsiteY3" fmla="*/ 0 h 5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486" h="580571">
                <a:moveTo>
                  <a:pt x="0" y="0"/>
                </a:moveTo>
                <a:lnTo>
                  <a:pt x="29029" y="580571"/>
                </a:lnTo>
                <a:lnTo>
                  <a:pt x="493486" y="58057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06697" y="4422428"/>
            <a:ext cx="917302" cy="940373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524000" y="3962400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381000" y="4419600"/>
            <a:ext cx="3566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Example on B&amp;B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352461"/>
              </p:ext>
            </p:extLst>
          </p:nvPr>
        </p:nvGraphicFramePr>
        <p:xfrm>
          <a:off x="700314" y="1143000"/>
          <a:ext cx="2728913" cy="201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965160" progId="Equation.DSMT4">
                  <p:embed/>
                </p:oleObj>
              </mc:Choice>
              <mc:Fallback>
                <p:oleObj name="Equation" r:id="rId2" imgW="1307880" imgH="965160" progId="Equation.DSMT4">
                  <p:embed/>
                  <p:pic>
                    <p:nvPicPr>
                      <p:cNvPr id="18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314" y="1143000"/>
                        <a:ext cx="2728913" cy="201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6278544" y="20891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507144" y="1828800"/>
            <a:ext cx="2183611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9.25 at (1.75, 1)</a:t>
            </a: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6734157" y="2927350"/>
            <a:ext cx="230187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5821344" y="2927350"/>
            <a:ext cx="227013" cy="228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H="1">
            <a:off x="5973744" y="23177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6432532" y="23177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014026"/>
              </p:ext>
            </p:extLst>
          </p:nvPr>
        </p:nvGraphicFramePr>
        <p:xfrm>
          <a:off x="5440363" y="2427288"/>
          <a:ext cx="5778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280" imgH="228600" progId="Equation.DSMT4">
                  <p:embed/>
                </p:oleObj>
              </mc:Choice>
              <mc:Fallback>
                <p:oleObj name="Equation" r:id="rId4" imgW="368280" imgH="228600" progId="Equation.DSMT4">
                  <p:embed/>
                  <p:pic>
                    <p:nvPicPr>
                      <p:cNvPr id="235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3" y="2427288"/>
                        <a:ext cx="5778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645549"/>
              </p:ext>
            </p:extLst>
          </p:nvPr>
        </p:nvGraphicFramePr>
        <p:xfrm>
          <a:off x="6734175" y="2430463"/>
          <a:ext cx="5715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480" imgH="228600" progId="Equation.DSMT4">
                  <p:embed/>
                </p:oleObj>
              </mc:Choice>
              <mc:Fallback>
                <p:oleObj name="Equation" r:id="rId6" imgW="393480" imgH="228600" progId="Equation.DSMT4">
                  <p:embed/>
                  <p:pic>
                    <p:nvPicPr>
                      <p:cNvPr id="235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5" y="2430463"/>
                        <a:ext cx="57150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39"/>
          <p:cNvSpPr>
            <a:spLocks noChangeArrowheads="1"/>
          </p:cNvSpPr>
          <p:nvPr/>
        </p:nvSpPr>
        <p:spPr bwMode="auto">
          <a:xfrm>
            <a:off x="7211087" y="376555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Oval 40"/>
          <p:cNvSpPr>
            <a:spLocks noChangeArrowheads="1"/>
          </p:cNvSpPr>
          <p:nvPr/>
        </p:nvSpPr>
        <p:spPr bwMode="auto">
          <a:xfrm>
            <a:off x="6296687" y="376555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Line 41"/>
          <p:cNvSpPr>
            <a:spLocks noChangeShapeType="1"/>
          </p:cNvSpPr>
          <p:nvPr/>
        </p:nvSpPr>
        <p:spPr bwMode="auto">
          <a:xfrm flipH="1">
            <a:off x="6449087" y="3155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Line 42"/>
          <p:cNvSpPr>
            <a:spLocks noChangeShapeType="1"/>
          </p:cNvSpPr>
          <p:nvPr/>
        </p:nvSpPr>
        <p:spPr bwMode="auto">
          <a:xfrm>
            <a:off x="6906287" y="3155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8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931385"/>
              </p:ext>
            </p:extLst>
          </p:nvPr>
        </p:nvGraphicFramePr>
        <p:xfrm>
          <a:off x="5949950" y="3200400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13" imgH="215806" progId="Equation.3">
                  <p:embed/>
                </p:oleObj>
              </mc:Choice>
              <mc:Fallback>
                <p:oleObj name="Equation" r:id="rId8" imgW="431613" imgH="215806" progId="Equation.3">
                  <p:embed/>
                  <p:pic>
                    <p:nvPicPr>
                      <p:cNvPr id="2359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9950" y="3200400"/>
                        <a:ext cx="679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027729"/>
              </p:ext>
            </p:extLst>
          </p:nvPr>
        </p:nvGraphicFramePr>
        <p:xfrm>
          <a:off x="7185687" y="32639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359" imgH="215713" progId="Equation.3">
                  <p:embed/>
                </p:oleObj>
              </mc:Choice>
              <mc:Fallback>
                <p:oleObj name="Equation" r:id="rId10" imgW="393359" imgH="215713" progId="Equation.3">
                  <p:embed/>
                  <p:pic>
                    <p:nvPicPr>
                      <p:cNvPr id="2359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687" y="32639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45"/>
          <p:cNvSpPr txBox="1">
            <a:spLocks noChangeArrowheads="1"/>
          </p:cNvSpPr>
          <p:nvPr/>
        </p:nvSpPr>
        <p:spPr bwMode="auto">
          <a:xfrm>
            <a:off x="4694032" y="2895600"/>
            <a:ext cx="124956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7.0 at (1, 1)</a:t>
            </a:r>
          </a:p>
        </p:txBody>
      </p:sp>
      <p:sp>
        <p:nvSpPr>
          <p:cNvPr id="21" name="Text Box 50"/>
          <p:cNvSpPr txBox="1">
            <a:spLocks noChangeArrowheads="1"/>
          </p:cNvSpPr>
          <p:nvPr/>
        </p:nvSpPr>
        <p:spPr bwMode="auto">
          <a:xfrm>
            <a:off x="7411112" y="4024985"/>
            <a:ext cx="997389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23" name="Line 52"/>
          <p:cNvSpPr>
            <a:spLocks noChangeShapeType="1"/>
          </p:cNvSpPr>
          <p:nvPr/>
        </p:nvSpPr>
        <p:spPr bwMode="auto">
          <a:xfrm flipV="1">
            <a:off x="7104725" y="3644900"/>
            <a:ext cx="306387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>
            <a:off x="5043188" y="4081046"/>
            <a:ext cx="1662412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6 at (2, 0)</a:t>
            </a:r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auto">
          <a:xfrm>
            <a:off x="6386286" y="3624942"/>
            <a:ext cx="2286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09600" y="3657374"/>
            <a:ext cx="0" cy="1710154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09600" y="5362802"/>
            <a:ext cx="3429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62791" y="43738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476828" y="43738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391228" y="43738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413760" y="43738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2791" y="5302794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476828" y="5302794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391228" y="5302794"/>
            <a:ext cx="91440" cy="9144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413760" y="5302794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719286" y="537388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2400" y="348361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5376707"/>
            <a:ext cx="336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0              1              2                3</a:t>
            </a:r>
            <a:endParaRPr lang="en-US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600" y="4419600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2438400" y="3962400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353003" y="3506978"/>
            <a:ext cx="1771197" cy="2055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104572" y="4389846"/>
            <a:ext cx="91440" cy="9144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394132" y="4738188"/>
            <a:ext cx="91440" cy="9144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Line 54"/>
          <p:cNvSpPr>
            <a:spLocks noChangeShapeType="1"/>
          </p:cNvSpPr>
          <p:nvPr/>
        </p:nvSpPr>
        <p:spPr bwMode="auto">
          <a:xfrm>
            <a:off x="5914572" y="2801256"/>
            <a:ext cx="2286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Text Box 45"/>
          <p:cNvSpPr txBox="1">
            <a:spLocks noChangeArrowheads="1"/>
          </p:cNvSpPr>
          <p:nvPr/>
        </p:nvSpPr>
        <p:spPr bwMode="auto">
          <a:xfrm>
            <a:off x="6970902" y="2861846"/>
            <a:ext cx="217309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8.67 at (2, 0.67)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1AA65-E35E-A302-DE38-EBD728A1D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1841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Implicitly enumerate </a:t>
            </a:r>
            <a:r>
              <a:rPr lang="en-US" dirty="0"/>
              <a:t>all possible integer solutions </a:t>
            </a:r>
            <a:endParaRPr lang="en-US" b="1" dirty="0"/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(R-MILP) is an LP that could be solved by Simplex (or others)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</a:rPr>
              <a:t>A child node will always have a worse objective function value </a:t>
            </a:r>
            <a:r>
              <a:rPr 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</a:rPr>
              <a:t>(bounding)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b="1" dirty="0"/>
              <a:t>Search the enumeration tree, but </a:t>
            </a:r>
            <a:r>
              <a:rPr lang="en-US" b="1" dirty="0">
                <a:solidFill>
                  <a:srgbClr val="0070C0"/>
                </a:solidFill>
              </a:rPr>
              <a:t>at each node solve the linear program at the node and </a:t>
            </a:r>
            <a:r>
              <a:rPr lang="en-US" b="1" u="sng" dirty="0">
                <a:solidFill>
                  <a:srgbClr val="FF0000"/>
                </a:solidFill>
              </a:rPr>
              <a:t>eliminate</a:t>
            </a:r>
            <a:r>
              <a:rPr lang="en-US" b="1" dirty="0">
                <a:solidFill>
                  <a:srgbClr val="0070C0"/>
                </a:solidFill>
              </a:rPr>
              <a:t> the subtree (fathom it) if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9900"/>
                </a:solidFill>
              </a:rPr>
              <a:t>There is no feasible solution or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9900"/>
                </a:solidFill>
              </a:rPr>
              <a:t>The solution is integer (there is no need to go further) or</a:t>
            </a:r>
          </a:p>
          <a:p>
            <a:pPr marL="1390650" lvl="2" indent="-533400">
              <a:lnSpc>
                <a:spcPct val="90000"/>
              </a:lnSpc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en-US" b="1" dirty="0">
                <a:solidFill>
                  <a:srgbClr val="009900"/>
                </a:solidFill>
              </a:rPr>
              <a:t>The best solution in the subtree cannot be as good as the best available solution</a:t>
            </a:r>
            <a:endParaRPr lang="en-US" b="1" dirty="0"/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</a:t>
            </a:r>
            <a:r>
              <a:rPr lang="en-US" dirty="0"/>
              <a:t>Branch and Bound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049" y="4470933"/>
            <a:ext cx="2256466" cy="1981199"/>
          </a:xfrm>
          <a:prstGeom prst="rect">
            <a:avLst/>
          </a:prstGeom>
        </p:spPr>
      </p:pic>
      <p:graphicFrame>
        <p:nvGraphicFramePr>
          <p:cNvPr id="28" name="Object 3"/>
          <p:cNvGraphicFramePr>
            <a:graphicFrameLocks noChangeAspect="1"/>
          </p:cNvGraphicFramePr>
          <p:nvPr/>
        </p:nvGraphicFramePr>
        <p:xfrm>
          <a:off x="457200" y="4541110"/>
          <a:ext cx="1922462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680" imgH="1168200" progId="Equation.DSMT4">
                  <p:embed/>
                </p:oleObj>
              </mc:Choice>
              <mc:Fallback>
                <p:oleObj name="Equation" r:id="rId3" imgW="1282680" imgH="1168200" progId="Equation.DSMT4">
                  <p:embed/>
                  <p:pic>
                    <p:nvPicPr>
                      <p:cNvPr id="2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541110"/>
                        <a:ext cx="1922462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5080662" y="4169946"/>
            <a:ext cx="3821604" cy="2307054"/>
            <a:chOff x="8229600" y="2389824"/>
            <a:chExt cx="3821604" cy="2307054"/>
          </a:xfrm>
        </p:grpSpPr>
        <p:sp>
          <p:nvSpPr>
            <p:cNvPr id="29" name="Oval 2"/>
            <p:cNvSpPr>
              <a:spLocks noChangeArrowheads="1"/>
            </p:cNvSpPr>
            <p:nvPr/>
          </p:nvSpPr>
          <p:spPr bwMode="auto">
            <a:xfrm>
              <a:off x="10163175" y="2650174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0" name="Text Box 3"/>
            <p:cNvSpPr txBox="1">
              <a:spLocks noChangeArrowheads="1"/>
            </p:cNvSpPr>
            <p:nvPr/>
          </p:nvSpPr>
          <p:spPr bwMode="auto">
            <a:xfrm>
              <a:off x="10391775" y="2389824"/>
              <a:ext cx="122982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upper = 8.43</a:t>
              </a:r>
            </a:p>
          </p:txBody>
        </p:sp>
        <p:sp>
          <p:nvSpPr>
            <p:cNvPr id="31" name="Oval 4"/>
            <p:cNvSpPr>
              <a:spLocks noChangeArrowheads="1"/>
            </p:cNvSpPr>
            <p:nvPr/>
          </p:nvSpPr>
          <p:spPr bwMode="auto">
            <a:xfrm>
              <a:off x="10618788" y="3488374"/>
              <a:ext cx="230187" cy="2286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9705975" y="3488374"/>
              <a:ext cx="227013" cy="2286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3" name="Line 6"/>
            <p:cNvSpPr>
              <a:spLocks noChangeShapeType="1"/>
            </p:cNvSpPr>
            <p:nvPr/>
          </p:nvSpPr>
          <p:spPr bwMode="auto">
            <a:xfrm flipH="1">
              <a:off x="9858375" y="2878774"/>
              <a:ext cx="381000" cy="6096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0317163" y="2878774"/>
              <a:ext cx="379412" cy="6096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aphicFrame>
          <p:nvGraphicFramePr>
            <p:cNvPr id="35" name="Object 9"/>
            <p:cNvGraphicFramePr>
              <a:graphicFrameLocks noChangeAspect="1"/>
            </p:cNvGraphicFramePr>
            <p:nvPr/>
          </p:nvGraphicFramePr>
          <p:xfrm>
            <a:off x="9294813" y="2997837"/>
            <a:ext cx="638175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06048" imgH="215713" progId="Equation.3">
                    <p:embed/>
                  </p:oleObj>
                </mc:Choice>
                <mc:Fallback>
                  <p:oleObj name="Equation" r:id="rId5" imgW="406048" imgH="215713" progId="Equation.3">
                    <p:embed/>
                    <p:pic>
                      <p:nvPicPr>
                        <p:cNvPr id="35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94813" y="2997837"/>
                          <a:ext cx="638175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10"/>
            <p:cNvGraphicFramePr>
              <a:graphicFrameLocks noChangeAspect="1"/>
            </p:cNvGraphicFramePr>
            <p:nvPr/>
          </p:nvGraphicFramePr>
          <p:xfrm>
            <a:off x="10618788" y="3001012"/>
            <a:ext cx="57150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93359" imgH="215713" progId="Equation.3">
                    <p:embed/>
                  </p:oleObj>
                </mc:Choice>
                <mc:Fallback>
                  <p:oleObj name="Equation" r:id="rId7" imgW="393359" imgH="215713" progId="Equation.3">
                    <p:embed/>
                    <p:pic>
                      <p:nvPicPr>
                        <p:cNvPr id="3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18788" y="3001012"/>
                          <a:ext cx="57150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Oval 39"/>
            <p:cNvSpPr>
              <a:spLocks noChangeArrowheads="1"/>
            </p:cNvSpPr>
            <p:nvPr/>
          </p:nvSpPr>
          <p:spPr bwMode="auto">
            <a:xfrm>
              <a:off x="10163175" y="4326574"/>
              <a:ext cx="228600" cy="228600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9248775" y="4326574"/>
              <a:ext cx="228600" cy="2286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9" name="Line 41"/>
            <p:cNvSpPr>
              <a:spLocks noChangeShapeType="1"/>
            </p:cNvSpPr>
            <p:nvPr/>
          </p:nvSpPr>
          <p:spPr bwMode="auto">
            <a:xfrm flipH="1">
              <a:off x="9401175" y="3716974"/>
              <a:ext cx="381000" cy="6096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0" name="Line 42"/>
            <p:cNvSpPr>
              <a:spLocks noChangeShapeType="1"/>
            </p:cNvSpPr>
            <p:nvPr/>
          </p:nvSpPr>
          <p:spPr bwMode="auto">
            <a:xfrm>
              <a:off x="9858375" y="3716974"/>
              <a:ext cx="381000" cy="6096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aphicFrame>
          <p:nvGraphicFramePr>
            <p:cNvPr id="41" name="Object 43"/>
            <p:cNvGraphicFramePr>
              <a:graphicFrameLocks noChangeAspect="1"/>
            </p:cNvGraphicFramePr>
            <p:nvPr/>
          </p:nvGraphicFramePr>
          <p:xfrm>
            <a:off x="8855075" y="3912237"/>
            <a:ext cx="6794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31613" imgH="215806" progId="Equation.3">
                    <p:embed/>
                  </p:oleObj>
                </mc:Choice>
                <mc:Fallback>
                  <p:oleObj name="Equation" r:id="rId9" imgW="431613" imgH="215806" progId="Equation.3">
                    <p:embed/>
                    <p:pic>
                      <p:nvPicPr>
                        <p:cNvPr id="41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5075" y="3912237"/>
                          <a:ext cx="6794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4"/>
            <p:cNvGraphicFramePr>
              <a:graphicFrameLocks noChangeAspect="1"/>
            </p:cNvGraphicFramePr>
            <p:nvPr/>
          </p:nvGraphicFramePr>
          <p:xfrm>
            <a:off x="10137775" y="3824924"/>
            <a:ext cx="606425" cy="331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93359" imgH="215713" progId="Equation.3">
                    <p:embed/>
                  </p:oleObj>
                </mc:Choice>
                <mc:Fallback>
                  <p:oleObj name="Equation" r:id="rId11" imgW="393359" imgH="215713" progId="Equation.3">
                    <p:embed/>
                    <p:pic>
                      <p:nvPicPr>
                        <p:cNvPr id="42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37775" y="3824924"/>
                          <a:ext cx="606425" cy="331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Text Box 45"/>
            <p:cNvSpPr txBox="1">
              <a:spLocks noChangeArrowheads="1"/>
            </p:cNvSpPr>
            <p:nvPr/>
          </p:nvSpPr>
          <p:spPr bwMode="auto">
            <a:xfrm>
              <a:off x="8410575" y="3456624"/>
              <a:ext cx="1127232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upper = 7.5</a:t>
              </a:r>
            </a:p>
          </p:txBody>
        </p:sp>
        <p:sp>
          <p:nvSpPr>
            <p:cNvPr id="44" name="Text Box 50"/>
            <p:cNvSpPr txBox="1">
              <a:spLocks noChangeArrowheads="1"/>
            </p:cNvSpPr>
            <p:nvPr/>
          </p:nvSpPr>
          <p:spPr bwMode="auto">
            <a:xfrm>
              <a:off x="10391775" y="4250374"/>
              <a:ext cx="165942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upper = lower = 7</a:t>
              </a:r>
            </a:p>
          </p:txBody>
        </p:sp>
        <p:sp>
          <p:nvSpPr>
            <p:cNvPr id="45" name="Line 51"/>
            <p:cNvSpPr>
              <a:spLocks noChangeShapeType="1"/>
            </p:cNvSpPr>
            <p:nvPr/>
          </p:nvSpPr>
          <p:spPr bwMode="auto">
            <a:xfrm flipV="1">
              <a:off x="10515600" y="3367724"/>
              <a:ext cx="30480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6" name="Line 52"/>
            <p:cNvSpPr>
              <a:spLocks noChangeShapeType="1"/>
            </p:cNvSpPr>
            <p:nvPr/>
          </p:nvSpPr>
          <p:spPr bwMode="auto">
            <a:xfrm flipV="1">
              <a:off x="10056813" y="4205924"/>
              <a:ext cx="306387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7" name="Text Box 53"/>
            <p:cNvSpPr txBox="1">
              <a:spLocks noChangeArrowheads="1"/>
            </p:cNvSpPr>
            <p:nvPr/>
          </p:nvSpPr>
          <p:spPr bwMode="auto">
            <a:xfrm>
              <a:off x="8229600" y="4358324"/>
              <a:ext cx="973343" cy="33855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upper = 6</a:t>
              </a:r>
            </a:p>
          </p:txBody>
        </p:sp>
        <p:sp>
          <p:nvSpPr>
            <p:cNvPr id="48" name="Line 54"/>
            <p:cNvSpPr>
              <a:spLocks noChangeShapeType="1"/>
            </p:cNvSpPr>
            <p:nvPr/>
          </p:nvSpPr>
          <p:spPr bwMode="auto">
            <a:xfrm>
              <a:off x="9296400" y="4218624"/>
              <a:ext cx="228600" cy="15240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>
              <a:off x="10896600" y="3424874"/>
              <a:ext cx="98616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>
                  <a:solidFill>
                    <a:schemeClr val="bg1"/>
                  </a:solidFill>
                  <a:latin typeface="+mn-lt"/>
                </a:rPr>
                <a:t>infeasible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929E8F-FA7A-C2A7-F3B3-C5E7CF8A3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6072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Try to get better bounds so that more nodes of the branch and bound tree can be fathomed as early as possible</a:t>
            </a:r>
          </a:p>
          <a:p>
            <a:pPr lvl="1"/>
            <a:r>
              <a:rPr lang="en-US" sz="2000" dirty="0"/>
              <a:t>Recall:  we eliminate a node j if the LP bound for j is no more than the upper bound – trying to get a better bound</a:t>
            </a:r>
          </a:p>
          <a:p>
            <a:pPr lvl="1"/>
            <a:r>
              <a:rPr lang="en-US" dirty="0"/>
              <a:t>Note that a new “cut” removing a corner, and no integer solutions are being excluded</a:t>
            </a:r>
          </a:p>
        </p:txBody>
      </p:sp>
      <p:sp>
        <p:nvSpPr>
          <p:cNvPr id="18944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Cutting Planes</a:t>
            </a:r>
          </a:p>
        </p:txBody>
      </p:sp>
      <p:sp>
        <p:nvSpPr>
          <p:cNvPr id="28" name="Freeform 2" descr="20%"/>
          <p:cNvSpPr>
            <a:spLocks/>
          </p:cNvSpPr>
          <p:nvPr/>
        </p:nvSpPr>
        <p:spPr bwMode="auto">
          <a:xfrm>
            <a:off x="4495800" y="4114800"/>
            <a:ext cx="1524000" cy="2362200"/>
          </a:xfrm>
          <a:custGeom>
            <a:avLst/>
            <a:gdLst>
              <a:gd name="T0" fmla="*/ 1066800 w 960"/>
              <a:gd name="T1" fmla="*/ 2362200 h 1488"/>
              <a:gd name="T2" fmla="*/ 1524000 w 960"/>
              <a:gd name="T3" fmla="*/ 914400 h 1488"/>
              <a:gd name="T4" fmla="*/ 914400 w 960"/>
              <a:gd name="T5" fmla="*/ 228600 h 1488"/>
              <a:gd name="T6" fmla="*/ 0 w 960"/>
              <a:gd name="T7" fmla="*/ 0 h 1488"/>
              <a:gd name="T8" fmla="*/ 0 w 960"/>
              <a:gd name="T9" fmla="*/ 2362200 h 1488"/>
              <a:gd name="T10" fmla="*/ 1066800 w 960"/>
              <a:gd name="T11" fmla="*/ 2362200 h 14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60" h="1488">
                <a:moveTo>
                  <a:pt x="672" y="1488"/>
                </a:moveTo>
                <a:lnTo>
                  <a:pt x="960" y="576"/>
                </a:lnTo>
                <a:lnTo>
                  <a:pt x="576" y="144"/>
                </a:lnTo>
                <a:lnTo>
                  <a:pt x="0" y="0"/>
                </a:lnTo>
                <a:lnTo>
                  <a:pt x="0" y="1488"/>
                </a:lnTo>
                <a:lnTo>
                  <a:pt x="672" y="1488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9" name="Freeform 5" descr="20%"/>
          <p:cNvSpPr>
            <a:spLocks/>
          </p:cNvSpPr>
          <p:nvPr/>
        </p:nvSpPr>
        <p:spPr bwMode="auto">
          <a:xfrm>
            <a:off x="1232263" y="4114800"/>
            <a:ext cx="1752600" cy="2362200"/>
          </a:xfrm>
          <a:custGeom>
            <a:avLst/>
            <a:gdLst>
              <a:gd name="T0" fmla="*/ 1066800 w 1104"/>
              <a:gd name="T1" fmla="*/ 2362200 h 1488"/>
              <a:gd name="T2" fmla="*/ 1752600 w 1104"/>
              <a:gd name="T3" fmla="*/ 457200 h 1488"/>
              <a:gd name="T4" fmla="*/ 0 w 1104"/>
              <a:gd name="T5" fmla="*/ 0 h 1488"/>
              <a:gd name="T6" fmla="*/ 0 w 1104"/>
              <a:gd name="T7" fmla="*/ 2362200 h 1488"/>
              <a:gd name="T8" fmla="*/ 1066800 w 1104"/>
              <a:gd name="T9" fmla="*/ 2362200 h 14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04" h="1488">
                <a:moveTo>
                  <a:pt x="672" y="1488"/>
                </a:moveTo>
                <a:lnTo>
                  <a:pt x="1104" y="288"/>
                </a:lnTo>
                <a:lnTo>
                  <a:pt x="0" y="0"/>
                </a:lnTo>
                <a:lnTo>
                  <a:pt x="0" y="1488"/>
                </a:lnTo>
                <a:lnTo>
                  <a:pt x="672" y="1488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>
            <a:off x="1692275" y="6248400"/>
            <a:ext cx="2209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 flipV="1">
            <a:off x="1692275" y="3733800"/>
            <a:ext cx="0" cy="2514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16160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Oval 9"/>
          <p:cNvSpPr>
            <a:spLocks noChangeArrowheads="1"/>
          </p:cNvSpPr>
          <p:nvPr/>
        </p:nvSpPr>
        <p:spPr bwMode="auto">
          <a:xfrm>
            <a:off x="20732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25304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>
            <a:off x="29876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6" name="Oval 12"/>
          <p:cNvSpPr>
            <a:spLocks noChangeArrowheads="1"/>
          </p:cNvSpPr>
          <p:nvPr/>
        </p:nvSpPr>
        <p:spPr bwMode="auto">
          <a:xfrm>
            <a:off x="34448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Oval 13"/>
          <p:cNvSpPr>
            <a:spLocks noChangeArrowheads="1"/>
          </p:cNvSpPr>
          <p:nvPr/>
        </p:nvSpPr>
        <p:spPr bwMode="auto">
          <a:xfrm>
            <a:off x="16160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20732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9" name="Oval 15"/>
          <p:cNvSpPr>
            <a:spLocks noChangeArrowheads="1"/>
          </p:cNvSpPr>
          <p:nvPr/>
        </p:nvSpPr>
        <p:spPr bwMode="auto">
          <a:xfrm>
            <a:off x="25304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0" name="Oval 16"/>
          <p:cNvSpPr>
            <a:spLocks noChangeArrowheads="1"/>
          </p:cNvSpPr>
          <p:nvPr/>
        </p:nvSpPr>
        <p:spPr bwMode="auto">
          <a:xfrm>
            <a:off x="29876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Oval 17"/>
          <p:cNvSpPr>
            <a:spLocks noChangeArrowheads="1"/>
          </p:cNvSpPr>
          <p:nvPr/>
        </p:nvSpPr>
        <p:spPr bwMode="auto">
          <a:xfrm>
            <a:off x="34448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2" name="Oval 18"/>
          <p:cNvSpPr>
            <a:spLocks noChangeArrowheads="1"/>
          </p:cNvSpPr>
          <p:nvPr/>
        </p:nvSpPr>
        <p:spPr bwMode="auto">
          <a:xfrm>
            <a:off x="16160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3" name="Oval 19"/>
          <p:cNvSpPr>
            <a:spLocks noChangeArrowheads="1"/>
          </p:cNvSpPr>
          <p:nvPr/>
        </p:nvSpPr>
        <p:spPr bwMode="auto">
          <a:xfrm>
            <a:off x="20732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4" name="Oval 20"/>
          <p:cNvSpPr>
            <a:spLocks noChangeArrowheads="1"/>
          </p:cNvSpPr>
          <p:nvPr/>
        </p:nvSpPr>
        <p:spPr bwMode="auto">
          <a:xfrm>
            <a:off x="25304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5" name="Oval 21"/>
          <p:cNvSpPr>
            <a:spLocks noChangeArrowheads="1"/>
          </p:cNvSpPr>
          <p:nvPr/>
        </p:nvSpPr>
        <p:spPr bwMode="auto">
          <a:xfrm>
            <a:off x="29876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6" name="Oval 22"/>
          <p:cNvSpPr>
            <a:spLocks noChangeArrowheads="1"/>
          </p:cNvSpPr>
          <p:nvPr/>
        </p:nvSpPr>
        <p:spPr bwMode="auto">
          <a:xfrm>
            <a:off x="34448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7" name="Oval 23"/>
          <p:cNvSpPr>
            <a:spLocks noChangeArrowheads="1"/>
          </p:cNvSpPr>
          <p:nvPr/>
        </p:nvSpPr>
        <p:spPr bwMode="auto">
          <a:xfrm>
            <a:off x="16160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8" name="Oval 24"/>
          <p:cNvSpPr>
            <a:spLocks noChangeArrowheads="1"/>
          </p:cNvSpPr>
          <p:nvPr/>
        </p:nvSpPr>
        <p:spPr bwMode="auto">
          <a:xfrm>
            <a:off x="20732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9" name="Oval 25"/>
          <p:cNvSpPr>
            <a:spLocks noChangeArrowheads="1"/>
          </p:cNvSpPr>
          <p:nvPr/>
        </p:nvSpPr>
        <p:spPr bwMode="auto">
          <a:xfrm>
            <a:off x="25304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0" name="Oval 26"/>
          <p:cNvSpPr>
            <a:spLocks noChangeArrowheads="1"/>
          </p:cNvSpPr>
          <p:nvPr/>
        </p:nvSpPr>
        <p:spPr bwMode="auto">
          <a:xfrm>
            <a:off x="29876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1" name="Oval 27"/>
          <p:cNvSpPr>
            <a:spLocks noChangeArrowheads="1"/>
          </p:cNvSpPr>
          <p:nvPr/>
        </p:nvSpPr>
        <p:spPr bwMode="auto">
          <a:xfrm>
            <a:off x="34448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2" name="Oval 28"/>
          <p:cNvSpPr>
            <a:spLocks noChangeArrowheads="1"/>
          </p:cNvSpPr>
          <p:nvPr/>
        </p:nvSpPr>
        <p:spPr bwMode="auto">
          <a:xfrm>
            <a:off x="16160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3" name="Oval 29"/>
          <p:cNvSpPr>
            <a:spLocks noChangeArrowheads="1"/>
          </p:cNvSpPr>
          <p:nvPr/>
        </p:nvSpPr>
        <p:spPr bwMode="auto">
          <a:xfrm>
            <a:off x="20732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25304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29876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34448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7" name="Oval 33"/>
          <p:cNvSpPr>
            <a:spLocks noChangeArrowheads="1"/>
          </p:cNvSpPr>
          <p:nvPr/>
        </p:nvSpPr>
        <p:spPr bwMode="auto">
          <a:xfrm>
            <a:off x="16160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8" name="Oval 34"/>
          <p:cNvSpPr>
            <a:spLocks noChangeArrowheads="1"/>
          </p:cNvSpPr>
          <p:nvPr/>
        </p:nvSpPr>
        <p:spPr bwMode="auto">
          <a:xfrm>
            <a:off x="20732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9" name="Oval 35"/>
          <p:cNvSpPr>
            <a:spLocks noChangeArrowheads="1"/>
          </p:cNvSpPr>
          <p:nvPr/>
        </p:nvSpPr>
        <p:spPr bwMode="auto">
          <a:xfrm>
            <a:off x="25304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0" name="Oval 36"/>
          <p:cNvSpPr>
            <a:spLocks noChangeArrowheads="1"/>
          </p:cNvSpPr>
          <p:nvPr/>
        </p:nvSpPr>
        <p:spPr bwMode="auto">
          <a:xfrm>
            <a:off x="29876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1" name="Oval 37"/>
          <p:cNvSpPr>
            <a:spLocks noChangeArrowheads="1"/>
          </p:cNvSpPr>
          <p:nvPr/>
        </p:nvSpPr>
        <p:spPr bwMode="auto">
          <a:xfrm>
            <a:off x="34448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2" name="Line 38"/>
          <p:cNvSpPr>
            <a:spLocks noChangeShapeType="1"/>
          </p:cNvSpPr>
          <p:nvPr/>
        </p:nvSpPr>
        <p:spPr bwMode="auto">
          <a:xfrm flipV="1">
            <a:off x="2301875" y="3581400"/>
            <a:ext cx="990600" cy="2819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3" name="Line 39"/>
          <p:cNvSpPr>
            <a:spLocks noChangeShapeType="1"/>
          </p:cNvSpPr>
          <p:nvPr/>
        </p:nvSpPr>
        <p:spPr bwMode="auto">
          <a:xfrm>
            <a:off x="1235075" y="4114800"/>
            <a:ext cx="2590800" cy="762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4" name="Line 40"/>
          <p:cNvSpPr>
            <a:spLocks noChangeShapeType="1"/>
          </p:cNvSpPr>
          <p:nvPr/>
        </p:nvSpPr>
        <p:spPr bwMode="auto">
          <a:xfrm>
            <a:off x="930275" y="4800600"/>
            <a:ext cx="304800" cy="76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5" name="Oval 41"/>
          <p:cNvSpPr>
            <a:spLocks noChangeArrowheads="1"/>
          </p:cNvSpPr>
          <p:nvPr/>
        </p:nvSpPr>
        <p:spPr bwMode="auto">
          <a:xfrm>
            <a:off x="2861401" y="4534989"/>
            <a:ext cx="152400" cy="152400"/>
          </a:xfrm>
          <a:prstGeom prst="ellipse">
            <a:avLst/>
          </a:prstGeom>
          <a:solidFill>
            <a:srgbClr val="0070C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6" name="Text Box 42"/>
          <p:cNvSpPr txBox="1">
            <a:spLocks noChangeArrowheads="1"/>
          </p:cNvSpPr>
          <p:nvPr/>
        </p:nvSpPr>
        <p:spPr bwMode="auto">
          <a:xfrm>
            <a:off x="838200" y="4741863"/>
            <a:ext cx="29848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+mn-lt"/>
              </a:rPr>
              <a:t>z</a:t>
            </a:r>
          </a:p>
        </p:txBody>
      </p:sp>
      <p:sp>
        <p:nvSpPr>
          <p:cNvPr id="67" name="Text Box 43"/>
          <p:cNvSpPr txBox="1">
            <a:spLocks noChangeArrowheads="1"/>
          </p:cNvSpPr>
          <p:nvPr/>
        </p:nvSpPr>
        <p:spPr bwMode="auto">
          <a:xfrm>
            <a:off x="1676400" y="4918075"/>
            <a:ext cx="9028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  <a:latin typeface="+mn-lt"/>
              </a:rPr>
              <a:t>feasible</a:t>
            </a:r>
          </a:p>
        </p:txBody>
      </p:sp>
      <p:sp>
        <p:nvSpPr>
          <p:cNvPr id="68" name="Line 44"/>
          <p:cNvSpPr>
            <a:spLocks noChangeShapeType="1"/>
          </p:cNvSpPr>
          <p:nvPr/>
        </p:nvSpPr>
        <p:spPr bwMode="auto">
          <a:xfrm>
            <a:off x="4968875" y="6248400"/>
            <a:ext cx="2209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9" name="Line 45"/>
          <p:cNvSpPr>
            <a:spLocks noChangeShapeType="1"/>
          </p:cNvSpPr>
          <p:nvPr/>
        </p:nvSpPr>
        <p:spPr bwMode="auto">
          <a:xfrm flipV="1">
            <a:off x="4968875" y="3733800"/>
            <a:ext cx="0" cy="2514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70" name="Oval 46"/>
          <p:cNvSpPr>
            <a:spLocks noChangeArrowheads="1"/>
          </p:cNvSpPr>
          <p:nvPr/>
        </p:nvSpPr>
        <p:spPr bwMode="auto">
          <a:xfrm>
            <a:off x="48926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1" name="Oval 47"/>
          <p:cNvSpPr>
            <a:spLocks noChangeArrowheads="1"/>
          </p:cNvSpPr>
          <p:nvPr/>
        </p:nvSpPr>
        <p:spPr bwMode="auto">
          <a:xfrm>
            <a:off x="53498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2" name="Oval 48"/>
          <p:cNvSpPr>
            <a:spLocks noChangeArrowheads="1"/>
          </p:cNvSpPr>
          <p:nvPr/>
        </p:nvSpPr>
        <p:spPr bwMode="auto">
          <a:xfrm>
            <a:off x="58070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3" name="Oval 49"/>
          <p:cNvSpPr>
            <a:spLocks noChangeArrowheads="1"/>
          </p:cNvSpPr>
          <p:nvPr/>
        </p:nvSpPr>
        <p:spPr bwMode="auto">
          <a:xfrm>
            <a:off x="62642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4" name="Oval 50"/>
          <p:cNvSpPr>
            <a:spLocks noChangeArrowheads="1"/>
          </p:cNvSpPr>
          <p:nvPr/>
        </p:nvSpPr>
        <p:spPr bwMode="auto">
          <a:xfrm>
            <a:off x="6721475" y="6172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5" name="Oval 51"/>
          <p:cNvSpPr>
            <a:spLocks noChangeArrowheads="1"/>
          </p:cNvSpPr>
          <p:nvPr/>
        </p:nvSpPr>
        <p:spPr bwMode="auto">
          <a:xfrm>
            <a:off x="48926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6" name="Oval 52"/>
          <p:cNvSpPr>
            <a:spLocks noChangeArrowheads="1"/>
          </p:cNvSpPr>
          <p:nvPr/>
        </p:nvSpPr>
        <p:spPr bwMode="auto">
          <a:xfrm>
            <a:off x="53498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7" name="Oval 53"/>
          <p:cNvSpPr>
            <a:spLocks noChangeArrowheads="1"/>
          </p:cNvSpPr>
          <p:nvPr/>
        </p:nvSpPr>
        <p:spPr bwMode="auto">
          <a:xfrm>
            <a:off x="58070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8" name="Oval 54"/>
          <p:cNvSpPr>
            <a:spLocks noChangeArrowheads="1"/>
          </p:cNvSpPr>
          <p:nvPr/>
        </p:nvSpPr>
        <p:spPr bwMode="auto">
          <a:xfrm>
            <a:off x="62642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9" name="Oval 55"/>
          <p:cNvSpPr>
            <a:spLocks noChangeArrowheads="1"/>
          </p:cNvSpPr>
          <p:nvPr/>
        </p:nvSpPr>
        <p:spPr bwMode="auto">
          <a:xfrm>
            <a:off x="6721475" y="57150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0" name="Oval 56"/>
          <p:cNvSpPr>
            <a:spLocks noChangeArrowheads="1"/>
          </p:cNvSpPr>
          <p:nvPr/>
        </p:nvSpPr>
        <p:spPr bwMode="auto">
          <a:xfrm>
            <a:off x="48926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1" name="Oval 57"/>
          <p:cNvSpPr>
            <a:spLocks noChangeArrowheads="1"/>
          </p:cNvSpPr>
          <p:nvPr/>
        </p:nvSpPr>
        <p:spPr bwMode="auto">
          <a:xfrm>
            <a:off x="53498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2" name="Oval 58"/>
          <p:cNvSpPr>
            <a:spLocks noChangeArrowheads="1"/>
          </p:cNvSpPr>
          <p:nvPr/>
        </p:nvSpPr>
        <p:spPr bwMode="auto">
          <a:xfrm>
            <a:off x="58070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3" name="Oval 59"/>
          <p:cNvSpPr>
            <a:spLocks noChangeArrowheads="1"/>
          </p:cNvSpPr>
          <p:nvPr/>
        </p:nvSpPr>
        <p:spPr bwMode="auto">
          <a:xfrm>
            <a:off x="62642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4" name="Oval 60"/>
          <p:cNvSpPr>
            <a:spLocks noChangeArrowheads="1"/>
          </p:cNvSpPr>
          <p:nvPr/>
        </p:nvSpPr>
        <p:spPr bwMode="auto">
          <a:xfrm>
            <a:off x="6721475" y="52578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5" name="Oval 61"/>
          <p:cNvSpPr>
            <a:spLocks noChangeArrowheads="1"/>
          </p:cNvSpPr>
          <p:nvPr/>
        </p:nvSpPr>
        <p:spPr bwMode="auto">
          <a:xfrm>
            <a:off x="48926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6" name="Oval 62"/>
          <p:cNvSpPr>
            <a:spLocks noChangeArrowheads="1"/>
          </p:cNvSpPr>
          <p:nvPr/>
        </p:nvSpPr>
        <p:spPr bwMode="auto">
          <a:xfrm>
            <a:off x="53498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7" name="Oval 63"/>
          <p:cNvSpPr>
            <a:spLocks noChangeArrowheads="1"/>
          </p:cNvSpPr>
          <p:nvPr/>
        </p:nvSpPr>
        <p:spPr bwMode="auto">
          <a:xfrm>
            <a:off x="58070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8" name="Oval 64"/>
          <p:cNvSpPr>
            <a:spLocks noChangeArrowheads="1"/>
          </p:cNvSpPr>
          <p:nvPr/>
        </p:nvSpPr>
        <p:spPr bwMode="auto">
          <a:xfrm>
            <a:off x="62642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9" name="Oval 65"/>
          <p:cNvSpPr>
            <a:spLocks noChangeArrowheads="1"/>
          </p:cNvSpPr>
          <p:nvPr/>
        </p:nvSpPr>
        <p:spPr bwMode="auto">
          <a:xfrm>
            <a:off x="6721475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0" name="Oval 66"/>
          <p:cNvSpPr>
            <a:spLocks noChangeArrowheads="1"/>
          </p:cNvSpPr>
          <p:nvPr/>
        </p:nvSpPr>
        <p:spPr bwMode="auto">
          <a:xfrm>
            <a:off x="48926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1" name="Oval 67"/>
          <p:cNvSpPr>
            <a:spLocks noChangeArrowheads="1"/>
          </p:cNvSpPr>
          <p:nvPr/>
        </p:nvSpPr>
        <p:spPr bwMode="auto">
          <a:xfrm>
            <a:off x="53498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2" name="Oval 68"/>
          <p:cNvSpPr>
            <a:spLocks noChangeArrowheads="1"/>
          </p:cNvSpPr>
          <p:nvPr/>
        </p:nvSpPr>
        <p:spPr bwMode="auto">
          <a:xfrm>
            <a:off x="58070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3" name="Oval 69"/>
          <p:cNvSpPr>
            <a:spLocks noChangeArrowheads="1"/>
          </p:cNvSpPr>
          <p:nvPr/>
        </p:nvSpPr>
        <p:spPr bwMode="auto">
          <a:xfrm>
            <a:off x="62642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4" name="Oval 70"/>
          <p:cNvSpPr>
            <a:spLocks noChangeArrowheads="1"/>
          </p:cNvSpPr>
          <p:nvPr/>
        </p:nvSpPr>
        <p:spPr bwMode="auto">
          <a:xfrm>
            <a:off x="6721475" y="4343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5" name="Oval 71"/>
          <p:cNvSpPr>
            <a:spLocks noChangeArrowheads="1"/>
          </p:cNvSpPr>
          <p:nvPr/>
        </p:nvSpPr>
        <p:spPr bwMode="auto">
          <a:xfrm>
            <a:off x="48926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6" name="Oval 72"/>
          <p:cNvSpPr>
            <a:spLocks noChangeArrowheads="1"/>
          </p:cNvSpPr>
          <p:nvPr/>
        </p:nvSpPr>
        <p:spPr bwMode="auto">
          <a:xfrm>
            <a:off x="53498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7" name="Oval 73"/>
          <p:cNvSpPr>
            <a:spLocks noChangeArrowheads="1"/>
          </p:cNvSpPr>
          <p:nvPr/>
        </p:nvSpPr>
        <p:spPr bwMode="auto">
          <a:xfrm>
            <a:off x="58070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8" name="Oval 74"/>
          <p:cNvSpPr>
            <a:spLocks noChangeArrowheads="1"/>
          </p:cNvSpPr>
          <p:nvPr/>
        </p:nvSpPr>
        <p:spPr bwMode="auto">
          <a:xfrm>
            <a:off x="62642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9" name="Oval 75"/>
          <p:cNvSpPr>
            <a:spLocks noChangeArrowheads="1"/>
          </p:cNvSpPr>
          <p:nvPr/>
        </p:nvSpPr>
        <p:spPr bwMode="auto">
          <a:xfrm>
            <a:off x="6721475" y="38862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0" name="Line 76"/>
          <p:cNvSpPr>
            <a:spLocks noChangeShapeType="1"/>
          </p:cNvSpPr>
          <p:nvPr/>
        </p:nvSpPr>
        <p:spPr bwMode="auto">
          <a:xfrm flipV="1">
            <a:off x="5578475" y="3581400"/>
            <a:ext cx="990600" cy="2819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1" name="Line 77"/>
          <p:cNvSpPr>
            <a:spLocks noChangeShapeType="1"/>
          </p:cNvSpPr>
          <p:nvPr/>
        </p:nvSpPr>
        <p:spPr bwMode="auto">
          <a:xfrm>
            <a:off x="4511675" y="4114800"/>
            <a:ext cx="2590800" cy="762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3" name="Line 79"/>
          <p:cNvSpPr>
            <a:spLocks noChangeShapeType="1"/>
          </p:cNvSpPr>
          <p:nvPr/>
        </p:nvSpPr>
        <p:spPr bwMode="auto">
          <a:xfrm>
            <a:off x="4800600" y="3733800"/>
            <a:ext cx="2346325" cy="24384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4" name="Text Box 80"/>
          <p:cNvSpPr txBox="1">
            <a:spLocks noChangeArrowheads="1"/>
          </p:cNvSpPr>
          <p:nvPr/>
        </p:nvSpPr>
        <p:spPr bwMode="auto">
          <a:xfrm>
            <a:off x="7146925" y="5380038"/>
            <a:ext cx="1508746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New plane</a:t>
            </a:r>
          </a:p>
        </p:txBody>
      </p:sp>
      <p:sp>
        <p:nvSpPr>
          <p:cNvPr id="105" name="Freeform 81"/>
          <p:cNvSpPr>
            <a:spLocks/>
          </p:cNvSpPr>
          <p:nvPr/>
        </p:nvSpPr>
        <p:spPr bwMode="auto">
          <a:xfrm>
            <a:off x="6705600" y="5549900"/>
            <a:ext cx="457200" cy="88900"/>
          </a:xfrm>
          <a:custGeom>
            <a:avLst/>
            <a:gdLst>
              <a:gd name="T0" fmla="*/ 457200 w 288"/>
              <a:gd name="T1" fmla="*/ 12700 h 56"/>
              <a:gd name="T2" fmla="*/ 76200 w 288"/>
              <a:gd name="T3" fmla="*/ 12700 h 56"/>
              <a:gd name="T4" fmla="*/ 0 w 288"/>
              <a:gd name="T5" fmla="*/ 88900 h 5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88" h="56">
                <a:moveTo>
                  <a:pt x="288" y="8"/>
                </a:moveTo>
                <a:cubicBezTo>
                  <a:pt x="192" y="4"/>
                  <a:pt x="96" y="0"/>
                  <a:pt x="48" y="8"/>
                </a:cubicBezTo>
                <a:cubicBezTo>
                  <a:pt x="0" y="16"/>
                  <a:pt x="0" y="36"/>
                  <a:pt x="0" y="56"/>
                </a:cubicBezTo>
              </a:path>
            </a:pathLst>
          </a:custGeom>
          <a:noFill/>
          <a:ln w="9525">
            <a:solidFill>
              <a:schemeClr val="bg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2" name="Oval 78"/>
          <p:cNvSpPr>
            <a:spLocks noChangeArrowheads="1"/>
          </p:cNvSpPr>
          <p:nvPr/>
        </p:nvSpPr>
        <p:spPr bwMode="auto">
          <a:xfrm>
            <a:off x="5972628" y="4953000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8491B8-D0F5-1C37-C6DE-CB33310AF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214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Freeform 2"/>
          <p:cNvSpPr>
            <a:spLocks/>
          </p:cNvSpPr>
          <p:nvPr/>
        </p:nvSpPr>
        <p:spPr bwMode="auto">
          <a:xfrm>
            <a:off x="2124075" y="3649663"/>
            <a:ext cx="2922588" cy="2066925"/>
          </a:xfrm>
          <a:custGeom>
            <a:avLst/>
            <a:gdLst>
              <a:gd name="T0" fmla="*/ 0 w 1841"/>
              <a:gd name="T1" fmla="*/ 905 h 1302"/>
              <a:gd name="T2" fmla="*/ 1356 w 1841"/>
              <a:gd name="T3" fmla="*/ 0 h 1302"/>
              <a:gd name="T4" fmla="*/ 1841 w 1841"/>
              <a:gd name="T5" fmla="*/ 578 h 1302"/>
              <a:gd name="T6" fmla="*/ 1187 w 1841"/>
              <a:gd name="T7" fmla="*/ 1302 h 1302"/>
              <a:gd name="T8" fmla="*/ 0 w 1841"/>
              <a:gd name="T9" fmla="*/ 905 h 1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1" h="1302">
                <a:moveTo>
                  <a:pt x="0" y="905"/>
                </a:moveTo>
                <a:lnTo>
                  <a:pt x="1356" y="0"/>
                </a:lnTo>
                <a:lnTo>
                  <a:pt x="1841" y="578"/>
                </a:lnTo>
                <a:lnTo>
                  <a:pt x="1187" y="1302"/>
                </a:lnTo>
                <a:lnTo>
                  <a:pt x="0" y="90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1" name="Freeform 3"/>
          <p:cNvSpPr>
            <a:spLocks/>
          </p:cNvSpPr>
          <p:nvPr/>
        </p:nvSpPr>
        <p:spPr bwMode="auto">
          <a:xfrm>
            <a:off x="2105025" y="3640138"/>
            <a:ext cx="2932113" cy="1595437"/>
          </a:xfrm>
          <a:custGeom>
            <a:avLst/>
            <a:gdLst>
              <a:gd name="T0" fmla="*/ 283 w 1847"/>
              <a:gd name="T1" fmla="*/ 1005 h 1005"/>
              <a:gd name="T2" fmla="*/ 1508 w 1847"/>
              <a:gd name="T3" fmla="*/ 1005 h 1005"/>
              <a:gd name="T4" fmla="*/ 1847 w 1847"/>
              <a:gd name="T5" fmla="*/ 594 h 1005"/>
              <a:gd name="T6" fmla="*/ 1371 w 1847"/>
              <a:gd name="T7" fmla="*/ 0 h 1005"/>
              <a:gd name="T8" fmla="*/ 0 w 1847"/>
              <a:gd name="T9" fmla="*/ 914 h 1005"/>
              <a:gd name="T10" fmla="*/ 283 w 1847"/>
              <a:gd name="T11" fmla="*/ 1005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47" h="1005">
                <a:moveTo>
                  <a:pt x="283" y="1005"/>
                </a:moveTo>
                <a:lnTo>
                  <a:pt x="1508" y="1005"/>
                </a:lnTo>
                <a:lnTo>
                  <a:pt x="1847" y="594"/>
                </a:lnTo>
                <a:lnTo>
                  <a:pt x="1371" y="0"/>
                </a:lnTo>
                <a:lnTo>
                  <a:pt x="0" y="914"/>
                </a:lnTo>
                <a:lnTo>
                  <a:pt x="283" y="100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 cap="sq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  add constraints that eliminate fractional solutions to the LP without eliminating any integer solutions.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add    “y </a:t>
            </a:r>
            <a:r>
              <a:rPr lang="en-US" b="1" dirty="0">
                <a:solidFill>
                  <a:srgbClr val="FF0000"/>
                </a:solidFill>
                <a:sym typeface="Symbol" pitchFamily="18" charset="2"/>
              </a:rPr>
              <a:t></a:t>
            </a:r>
            <a:r>
              <a:rPr lang="en-US" b="1" dirty="0">
                <a:solidFill>
                  <a:srgbClr val="FF0000"/>
                </a:solidFill>
              </a:rPr>
              <a:t>1”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add  “y </a:t>
            </a:r>
            <a:r>
              <a:rPr lang="en-US" b="1" dirty="0">
                <a:solidFill>
                  <a:srgbClr val="FF0000"/>
                </a:solidFill>
                <a:sym typeface="Symbol" pitchFamily="18" charset="2"/>
              </a:rPr>
              <a:t> x –1”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Cutting Planes</a:t>
            </a:r>
          </a:p>
        </p:txBody>
      </p:sp>
      <p:sp>
        <p:nvSpPr>
          <p:cNvPr id="140293" name="Line 5"/>
          <p:cNvSpPr>
            <a:spLocks noChangeShapeType="1"/>
          </p:cNvSpPr>
          <p:nvPr/>
        </p:nvSpPr>
        <p:spPr bwMode="auto">
          <a:xfrm>
            <a:off x="1439863" y="3074988"/>
            <a:ext cx="0" cy="28082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4" name="Freeform 6"/>
          <p:cNvSpPr>
            <a:spLocks/>
          </p:cNvSpPr>
          <p:nvPr/>
        </p:nvSpPr>
        <p:spPr bwMode="auto">
          <a:xfrm>
            <a:off x="2728913" y="3683000"/>
            <a:ext cx="2336800" cy="1611313"/>
          </a:xfrm>
          <a:custGeom>
            <a:avLst/>
            <a:gdLst>
              <a:gd name="T0" fmla="*/ 0 w 1472"/>
              <a:gd name="T1" fmla="*/ 1015 h 1015"/>
              <a:gd name="T2" fmla="*/ 996 w 1472"/>
              <a:gd name="T3" fmla="*/ 0 h 1015"/>
              <a:gd name="T4" fmla="*/ 1472 w 1472"/>
              <a:gd name="T5" fmla="*/ 576 h 1015"/>
              <a:gd name="T6" fmla="*/ 1106 w 1472"/>
              <a:gd name="T7" fmla="*/ 978 h 1015"/>
              <a:gd name="T8" fmla="*/ 36 w 1472"/>
              <a:gd name="T9" fmla="*/ 969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2" h="1015">
                <a:moveTo>
                  <a:pt x="0" y="1015"/>
                </a:moveTo>
                <a:lnTo>
                  <a:pt x="996" y="0"/>
                </a:lnTo>
                <a:lnTo>
                  <a:pt x="1472" y="576"/>
                </a:lnTo>
                <a:lnTo>
                  <a:pt x="1106" y="978"/>
                </a:lnTo>
                <a:lnTo>
                  <a:pt x="36" y="969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sq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1438275" y="5883275"/>
            <a:ext cx="4008438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6" name="Oval 8"/>
          <p:cNvSpPr>
            <a:spLocks noChangeArrowheads="1"/>
          </p:cNvSpPr>
          <p:nvPr/>
        </p:nvSpPr>
        <p:spPr bwMode="auto">
          <a:xfrm>
            <a:off x="3409950" y="4516438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7" name="Oval 9"/>
          <p:cNvSpPr>
            <a:spLocks noChangeArrowheads="1"/>
          </p:cNvSpPr>
          <p:nvPr/>
        </p:nvSpPr>
        <p:spPr bwMode="auto">
          <a:xfrm>
            <a:off x="4068763" y="4525963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8" name="Oval 10"/>
          <p:cNvSpPr>
            <a:spLocks noChangeArrowheads="1"/>
          </p:cNvSpPr>
          <p:nvPr/>
        </p:nvSpPr>
        <p:spPr bwMode="auto">
          <a:xfrm>
            <a:off x="2732088" y="5183188"/>
            <a:ext cx="84137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299" name="Oval 11"/>
          <p:cNvSpPr>
            <a:spLocks noChangeArrowheads="1"/>
          </p:cNvSpPr>
          <p:nvPr/>
        </p:nvSpPr>
        <p:spPr bwMode="auto">
          <a:xfrm>
            <a:off x="4068763" y="3849688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0" name="Oval 12"/>
          <p:cNvSpPr>
            <a:spLocks noChangeArrowheads="1"/>
          </p:cNvSpPr>
          <p:nvPr/>
        </p:nvSpPr>
        <p:spPr bwMode="auto">
          <a:xfrm>
            <a:off x="4746625" y="4506913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1" name="Oval 13"/>
          <p:cNvSpPr>
            <a:spLocks noChangeArrowheads="1"/>
          </p:cNvSpPr>
          <p:nvPr/>
        </p:nvSpPr>
        <p:spPr bwMode="auto">
          <a:xfrm>
            <a:off x="3409950" y="5183188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2" name="Oval 14"/>
          <p:cNvSpPr>
            <a:spLocks noChangeArrowheads="1"/>
          </p:cNvSpPr>
          <p:nvPr/>
        </p:nvSpPr>
        <p:spPr bwMode="auto">
          <a:xfrm>
            <a:off x="4078288" y="5183188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3" name="Line 15"/>
          <p:cNvSpPr>
            <a:spLocks noChangeShapeType="1"/>
          </p:cNvSpPr>
          <p:nvPr/>
        </p:nvSpPr>
        <p:spPr bwMode="auto">
          <a:xfrm>
            <a:off x="1438275" y="4854575"/>
            <a:ext cx="3395663" cy="1139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4" name="Line 16"/>
          <p:cNvSpPr>
            <a:spLocks noChangeShapeType="1"/>
          </p:cNvSpPr>
          <p:nvPr/>
        </p:nvSpPr>
        <p:spPr bwMode="auto">
          <a:xfrm flipH="1">
            <a:off x="3621267" y="4275533"/>
            <a:ext cx="1716593" cy="187602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5" name="Line 17"/>
          <p:cNvSpPr>
            <a:spLocks noChangeShapeType="1"/>
          </p:cNvSpPr>
          <p:nvPr/>
        </p:nvSpPr>
        <p:spPr bwMode="auto">
          <a:xfrm flipV="1">
            <a:off x="1428750" y="3390105"/>
            <a:ext cx="3249128" cy="216931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6" name="Line 18"/>
          <p:cNvSpPr>
            <a:spLocks noChangeShapeType="1"/>
          </p:cNvSpPr>
          <p:nvPr/>
        </p:nvSpPr>
        <p:spPr bwMode="auto">
          <a:xfrm>
            <a:off x="4059906" y="3390105"/>
            <a:ext cx="1488407" cy="177085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0308" name="Text Box 20"/>
          <p:cNvSpPr txBox="1">
            <a:spLocks noChangeArrowheads="1"/>
          </p:cNvSpPr>
          <p:nvPr/>
        </p:nvSpPr>
        <p:spPr bwMode="auto">
          <a:xfrm>
            <a:off x="3543300" y="4662488"/>
            <a:ext cx="914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+mn-lt"/>
              </a:rPr>
              <a:t>P</a:t>
            </a:r>
          </a:p>
        </p:txBody>
      </p:sp>
      <p:sp>
        <p:nvSpPr>
          <p:cNvPr id="140309" name="Text Box 21"/>
          <p:cNvSpPr txBox="1">
            <a:spLocks noChangeArrowheads="1"/>
          </p:cNvSpPr>
          <p:nvPr/>
        </p:nvSpPr>
        <p:spPr bwMode="auto">
          <a:xfrm>
            <a:off x="5524500" y="5729288"/>
            <a:ext cx="914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x</a:t>
            </a:r>
          </a:p>
        </p:txBody>
      </p:sp>
      <p:sp>
        <p:nvSpPr>
          <p:cNvPr id="140310" name="Text Box 22"/>
          <p:cNvSpPr txBox="1">
            <a:spLocks noChangeArrowheads="1"/>
          </p:cNvSpPr>
          <p:nvPr/>
        </p:nvSpPr>
        <p:spPr bwMode="auto">
          <a:xfrm>
            <a:off x="982663" y="2870994"/>
            <a:ext cx="914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y</a:t>
            </a: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6134100" y="3750346"/>
            <a:ext cx="2819399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min     x + 10y </a:t>
            </a:r>
            <a:br>
              <a:rPr lang="en-US" sz="2400" b="1" dirty="0">
                <a:solidFill>
                  <a:schemeClr val="bg1"/>
                </a:solidFill>
                <a:latin typeface="+mn-lt"/>
              </a:rPr>
            </a:b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s.t.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      x, y are in P</a:t>
            </a:r>
            <a:br>
              <a:rPr lang="en-US" sz="2400" b="1" dirty="0">
                <a:solidFill>
                  <a:schemeClr val="bg1"/>
                </a:solidFill>
                <a:latin typeface="+mn-lt"/>
              </a:rPr>
            </a:br>
            <a:r>
              <a:rPr lang="en-US" sz="2400" b="1" dirty="0">
                <a:solidFill>
                  <a:schemeClr val="bg1"/>
                </a:solidFill>
                <a:latin typeface="+mn-lt"/>
              </a:rPr>
              <a:t>             x, y integer</a:t>
            </a: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4229101" y="5716586"/>
            <a:ext cx="1752599" cy="12701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963557" y="5362644"/>
            <a:ext cx="25708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9900"/>
                </a:solidFill>
                <a:latin typeface="+mn-lt"/>
              </a:rPr>
              <a:t>Optimal fractional </a:t>
            </a:r>
            <a:br>
              <a:rPr lang="en-US" sz="1600" b="1" dirty="0">
                <a:solidFill>
                  <a:srgbClr val="009900"/>
                </a:solidFill>
                <a:latin typeface="+mn-lt"/>
              </a:rPr>
            </a:br>
            <a:r>
              <a:rPr lang="en-US" sz="1600" b="1" dirty="0">
                <a:solidFill>
                  <a:srgbClr val="009900"/>
                </a:solidFill>
                <a:latin typeface="+mn-lt"/>
              </a:rPr>
              <a:t>(i.e. infeasible solution)</a:t>
            </a: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 flipH="1" flipV="1">
            <a:off x="1248228" y="4357914"/>
            <a:ext cx="13716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257628" y="3824514"/>
            <a:ext cx="1447800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9900"/>
                </a:solidFill>
                <a:latin typeface="+mn-lt"/>
              </a:rPr>
              <a:t>Optimum (integer) solution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A00307-35CD-1938-3CE3-E871F19CE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animBg="1"/>
      <p:bldP spid="140294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77200" cy="4800600"/>
          </a:xfrm>
        </p:spPr>
        <p:txBody>
          <a:bodyPr/>
          <a:lstStyle/>
          <a:p>
            <a:r>
              <a:rPr lang="en-US" dirty="0"/>
              <a:t>If we add exactly the right inequalities, then every extreme point of the LP will be integer, and the IP can be solved by solving the LP</a:t>
            </a:r>
          </a:p>
          <a:p>
            <a:r>
              <a:rPr lang="en-US" dirty="0"/>
              <a:t>We call this minimal LP, the </a:t>
            </a:r>
            <a:r>
              <a:rPr lang="en-US" b="1" dirty="0">
                <a:solidFill>
                  <a:srgbClr val="FF0000"/>
                </a:solidFill>
              </a:rPr>
              <a:t>convex hull </a:t>
            </a:r>
            <a:r>
              <a:rPr lang="en-US" dirty="0"/>
              <a:t>of the IP solutions.</a:t>
            </a:r>
          </a:p>
          <a:p>
            <a:pPr lvl="1"/>
            <a:r>
              <a:rPr lang="en-US" dirty="0"/>
              <a:t>For large problems, these constraints are hard to find.</a:t>
            </a:r>
            <a:endParaRPr lang="en-US" sz="1400" dirty="0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Hull</a:t>
            </a:r>
          </a:p>
        </p:txBody>
      </p:sp>
      <p:sp>
        <p:nvSpPr>
          <p:cNvPr id="141315" name="Freeform 3"/>
          <p:cNvSpPr>
            <a:spLocks/>
          </p:cNvSpPr>
          <p:nvPr/>
        </p:nvSpPr>
        <p:spPr bwMode="auto">
          <a:xfrm>
            <a:off x="2085975" y="3725863"/>
            <a:ext cx="2922588" cy="2066925"/>
          </a:xfrm>
          <a:custGeom>
            <a:avLst/>
            <a:gdLst>
              <a:gd name="T0" fmla="*/ 0 w 1841"/>
              <a:gd name="T1" fmla="*/ 905 h 1302"/>
              <a:gd name="T2" fmla="*/ 1356 w 1841"/>
              <a:gd name="T3" fmla="*/ 0 h 1302"/>
              <a:gd name="T4" fmla="*/ 1841 w 1841"/>
              <a:gd name="T5" fmla="*/ 578 h 1302"/>
              <a:gd name="T6" fmla="*/ 1187 w 1841"/>
              <a:gd name="T7" fmla="*/ 1302 h 1302"/>
              <a:gd name="T8" fmla="*/ 0 w 1841"/>
              <a:gd name="T9" fmla="*/ 905 h 1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1" h="1302">
                <a:moveTo>
                  <a:pt x="0" y="905"/>
                </a:moveTo>
                <a:lnTo>
                  <a:pt x="1356" y="0"/>
                </a:lnTo>
                <a:lnTo>
                  <a:pt x="1841" y="578"/>
                </a:lnTo>
                <a:lnTo>
                  <a:pt x="1187" y="1302"/>
                </a:lnTo>
                <a:lnTo>
                  <a:pt x="0" y="90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>
            <a:off x="1401763" y="3362802"/>
            <a:ext cx="0" cy="25966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17" name="Line 5"/>
          <p:cNvSpPr>
            <a:spLocks noChangeShapeType="1"/>
          </p:cNvSpPr>
          <p:nvPr/>
        </p:nvSpPr>
        <p:spPr bwMode="auto">
          <a:xfrm>
            <a:off x="1400175" y="5959475"/>
            <a:ext cx="4008438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18" name="Line 6"/>
          <p:cNvSpPr>
            <a:spLocks noChangeShapeType="1"/>
          </p:cNvSpPr>
          <p:nvPr/>
        </p:nvSpPr>
        <p:spPr bwMode="auto">
          <a:xfrm>
            <a:off x="1400175" y="4930775"/>
            <a:ext cx="3395663" cy="1139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19" name="Line 7"/>
          <p:cNvSpPr>
            <a:spLocks noChangeShapeType="1"/>
          </p:cNvSpPr>
          <p:nvPr/>
        </p:nvSpPr>
        <p:spPr bwMode="auto">
          <a:xfrm flipH="1">
            <a:off x="3570288" y="3986213"/>
            <a:ext cx="2051050" cy="22415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 flipV="1">
            <a:off x="1390650" y="3495659"/>
            <a:ext cx="3205163" cy="213996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21" name="Line 9"/>
          <p:cNvSpPr>
            <a:spLocks noChangeShapeType="1"/>
          </p:cNvSpPr>
          <p:nvPr/>
        </p:nvSpPr>
        <p:spPr bwMode="auto">
          <a:xfrm>
            <a:off x="4046478" y="3495659"/>
            <a:ext cx="1463735" cy="1741504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 flipH="1" flipV="1">
            <a:off x="1295400" y="4510088"/>
            <a:ext cx="13716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1324" name="Text Box 12"/>
          <p:cNvSpPr txBox="1">
            <a:spLocks noChangeArrowheads="1"/>
          </p:cNvSpPr>
          <p:nvPr/>
        </p:nvSpPr>
        <p:spPr bwMode="auto">
          <a:xfrm>
            <a:off x="5486400" y="5805488"/>
            <a:ext cx="914400" cy="5191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+mn-lt"/>
              </a:rPr>
              <a:t>x</a:t>
            </a:r>
          </a:p>
        </p:txBody>
      </p:sp>
      <p:sp>
        <p:nvSpPr>
          <p:cNvPr id="141325" name="Text Box 13"/>
          <p:cNvSpPr txBox="1">
            <a:spLocks noChangeArrowheads="1"/>
          </p:cNvSpPr>
          <p:nvPr/>
        </p:nvSpPr>
        <p:spPr bwMode="auto">
          <a:xfrm>
            <a:off x="990600" y="3200400"/>
            <a:ext cx="914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y</a:t>
            </a:r>
          </a:p>
        </p:txBody>
      </p:sp>
      <p:sp>
        <p:nvSpPr>
          <p:cNvPr id="141326" name="Text Box 14"/>
          <p:cNvSpPr txBox="1">
            <a:spLocks noChangeArrowheads="1"/>
          </p:cNvSpPr>
          <p:nvPr/>
        </p:nvSpPr>
        <p:spPr bwMode="auto">
          <a:xfrm>
            <a:off x="304800" y="3976688"/>
            <a:ext cx="1447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9900"/>
                </a:solidFill>
                <a:latin typeface="+mn-lt"/>
              </a:rPr>
              <a:t>Optimum (integer) solution</a:t>
            </a:r>
          </a:p>
        </p:txBody>
      </p:sp>
      <p:sp>
        <p:nvSpPr>
          <p:cNvPr id="141327" name="Freeform 15"/>
          <p:cNvSpPr>
            <a:spLocks/>
          </p:cNvSpPr>
          <p:nvPr/>
        </p:nvSpPr>
        <p:spPr bwMode="auto">
          <a:xfrm>
            <a:off x="2704306" y="3967163"/>
            <a:ext cx="2066925" cy="1374775"/>
          </a:xfrm>
          <a:custGeom>
            <a:avLst/>
            <a:gdLst>
              <a:gd name="T0" fmla="*/ 0 w 1302"/>
              <a:gd name="T1" fmla="*/ 860 h 866"/>
              <a:gd name="T2" fmla="*/ 870 w 1302"/>
              <a:gd name="T3" fmla="*/ 0 h 866"/>
              <a:gd name="T4" fmla="*/ 1302 w 1302"/>
              <a:gd name="T5" fmla="*/ 430 h 866"/>
              <a:gd name="T6" fmla="*/ 870 w 1302"/>
              <a:gd name="T7" fmla="*/ 866 h 866"/>
              <a:gd name="T8" fmla="*/ 0 w 1302"/>
              <a:gd name="T9" fmla="*/ 86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2" h="866">
                <a:moveTo>
                  <a:pt x="0" y="860"/>
                </a:moveTo>
                <a:lnTo>
                  <a:pt x="870" y="0"/>
                </a:lnTo>
                <a:lnTo>
                  <a:pt x="1302" y="430"/>
                </a:lnTo>
                <a:lnTo>
                  <a:pt x="870" y="866"/>
                </a:lnTo>
                <a:lnTo>
                  <a:pt x="0" y="86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29" name="Oval 17"/>
          <p:cNvSpPr>
            <a:spLocks noChangeArrowheads="1"/>
          </p:cNvSpPr>
          <p:nvPr/>
        </p:nvSpPr>
        <p:spPr bwMode="auto">
          <a:xfrm>
            <a:off x="3371850" y="4592638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0" name="Oval 18"/>
          <p:cNvSpPr>
            <a:spLocks noChangeArrowheads="1"/>
          </p:cNvSpPr>
          <p:nvPr/>
        </p:nvSpPr>
        <p:spPr bwMode="auto">
          <a:xfrm>
            <a:off x="4030663" y="4602163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1" name="Oval 19"/>
          <p:cNvSpPr>
            <a:spLocks noChangeArrowheads="1"/>
          </p:cNvSpPr>
          <p:nvPr/>
        </p:nvSpPr>
        <p:spPr bwMode="auto">
          <a:xfrm>
            <a:off x="2693988" y="5259388"/>
            <a:ext cx="84137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2" name="Oval 20"/>
          <p:cNvSpPr>
            <a:spLocks noChangeArrowheads="1"/>
          </p:cNvSpPr>
          <p:nvPr/>
        </p:nvSpPr>
        <p:spPr bwMode="auto">
          <a:xfrm>
            <a:off x="4030663" y="3925888"/>
            <a:ext cx="82550" cy="8255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3" name="Oval 21"/>
          <p:cNvSpPr>
            <a:spLocks noChangeArrowheads="1"/>
          </p:cNvSpPr>
          <p:nvPr/>
        </p:nvSpPr>
        <p:spPr bwMode="auto">
          <a:xfrm>
            <a:off x="4708525" y="4583113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4" name="Oval 22"/>
          <p:cNvSpPr>
            <a:spLocks noChangeArrowheads="1"/>
          </p:cNvSpPr>
          <p:nvPr/>
        </p:nvSpPr>
        <p:spPr bwMode="auto">
          <a:xfrm>
            <a:off x="3371850" y="5259388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5" name="Oval 23"/>
          <p:cNvSpPr>
            <a:spLocks noChangeArrowheads="1"/>
          </p:cNvSpPr>
          <p:nvPr/>
        </p:nvSpPr>
        <p:spPr bwMode="auto">
          <a:xfrm>
            <a:off x="4040188" y="5259388"/>
            <a:ext cx="82550" cy="8413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41336" name="Text Box 24"/>
          <p:cNvSpPr txBox="1">
            <a:spLocks noChangeArrowheads="1"/>
          </p:cNvSpPr>
          <p:nvPr/>
        </p:nvSpPr>
        <p:spPr bwMode="auto">
          <a:xfrm>
            <a:off x="3505200" y="4738688"/>
            <a:ext cx="9144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P</a:t>
            </a: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6134100" y="3750346"/>
            <a:ext cx="2819399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70C0"/>
                </a:solidFill>
                <a:latin typeface="+mn-lt"/>
              </a:rPr>
              <a:t>min     x + 10y </a:t>
            </a:r>
            <a:br>
              <a:rPr lang="en-US" sz="2400" dirty="0">
                <a:solidFill>
                  <a:srgbClr val="0070C0"/>
                </a:solidFill>
                <a:latin typeface="+mn-lt"/>
              </a:rPr>
            </a:br>
            <a:r>
              <a:rPr lang="en-US" sz="2400" dirty="0" err="1">
                <a:solidFill>
                  <a:srgbClr val="0070C0"/>
                </a:solidFill>
                <a:latin typeface="+mn-lt"/>
              </a:rPr>
              <a:t>s.t.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      x, y are in P</a:t>
            </a:r>
            <a:br>
              <a:rPr lang="en-US" sz="2400" dirty="0">
                <a:solidFill>
                  <a:srgbClr val="0070C0"/>
                </a:solidFill>
                <a:latin typeface="+mn-lt"/>
              </a:rPr>
            </a:br>
            <a:r>
              <a:rPr lang="en-US" sz="2400" dirty="0">
                <a:solidFill>
                  <a:srgbClr val="0070C0"/>
                </a:solidFill>
                <a:latin typeface="+mn-lt"/>
              </a:rPr>
              <a:t>             x, y integer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E26941-E37F-F769-9610-10ED74545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3594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609600" y="4426857"/>
            <a:ext cx="2322286" cy="928914"/>
          </a:xfrm>
          <a:custGeom>
            <a:avLst/>
            <a:gdLst>
              <a:gd name="connsiteX0" fmla="*/ 14514 w 2322286"/>
              <a:gd name="connsiteY0" fmla="*/ 0 h 928914"/>
              <a:gd name="connsiteX1" fmla="*/ 1524000 w 2322286"/>
              <a:gd name="connsiteY1" fmla="*/ 0 h 928914"/>
              <a:gd name="connsiteX2" fmla="*/ 2322286 w 2322286"/>
              <a:gd name="connsiteY2" fmla="*/ 928914 h 928914"/>
              <a:gd name="connsiteX3" fmla="*/ 0 w 2322286"/>
              <a:gd name="connsiteY3" fmla="*/ 928914 h 928914"/>
              <a:gd name="connsiteX4" fmla="*/ 14514 w 2322286"/>
              <a:gd name="connsiteY4" fmla="*/ 0 h 92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2286" h="928914">
                <a:moveTo>
                  <a:pt x="14514" y="0"/>
                </a:moveTo>
                <a:lnTo>
                  <a:pt x="1524000" y="0"/>
                </a:lnTo>
                <a:lnTo>
                  <a:pt x="2322286" y="928914"/>
                </a:lnTo>
                <a:lnTo>
                  <a:pt x="0" y="928914"/>
                </a:lnTo>
                <a:lnTo>
                  <a:pt x="14514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381000" y="4419600"/>
            <a:ext cx="35661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for Branch-and-Cut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00314" y="1143000"/>
          <a:ext cx="2728913" cy="201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965160" progId="Equation.DSMT4">
                  <p:embed/>
                </p:oleObj>
              </mc:Choice>
              <mc:Fallback>
                <p:oleObj name="Equation" r:id="rId2" imgW="1307880" imgH="96516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314" y="1143000"/>
                        <a:ext cx="2728913" cy="201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flipV="1">
            <a:off x="609600" y="3657374"/>
            <a:ext cx="0" cy="1710154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09600" y="5362802"/>
            <a:ext cx="3429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62791" y="43738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476828" y="43738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391228" y="43738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413760" y="43738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2791" y="530279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476828" y="530279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413760" y="5302794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719286" y="537388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2400" y="348361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5376707"/>
            <a:ext cx="336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0              1              2                3</a:t>
            </a:r>
            <a:endParaRPr lang="en-US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600" y="4419600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sp>
        <p:nvSpPr>
          <p:cNvPr id="50" name="Content Placeholder 1"/>
          <p:cNvSpPr txBox="1">
            <a:spLocks/>
          </p:cNvSpPr>
          <p:nvPr/>
        </p:nvSpPr>
        <p:spPr bwMode="auto">
          <a:xfrm>
            <a:off x="5029200" y="3810000"/>
            <a:ext cx="3886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b="1" dirty="0">
                <a:solidFill>
                  <a:srgbClr val="0070C0"/>
                </a:solidFill>
              </a:rPr>
              <a:t>The tightest possible constraints are called </a:t>
            </a:r>
            <a:r>
              <a:rPr lang="en-US" sz="2200" b="1" dirty="0">
                <a:solidFill>
                  <a:srgbClr val="FF0000"/>
                </a:solidFill>
              </a:rPr>
              <a:t>facets</a:t>
            </a:r>
          </a:p>
          <a:p>
            <a:r>
              <a:rPr lang="en-US" sz="2200" b="1" dirty="0">
                <a:solidFill>
                  <a:srgbClr val="0070C0"/>
                </a:solidFill>
              </a:rPr>
              <a:t>If we have convex hull, we just solve one LP</a:t>
            </a:r>
          </a:p>
          <a:p>
            <a:r>
              <a:rPr lang="en-US" sz="2200" b="1" dirty="0">
                <a:solidFill>
                  <a:srgbClr val="0070C0"/>
                </a:solidFill>
              </a:rPr>
              <a:t>We need facet defining inequalities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1143000" y="4038600"/>
            <a:ext cx="15240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1479732" y="4375332"/>
            <a:ext cx="91440" cy="9144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391228" y="530279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823686" y="3719286"/>
            <a:ext cx="75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+mn-lt"/>
              </a:rPr>
              <a:t>Facet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788115" y="4068925"/>
            <a:ext cx="1336085" cy="1493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8" name="Oval 2"/>
          <p:cNvSpPr>
            <a:spLocks noChangeArrowheads="1"/>
          </p:cNvSpPr>
          <p:nvPr/>
        </p:nvSpPr>
        <p:spPr bwMode="auto">
          <a:xfrm>
            <a:off x="6278544" y="1327150"/>
            <a:ext cx="228600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6507144" y="1066800"/>
            <a:ext cx="2183611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9.25 at [1.75, 1]</a:t>
            </a:r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6734157" y="2165350"/>
            <a:ext cx="230187" cy="228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5821344" y="2165350"/>
            <a:ext cx="227013" cy="228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" name="Line 6"/>
          <p:cNvSpPr>
            <a:spLocks noChangeShapeType="1"/>
          </p:cNvSpPr>
          <p:nvPr/>
        </p:nvSpPr>
        <p:spPr bwMode="auto">
          <a:xfrm flipH="1">
            <a:off x="5973744" y="15557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" name="Line 7"/>
          <p:cNvSpPr>
            <a:spLocks noChangeShapeType="1"/>
          </p:cNvSpPr>
          <p:nvPr/>
        </p:nvSpPr>
        <p:spPr bwMode="auto">
          <a:xfrm>
            <a:off x="6432532" y="1555750"/>
            <a:ext cx="379412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810412"/>
              </p:ext>
            </p:extLst>
          </p:nvPr>
        </p:nvGraphicFramePr>
        <p:xfrm>
          <a:off x="5440363" y="1665288"/>
          <a:ext cx="57785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280" imgH="228600" progId="Equation.DSMT4">
                  <p:embed/>
                </p:oleObj>
              </mc:Choice>
              <mc:Fallback>
                <p:oleObj name="Equation" r:id="rId4" imgW="368280" imgH="228600" progId="Equation.DSMT4">
                  <p:embed/>
                  <p:pic>
                    <p:nvPicPr>
                      <p:cNvPr id="1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3" y="1665288"/>
                        <a:ext cx="577850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274482"/>
              </p:ext>
            </p:extLst>
          </p:nvPr>
        </p:nvGraphicFramePr>
        <p:xfrm>
          <a:off x="6734175" y="1668463"/>
          <a:ext cx="5715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480" imgH="228600" progId="Equation.DSMT4">
                  <p:embed/>
                </p:oleObj>
              </mc:Choice>
              <mc:Fallback>
                <p:oleObj name="Equation" r:id="rId6" imgW="393480" imgH="228600" progId="Equation.DSMT4">
                  <p:embed/>
                  <p:pic>
                    <p:nvPicPr>
                      <p:cNvPr id="1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5" y="1668463"/>
                        <a:ext cx="57150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Oval 39"/>
          <p:cNvSpPr>
            <a:spLocks noChangeArrowheads="1"/>
          </p:cNvSpPr>
          <p:nvPr/>
        </p:nvSpPr>
        <p:spPr bwMode="auto">
          <a:xfrm>
            <a:off x="7211087" y="300355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" name="Oval 40"/>
          <p:cNvSpPr>
            <a:spLocks noChangeArrowheads="1"/>
          </p:cNvSpPr>
          <p:nvPr/>
        </p:nvSpPr>
        <p:spPr bwMode="auto">
          <a:xfrm>
            <a:off x="6296687" y="3003550"/>
            <a:ext cx="228600" cy="2286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5" name="Line 41"/>
          <p:cNvSpPr>
            <a:spLocks noChangeShapeType="1"/>
          </p:cNvSpPr>
          <p:nvPr/>
        </p:nvSpPr>
        <p:spPr bwMode="auto">
          <a:xfrm flipH="1">
            <a:off x="6449087" y="2393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66" name="Line 42"/>
          <p:cNvSpPr>
            <a:spLocks noChangeShapeType="1"/>
          </p:cNvSpPr>
          <p:nvPr/>
        </p:nvSpPr>
        <p:spPr bwMode="auto">
          <a:xfrm>
            <a:off x="6906287" y="2393950"/>
            <a:ext cx="381000" cy="609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7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74866"/>
              </p:ext>
            </p:extLst>
          </p:nvPr>
        </p:nvGraphicFramePr>
        <p:xfrm>
          <a:off x="5949950" y="2438400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13" imgH="215806" progId="Equation.3">
                  <p:embed/>
                </p:oleObj>
              </mc:Choice>
              <mc:Fallback>
                <p:oleObj name="Equation" r:id="rId8" imgW="431613" imgH="215806" progId="Equation.3">
                  <p:embed/>
                  <p:pic>
                    <p:nvPicPr>
                      <p:cNvPr id="18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9950" y="2438400"/>
                        <a:ext cx="679450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204674"/>
              </p:ext>
            </p:extLst>
          </p:nvPr>
        </p:nvGraphicFramePr>
        <p:xfrm>
          <a:off x="7185687" y="2501900"/>
          <a:ext cx="6064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359" imgH="215713" progId="Equation.3">
                  <p:embed/>
                </p:oleObj>
              </mc:Choice>
              <mc:Fallback>
                <p:oleObj name="Equation" r:id="rId10" imgW="393359" imgH="215713" progId="Equation.3">
                  <p:embed/>
                  <p:pic>
                    <p:nvPicPr>
                      <p:cNvPr id="19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687" y="2501900"/>
                        <a:ext cx="606425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 Box 45"/>
          <p:cNvSpPr txBox="1">
            <a:spLocks noChangeArrowheads="1"/>
          </p:cNvSpPr>
          <p:nvPr/>
        </p:nvSpPr>
        <p:spPr bwMode="auto">
          <a:xfrm>
            <a:off x="4694032" y="2133600"/>
            <a:ext cx="124956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7.0 at [1, 1]</a:t>
            </a:r>
          </a:p>
        </p:txBody>
      </p:sp>
      <p:sp>
        <p:nvSpPr>
          <p:cNvPr id="70" name="Text Box 50"/>
          <p:cNvSpPr txBox="1">
            <a:spLocks noChangeArrowheads="1"/>
          </p:cNvSpPr>
          <p:nvPr/>
        </p:nvSpPr>
        <p:spPr bwMode="auto">
          <a:xfrm>
            <a:off x="7411112" y="3262985"/>
            <a:ext cx="997389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Infeasible</a:t>
            </a:r>
          </a:p>
        </p:txBody>
      </p:sp>
      <p:sp>
        <p:nvSpPr>
          <p:cNvPr id="71" name="Line 52"/>
          <p:cNvSpPr>
            <a:spLocks noChangeShapeType="1"/>
          </p:cNvSpPr>
          <p:nvPr/>
        </p:nvSpPr>
        <p:spPr bwMode="auto">
          <a:xfrm flipV="1">
            <a:off x="7104725" y="2882900"/>
            <a:ext cx="306387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2" name="Text Box 53"/>
          <p:cNvSpPr txBox="1">
            <a:spLocks noChangeArrowheads="1"/>
          </p:cNvSpPr>
          <p:nvPr/>
        </p:nvSpPr>
        <p:spPr bwMode="auto">
          <a:xfrm>
            <a:off x="5043188" y="3319046"/>
            <a:ext cx="1662412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6 at [2, 0]</a:t>
            </a:r>
          </a:p>
        </p:txBody>
      </p:sp>
      <p:sp>
        <p:nvSpPr>
          <p:cNvPr id="73" name="Line 54"/>
          <p:cNvSpPr>
            <a:spLocks noChangeShapeType="1"/>
          </p:cNvSpPr>
          <p:nvPr/>
        </p:nvSpPr>
        <p:spPr bwMode="auto">
          <a:xfrm>
            <a:off x="6386286" y="2862942"/>
            <a:ext cx="2286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4" name="Line 54"/>
          <p:cNvSpPr>
            <a:spLocks noChangeShapeType="1"/>
          </p:cNvSpPr>
          <p:nvPr/>
        </p:nvSpPr>
        <p:spPr bwMode="auto">
          <a:xfrm>
            <a:off x="5914572" y="2039256"/>
            <a:ext cx="22860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" name="Text Box 45"/>
          <p:cNvSpPr txBox="1">
            <a:spLocks noChangeArrowheads="1"/>
          </p:cNvSpPr>
          <p:nvPr/>
        </p:nvSpPr>
        <p:spPr bwMode="auto">
          <a:xfrm>
            <a:off x="6970902" y="2099846"/>
            <a:ext cx="2173097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upper = 8.67 at [2, 2/3]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EB602-B3D6-FE6B-9222-A9FF365AE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2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2"/>
          <p:cNvSpPr/>
          <p:nvPr/>
        </p:nvSpPr>
        <p:spPr>
          <a:xfrm>
            <a:off x="609600" y="4877367"/>
            <a:ext cx="2322286" cy="928914"/>
          </a:xfrm>
          <a:custGeom>
            <a:avLst/>
            <a:gdLst>
              <a:gd name="connsiteX0" fmla="*/ 14514 w 2322286"/>
              <a:gd name="connsiteY0" fmla="*/ 0 h 928914"/>
              <a:gd name="connsiteX1" fmla="*/ 1524000 w 2322286"/>
              <a:gd name="connsiteY1" fmla="*/ 0 h 928914"/>
              <a:gd name="connsiteX2" fmla="*/ 2322286 w 2322286"/>
              <a:gd name="connsiteY2" fmla="*/ 928914 h 928914"/>
              <a:gd name="connsiteX3" fmla="*/ 0 w 2322286"/>
              <a:gd name="connsiteY3" fmla="*/ 928914 h 928914"/>
              <a:gd name="connsiteX4" fmla="*/ 14514 w 2322286"/>
              <a:gd name="connsiteY4" fmla="*/ 0 h 92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2286" h="928914">
                <a:moveTo>
                  <a:pt x="14514" y="0"/>
                </a:moveTo>
                <a:lnTo>
                  <a:pt x="1524000" y="0"/>
                </a:lnTo>
                <a:lnTo>
                  <a:pt x="2322286" y="928914"/>
                </a:lnTo>
                <a:lnTo>
                  <a:pt x="0" y="928914"/>
                </a:lnTo>
                <a:lnTo>
                  <a:pt x="14514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>
            <a:off x="2438398" y="5210628"/>
            <a:ext cx="478974" cy="580571"/>
          </a:xfrm>
          <a:custGeom>
            <a:avLst/>
            <a:gdLst>
              <a:gd name="connsiteX0" fmla="*/ 0 w 493486"/>
              <a:gd name="connsiteY0" fmla="*/ 0 h 580571"/>
              <a:gd name="connsiteX1" fmla="*/ 29029 w 493486"/>
              <a:gd name="connsiteY1" fmla="*/ 580571 h 580571"/>
              <a:gd name="connsiteX2" fmla="*/ 493486 w 493486"/>
              <a:gd name="connsiteY2" fmla="*/ 580571 h 580571"/>
              <a:gd name="connsiteX3" fmla="*/ 0 w 493486"/>
              <a:gd name="connsiteY3" fmla="*/ 0 h 5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486" h="580571">
                <a:moveTo>
                  <a:pt x="0" y="0"/>
                </a:moveTo>
                <a:lnTo>
                  <a:pt x="29029" y="580571"/>
                </a:lnTo>
                <a:lnTo>
                  <a:pt x="493486" y="58057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2434770" y="4524828"/>
            <a:ext cx="0" cy="1371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706154" y="2162628"/>
            <a:ext cx="2256246" cy="1605820"/>
          </a:xfrm>
          <a:prstGeom prst="line">
            <a:avLst/>
          </a:prstGeom>
          <a:ln w="28575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609600" y="2695843"/>
            <a:ext cx="2322286" cy="928914"/>
          </a:xfrm>
          <a:custGeom>
            <a:avLst/>
            <a:gdLst>
              <a:gd name="connsiteX0" fmla="*/ 14514 w 2322286"/>
              <a:gd name="connsiteY0" fmla="*/ 0 h 928914"/>
              <a:gd name="connsiteX1" fmla="*/ 1524000 w 2322286"/>
              <a:gd name="connsiteY1" fmla="*/ 0 h 928914"/>
              <a:gd name="connsiteX2" fmla="*/ 2322286 w 2322286"/>
              <a:gd name="connsiteY2" fmla="*/ 928914 h 928914"/>
              <a:gd name="connsiteX3" fmla="*/ 0 w 2322286"/>
              <a:gd name="connsiteY3" fmla="*/ 928914 h 928914"/>
              <a:gd name="connsiteX4" fmla="*/ 14514 w 2322286"/>
              <a:gd name="connsiteY4" fmla="*/ 0 h 92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2286" h="928914">
                <a:moveTo>
                  <a:pt x="14514" y="0"/>
                </a:moveTo>
                <a:lnTo>
                  <a:pt x="1524000" y="0"/>
                </a:lnTo>
                <a:lnTo>
                  <a:pt x="2322286" y="928914"/>
                </a:lnTo>
                <a:lnTo>
                  <a:pt x="0" y="928914"/>
                </a:lnTo>
                <a:lnTo>
                  <a:pt x="14514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381000" y="2688586"/>
            <a:ext cx="35661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Inequalities and Cutting Planes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813541"/>
              </p:ext>
            </p:extLst>
          </p:nvPr>
        </p:nvGraphicFramePr>
        <p:xfrm>
          <a:off x="2835729" y="1041688"/>
          <a:ext cx="1690914" cy="1248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880" imgH="965160" progId="Equation.DSMT4">
                  <p:embed/>
                </p:oleObj>
              </mc:Choice>
              <mc:Fallback>
                <p:oleObj name="Equation" r:id="rId2" imgW="1307880" imgH="96516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729" y="1041688"/>
                        <a:ext cx="1690914" cy="12482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flipV="1">
            <a:off x="609600" y="1926360"/>
            <a:ext cx="0" cy="1710154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09600" y="3631788"/>
            <a:ext cx="3429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62791" y="2642866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476828" y="2642866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391228" y="2642866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413760" y="2642866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2791" y="35717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476828" y="35717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413760" y="357178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719286" y="3642866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2400" y="17526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3645693"/>
            <a:ext cx="336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0              1              2                3</a:t>
            </a:r>
            <a:endParaRPr lang="en-US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600" y="2688586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788115" y="2337911"/>
            <a:ext cx="1336085" cy="1493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143000" y="2307586"/>
            <a:ext cx="15240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1479732" y="2644318"/>
            <a:ext cx="91440" cy="9144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391228" y="357178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ontent Placeholder 1"/>
          <p:cNvSpPr txBox="1">
            <a:spLocks/>
          </p:cNvSpPr>
          <p:nvPr/>
        </p:nvSpPr>
        <p:spPr bwMode="auto">
          <a:xfrm>
            <a:off x="4800600" y="1371600"/>
            <a:ext cx="4038600" cy="4648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▪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Times New Roman" pitchFamily="18" charset="0"/>
              <a:buChar char="−"/>
              <a:defRPr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</a:rPr>
              <a:t>It is hard to get facet defining inequalities for large problems</a:t>
            </a:r>
          </a:p>
          <a:p>
            <a:r>
              <a:rPr lang="en-US" sz="2200" dirty="0">
                <a:solidFill>
                  <a:schemeClr val="bg1"/>
                </a:solidFill>
              </a:rPr>
              <a:t>We try to approximate by </a:t>
            </a:r>
            <a:r>
              <a:rPr lang="en-US" sz="2200">
                <a:solidFill>
                  <a:schemeClr val="bg1"/>
                </a:solidFill>
              </a:rPr>
              <a:t>adding valid </a:t>
            </a:r>
            <a:r>
              <a:rPr lang="en-US" sz="2200" dirty="0">
                <a:solidFill>
                  <a:schemeClr val="bg1"/>
                </a:solidFill>
              </a:rPr>
              <a:t>inequalities 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1"/>
                </a:solidFill>
              </a:rPr>
              <a:t>For max. problem, if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LP</a:t>
            </a:r>
            <a:r>
              <a:rPr lang="en-US" sz="2200" dirty="0">
                <a:solidFill>
                  <a:schemeClr val="bg1"/>
                </a:solidFill>
              </a:rPr>
              <a:t> is the optimum for the LP relaxation, and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IP</a:t>
            </a:r>
            <a:r>
              <a:rPr lang="en-US" sz="2200" dirty="0">
                <a:solidFill>
                  <a:schemeClr val="bg1"/>
                </a:solidFill>
              </a:rPr>
              <a:t> is the optimum for the IP, then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IP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  <a:sym typeface="Symbol" pitchFamily="18" charset="2"/>
              </a:rPr>
              <a:t>  </a:t>
            </a:r>
            <a:r>
              <a:rPr lang="en-US" sz="2200" dirty="0" err="1">
                <a:solidFill>
                  <a:schemeClr val="bg1"/>
                </a:solidFill>
                <a:sym typeface="Symbol" pitchFamily="18" charset="2"/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  <a:sym typeface="Symbol" pitchFamily="18" charset="2"/>
              </a:rPr>
              <a:t>LP</a:t>
            </a:r>
            <a:endParaRPr lang="en-US" sz="2200" baseline="-25000" dirty="0">
              <a:solidFill>
                <a:schemeClr val="bg1"/>
              </a:solidFill>
              <a:sym typeface="Symbol" pitchFamily="18" charset="2"/>
            </a:endParaRP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1"/>
                </a:solidFill>
              </a:rPr>
              <a:t>Ideally, we want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IP</a:t>
            </a:r>
            <a:r>
              <a:rPr lang="en-US" sz="2200" dirty="0">
                <a:solidFill>
                  <a:schemeClr val="bg1"/>
                </a:solidFill>
              </a:rPr>
              <a:t> to be as close to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LP</a:t>
            </a:r>
            <a:r>
              <a:rPr lang="en-US" sz="2200" dirty="0">
                <a:solidFill>
                  <a:schemeClr val="bg1"/>
                </a:solidFill>
              </a:rPr>
              <a:t> as possible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chemeClr val="bg1"/>
                </a:solidFill>
              </a:rPr>
              <a:t>Adding “cuts” can reduce </a:t>
            </a:r>
            <a:r>
              <a:rPr lang="en-US" sz="2200" dirty="0" err="1">
                <a:solidFill>
                  <a:schemeClr val="bg1"/>
                </a:solidFill>
              </a:rPr>
              <a:t>z</a:t>
            </a:r>
            <a:r>
              <a:rPr lang="en-US" sz="2200" baseline="-25000" dirty="0" err="1">
                <a:solidFill>
                  <a:schemeClr val="bg1"/>
                </a:solidFill>
              </a:rPr>
              <a:t>LP</a:t>
            </a:r>
            <a:r>
              <a:rPr lang="en-US" sz="2200" dirty="0">
                <a:solidFill>
                  <a:schemeClr val="bg1"/>
                </a:solidFill>
              </a:rPr>
              <a:t> significantly</a:t>
            </a:r>
          </a:p>
          <a:p>
            <a:pPr>
              <a:spcBef>
                <a:spcPts val="900"/>
              </a:spcBef>
              <a:spcAft>
                <a:spcPts val="0"/>
              </a:spcAft>
            </a:pPr>
            <a:endParaRPr lang="en-US" sz="2200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1371600" y="2304811"/>
            <a:ext cx="1732643" cy="146150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616529" y="1628476"/>
            <a:ext cx="146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9900"/>
                </a:solidFill>
                <a:latin typeface="+mn-lt"/>
              </a:rPr>
              <a:t>Valid inequality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9418" y="1639669"/>
            <a:ext cx="973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+mn-lt"/>
              </a:rPr>
              <a:t>Cutting plane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45871" y="3810000"/>
            <a:ext cx="93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+mn-lt"/>
              </a:rPr>
              <a:t>Facet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H="1">
            <a:off x="381000" y="4870110"/>
            <a:ext cx="35661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609600" y="4107884"/>
            <a:ext cx="0" cy="1710154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09600" y="5813312"/>
            <a:ext cx="3429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62791" y="482439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1476828" y="4824390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391228" y="482439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413760" y="4824390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562791" y="575330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476828" y="575330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413760" y="5753304"/>
            <a:ext cx="91440" cy="91440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3719286" y="582439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2400" y="393412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28600" y="4870110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1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cxnSp>
        <p:nvCxnSpPr>
          <p:cNvPr id="78" name="Straight Connector 77"/>
          <p:cNvCxnSpPr/>
          <p:nvPr/>
        </p:nvCxnSpPr>
        <p:spPr>
          <a:xfrm>
            <a:off x="1788115" y="4519435"/>
            <a:ext cx="1336085" cy="1493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1479732" y="4825842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391228" y="5753304"/>
            <a:ext cx="91440" cy="91440"/>
          </a:xfrm>
          <a:prstGeom prst="ellipse">
            <a:avLst/>
          </a:prstGeom>
          <a:solidFill>
            <a:srgbClr val="0099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974441"/>
              </p:ext>
            </p:extLst>
          </p:nvPr>
        </p:nvGraphicFramePr>
        <p:xfrm>
          <a:off x="2546350" y="4383642"/>
          <a:ext cx="21018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400" imgH="228600" progId="Equation.DSMT4">
                  <p:embed/>
                </p:oleObj>
              </mc:Choice>
              <mc:Fallback>
                <p:oleObj name="Equation" r:id="rId4" imgW="1625400" imgH="22860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4383642"/>
                        <a:ext cx="210185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457200" y="5827217"/>
            <a:ext cx="336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0              1              2                3</a:t>
            </a:r>
            <a:endParaRPr lang="en-US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15A69-82E3-D4DE-D722-768A47CE3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9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8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Original inequality (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row):</a:t>
            </a:r>
          </a:p>
          <a:p>
            <a:pPr lvl="1"/>
            <a:r>
              <a:rPr lang="en-US" b="1" dirty="0">
                <a:solidFill>
                  <a:srgbClr val="009900"/>
                </a:solidFill>
              </a:rPr>
              <a:t>All the </a:t>
            </a:r>
            <a:r>
              <a:rPr lang="en-US" b="1" i="1" dirty="0" err="1">
                <a:solidFill>
                  <a:srgbClr val="009900"/>
                </a:solidFill>
              </a:rPr>
              <a:t>x</a:t>
            </a:r>
            <a:r>
              <a:rPr lang="en-US" b="1" i="1" baseline="-25000" dirty="0" err="1">
                <a:solidFill>
                  <a:srgbClr val="009900"/>
                </a:solidFill>
              </a:rPr>
              <a:t>j</a:t>
            </a:r>
            <a:r>
              <a:rPr lang="en-US" b="1" dirty="0">
                <a:solidFill>
                  <a:srgbClr val="009900"/>
                </a:solidFill>
              </a:rPr>
              <a:t> must be integer variables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If all the variables in (1) are non-negative integers then the </a:t>
            </a:r>
            <a:r>
              <a:rPr lang="en-US" dirty="0" err="1"/>
              <a:t>Gomory</a:t>
            </a:r>
            <a:r>
              <a:rPr lang="en-US" dirty="0"/>
              <a:t> Cut is given by:</a:t>
            </a:r>
          </a:p>
          <a:p>
            <a:pPr lvl="4"/>
            <a:endParaRPr lang="en-US" dirty="0"/>
          </a:p>
          <a:p>
            <a:pPr lvl="3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Can you prove it?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Gomory</a:t>
            </a:r>
            <a:r>
              <a:rPr lang="en-US" dirty="0"/>
              <a:t> Cuts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95600" y="2209800"/>
          <a:ext cx="3593394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880" imgH="355320" progId="Equation.DSMT4">
                  <p:embed/>
                </p:oleObj>
              </mc:Choice>
              <mc:Fallback>
                <p:oleObj name="Equation" r:id="rId2" imgW="1523880" imgH="3553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95600" y="2209800"/>
                        <a:ext cx="3593394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124200" y="4267200"/>
          <a:ext cx="2514600" cy="878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368280" progId="Equation.DSMT4">
                  <p:embed/>
                </p:oleObj>
              </mc:Choice>
              <mc:Fallback>
                <p:oleObj name="Equation" r:id="rId4" imgW="1054080" imgH="36828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267200"/>
                        <a:ext cx="2514600" cy="8781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BB24F-DBAE-CBCB-1BCD-F3E402B3E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0847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181600"/>
          </a:xfrm>
        </p:spPr>
        <p:txBody>
          <a:bodyPr/>
          <a:lstStyle/>
          <a:p>
            <a:r>
              <a:rPr lang="en-US" sz="2800" dirty="0"/>
              <a:t>For </a:t>
            </a:r>
            <a:r>
              <a:rPr lang="en-US" sz="2800" b="1" i="1" dirty="0"/>
              <a:t>x</a:t>
            </a:r>
            <a:r>
              <a:rPr lang="en-US" sz="2800" b="1" baseline="-25000" dirty="0"/>
              <a:t>1</a:t>
            </a:r>
            <a:r>
              <a:rPr lang="en-US" sz="2800" b="1" dirty="0"/>
              <a:t> </a:t>
            </a:r>
            <a:r>
              <a:rPr lang="en-US" sz="2800" b="1" i="1" dirty="0"/>
              <a:t>, x</a:t>
            </a:r>
            <a:r>
              <a:rPr lang="en-US" sz="2800" b="1" baseline="-25000" dirty="0"/>
              <a:t>2</a:t>
            </a:r>
            <a:r>
              <a:rPr lang="en-US" sz="2800" dirty="0"/>
              <a:t> = 0 or 1</a:t>
            </a:r>
          </a:p>
          <a:p>
            <a:pPr lvl="1"/>
            <a:endParaRPr lang="en-US" dirty="0"/>
          </a:p>
          <a:p>
            <a:r>
              <a:rPr lang="en-US" sz="2800" b="1" i="1" dirty="0">
                <a:solidFill>
                  <a:srgbClr val="009900"/>
                </a:solidFill>
              </a:rPr>
              <a:t>x</a:t>
            </a:r>
            <a:r>
              <a:rPr lang="en-US" sz="2800" b="1" baseline="-25000" dirty="0">
                <a:solidFill>
                  <a:srgbClr val="009900"/>
                </a:solidFill>
              </a:rPr>
              <a:t>1</a:t>
            </a:r>
            <a:r>
              <a:rPr lang="en-US" sz="2800" b="1" dirty="0">
                <a:solidFill>
                  <a:srgbClr val="009900"/>
                </a:solidFill>
              </a:rPr>
              <a:t> </a:t>
            </a:r>
            <a:r>
              <a:rPr lang="en-US" sz="2800" b="1" i="1" dirty="0">
                <a:solidFill>
                  <a:srgbClr val="009900"/>
                </a:solidFill>
              </a:rPr>
              <a:t>+ x</a:t>
            </a:r>
            <a:r>
              <a:rPr lang="en-US" sz="2800" b="1" baseline="-25000" dirty="0">
                <a:solidFill>
                  <a:srgbClr val="009900"/>
                </a:solidFill>
              </a:rPr>
              <a:t>2</a:t>
            </a:r>
            <a:r>
              <a:rPr lang="en-US" sz="2800" b="1" dirty="0">
                <a:solidFill>
                  <a:srgbClr val="009900"/>
                </a:solidFill>
              </a:rPr>
              <a:t>  ≤  1.5 </a:t>
            </a:r>
          </a:p>
          <a:p>
            <a:pPr marL="0" indent="0">
              <a:buNone/>
            </a:pPr>
            <a:r>
              <a:rPr lang="en-US" sz="2800" b="1" dirty="0"/>
              <a:t>     ⇒ 	</a:t>
            </a:r>
            <a:r>
              <a:rPr lang="en-US" sz="2800" b="1" i="1" dirty="0"/>
              <a:t> </a:t>
            </a:r>
            <a:r>
              <a:rPr lang="en-US" sz="2800" b="1" i="1" dirty="0">
                <a:solidFill>
                  <a:srgbClr val="0070C0"/>
                </a:solidFill>
              </a:rPr>
              <a:t>x</a:t>
            </a:r>
            <a:r>
              <a:rPr lang="en-US" sz="2800" b="1" baseline="-25000" dirty="0">
                <a:solidFill>
                  <a:srgbClr val="0070C0"/>
                </a:solidFill>
              </a:rPr>
              <a:t>1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i="1" dirty="0">
                <a:solidFill>
                  <a:srgbClr val="0070C0"/>
                </a:solidFill>
              </a:rPr>
              <a:t>+ x</a:t>
            </a:r>
            <a:r>
              <a:rPr lang="en-US" sz="2800" b="1" baseline="-25000" dirty="0">
                <a:solidFill>
                  <a:srgbClr val="0070C0"/>
                </a:solidFill>
              </a:rPr>
              <a:t>2</a:t>
            </a:r>
            <a:r>
              <a:rPr lang="en-US" sz="2800" b="1" dirty="0">
                <a:solidFill>
                  <a:srgbClr val="0070C0"/>
                </a:solidFill>
              </a:rPr>
              <a:t>  ≤  1 </a:t>
            </a:r>
            <a:r>
              <a:rPr lang="en-US" sz="2800" b="1" dirty="0"/>
              <a:t>	</a:t>
            </a:r>
            <a:r>
              <a:rPr lang="en-US" dirty="0"/>
              <a:t>Cuts-off (0.75, 0.75)</a:t>
            </a:r>
          </a:p>
          <a:p>
            <a:endParaRPr lang="en-US" sz="2800" b="1" i="1" dirty="0"/>
          </a:p>
          <a:p>
            <a:r>
              <a:rPr lang="en-US" sz="2800" b="1" i="1" dirty="0">
                <a:solidFill>
                  <a:srgbClr val="009900"/>
                </a:solidFill>
              </a:rPr>
              <a:t>x</a:t>
            </a:r>
            <a:r>
              <a:rPr lang="en-US" sz="2800" b="1" baseline="-25000" dirty="0">
                <a:solidFill>
                  <a:srgbClr val="009900"/>
                </a:solidFill>
              </a:rPr>
              <a:t>1</a:t>
            </a:r>
            <a:r>
              <a:rPr lang="en-US" sz="2800" b="1" dirty="0">
                <a:solidFill>
                  <a:srgbClr val="009900"/>
                </a:solidFill>
              </a:rPr>
              <a:t> </a:t>
            </a:r>
            <a:r>
              <a:rPr lang="en-US" sz="2800" b="1" i="1" dirty="0">
                <a:solidFill>
                  <a:srgbClr val="009900"/>
                </a:solidFill>
              </a:rPr>
              <a:t>+ </a:t>
            </a:r>
            <a:r>
              <a:rPr lang="en-US" sz="2800" b="1" dirty="0">
                <a:solidFill>
                  <a:srgbClr val="009900"/>
                </a:solidFill>
              </a:rPr>
              <a:t>0.75</a:t>
            </a:r>
            <a:r>
              <a:rPr lang="en-US" sz="2800" b="1" i="1" dirty="0">
                <a:solidFill>
                  <a:srgbClr val="009900"/>
                </a:solidFill>
              </a:rPr>
              <a:t> x</a:t>
            </a:r>
            <a:r>
              <a:rPr lang="en-US" sz="2800" b="1" baseline="-25000" dirty="0">
                <a:solidFill>
                  <a:srgbClr val="009900"/>
                </a:solidFill>
              </a:rPr>
              <a:t>2</a:t>
            </a:r>
            <a:r>
              <a:rPr lang="en-US" sz="2800" b="1" dirty="0">
                <a:solidFill>
                  <a:srgbClr val="009900"/>
                </a:solidFill>
              </a:rPr>
              <a:t>  ≤  2.5 </a:t>
            </a:r>
          </a:p>
          <a:p>
            <a:pPr marL="0" indent="0">
              <a:buNone/>
            </a:pPr>
            <a:r>
              <a:rPr lang="en-US" sz="2800" b="1" dirty="0"/>
              <a:t>     ⇒ 	</a:t>
            </a:r>
            <a:r>
              <a:rPr lang="en-US" sz="2800" b="1" i="1" dirty="0"/>
              <a:t> </a:t>
            </a:r>
            <a:r>
              <a:rPr lang="en-US" sz="2800" b="1" i="1" dirty="0">
                <a:solidFill>
                  <a:srgbClr val="0070C0"/>
                </a:solidFill>
              </a:rPr>
              <a:t>x</a:t>
            </a:r>
            <a:r>
              <a:rPr lang="en-US" sz="2800" b="1" baseline="-25000" dirty="0">
                <a:solidFill>
                  <a:srgbClr val="0070C0"/>
                </a:solidFill>
              </a:rPr>
              <a:t>1</a:t>
            </a:r>
            <a:r>
              <a:rPr lang="en-US" sz="2800" b="1" dirty="0">
                <a:solidFill>
                  <a:srgbClr val="0070C0"/>
                </a:solidFill>
              </a:rPr>
              <a:t>  ≤  2 </a:t>
            </a:r>
            <a:r>
              <a:rPr lang="en-US" sz="2800" b="1" dirty="0"/>
              <a:t>		</a:t>
            </a:r>
            <a:r>
              <a:rPr lang="en-US" dirty="0"/>
              <a:t>Cuts-off (2.5, 0)</a:t>
            </a:r>
          </a:p>
          <a:p>
            <a:endParaRPr lang="en-US" sz="2800" b="1" dirty="0"/>
          </a:p>
          <a:p>
            <a:r>
              <a:rPr lang="en-US" sz="2800" b="1" dirty="0">
                <a:solidFill>
                  <a:srgbClr val="009900"/>
                </a:solidFill>
              </a:rPr>
              <a:t>1.5</a:t>
            </a:r>
            <a:r>
              <a:rPr lang="en-US" sz="2800" b="1" i="1" dirty="0">
                <a:solidFill>
                  <a:srgbClr val="009900"/>
                </a:solidFill>
              </a:rPr>
              <a:t> x</a:t>
            </a:r>
            <a:r>
              <a:rPr lang="en-US" sz="2800" b="1" baseline="-25000" dirty="0">
                <a:solidFill>
                  <a:srgbClr val="009900"/>
                </a:solidFill>
              </a:rPr>
              <a:t>1</a:t>
            </a:r>
            <a:r>
              <a:rPr lang="en-US" sz="2800" b="1" dirty="0">
                <a:solidFill>
                  <a:srgbClr val="009900"/>
                </a:solidFill>
              </a:rPr>
              <a:t> </a:t>
            </a:r>
            <a:r>
              <a:rPr lang="en-US" sz="2800" b="1" i="1" dirty="0">
                <a:solidFill>
                  <a:srgbClr val="009900"/>
                </a:solidFill>
              </a:rPr>
              <a:t>+ x</a:t>
            </a:r>
            <a:r>
              <a:rPr lang="en-US" sz="2800" b="1" baseline="-25000" dirty="0">
                <a:solidFill>
                  <a:srgbClr val="009900"/>
                </a:solidFill>
              </a:rPr>
              <a:t>2</a:t>
            </a:r>
            <a:r>
              <a:rPr lang="en-US" sz="2800" b="1" dirty="0">
                <a:solidFill>
                  <a:srgbClr val="009900"/>
                </a:solidFill>
              </a:rPr>
              <a:t> ≤ 2 </a:t>
            </a:r>
          </a:p>
          <a:p>
            <a:pPr marL="0" indent="0">
              <a:buNone/>
            </a:pPr>
            <a:r>
              <a:rPr lang="en-US" sz="2800" b="1" dirty="0"/>
              <a:t>      ⇒	</a:t>
            </a:r>
            <a:r>
              <a:rPr lang="en-US" sz="2800" b="1" dirty="0">
                <a:solidFill>
                  <a:schemeClr val="accent5"/>
                </a:solidFill>
              </a:rPr>
              <a:t>  </a:t>
            </a:r>
            <a:r>
              <a:rPr lang="en-US" sz="2800" b="1" i="1" dirty="0">
                <a:solidFill>
                  <a:srgbClr val="0070C0"/>
                </a:solidFill>
              </a:rPr>
              <a:t>x</a:t>
            </a:r>
            <a:r>
              <a:rPr lang="en-US" sz="2800" b="1" baseline="-25000" dirty="0">
                <a:solidFill>
                  <a:srgbClr val="0070C0"/>
                </a:solidFill>
              </a:rPr>
              <a:t>1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i="1" dirty="0">
                <a:solidFill>
                  <a:srgbClr val="0070C0"/>
                </a:solidFill>
              </a:rPr>
              <a:t>+ x</a:t>
            </a:r>
            <a:r>
              <a:rPr lang="en-US" sz="2800" b="1" baseline="-25000" dirty="0">
                <a:solidFill>
                  <a:srgbClr val="0070C0"/>
                </a:solidFill>
              </a:rPr>
              <a:t>2</a:t>
            </a:r>
            <a:r>
              <a:rPr lang="en-US" sz="2800" b="1" dirty="0">
                <a:solidFill>
                  <a:srgbClr val="0070C0"/>
                </a:solidFill>
              </a:rPr>
              <a:t> ≤ 2 </a:t>
            </a:r>
            <a:r>
              <a:rPr lang="en-US" sz="2800" b="1" dirty="0"/>
              <a:t>		</a:t>
            </a:r>
            <a:r>
              <a:rPr lang="en-US" dirty="0"/>
              <a:t>Not tighter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Gomory</a:t>
            </a:r>
            <a:r>
              <a:rPr lang="en-US" dirty="0"/>
              <a:t> Cut Example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DB587-0143-7728-9007-73B54DBFD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114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772400" cy="5029200"/>
          </a:xfrm>
        </p:spPr>
        <p:txBody>
          <a:bodyPr/>
          <a:lstStyle/>
          <a:p>
            <a:r>
              <a:rPr lang="en-US" dirty="0">
                <a:latin typeface="+mn-lt"/>
              </a:rPr>
              <a:t>Consider the following constraint in an integer program</a:t>
            </a:r>
          </a:p>
          <a:p>
            <a:r>
              <a:rPr lang="en-US" b="1" dirty="0">
                <a:solidFill>
                  <a:srgbClr val="009900"/>
                </a:solidFill>
              </a:rPr>
              <a:t>1.6 x</a:t>
            </a:r>
            <a:r>
              <a:rPr lang="en-US" b="1" baseline="-25000" dirty="0">
                <a:solidFill>
                  <a:srgbClr val="009900"/>
                </a:solidFill>
              </a:rPr>
              <a:t>1</a:t>
            </a:r>
            <a:r>
              <a:rPr lang="en-US" b="1" dirty="0">
                <a:solidFill>
                  <a:srgbClr val="009900"/>
                </a:solidFill>
              </a:rPr>
              <a:t> + 4.2 x</a:t>
            </a:r>
            <a:r>
              <a:rPr lang="en-US" b="1" baseline="-25000" dirty="0">
                <a:solidFill>
                  <a:srgbClr val="009900"/>
                </a:solidFill>
              </a:rPr>
              <a:t>2</a:t>
            </a:r>
            <a:r>
              <a:rPr lang="en-US" b="1" dirty="0">
                <a:solidFill>
                  <a:srgbClr val="009900"/>
                </a:solidFill>
              </a:rPr>
              <a:t> + 3 x</a:t>
            </a:r>
            <a:r>
              <a:rPr lang="en-US" b="1" baseline="-25000" dirty="0">
                <a:solidFill>
                  <a:srgbClr val="009900"/>
                </a:solidFill>
              </a:rPr>
              <a:t>3</a:t>
            </a:r>
            <a:r>
              <a:rPr lang="en-US" b="1" dirty="0">
                <a:solidFill>
                  <a:srgbClr val="009900"/>
                </a:solidFill>
              </a:rPr>
              <a:t> + 0.4 x</a:t>
            </a:r>
            <a:r>
              <a:rPr lang="en-US" b="1" baseline="-25000" dirty="0">
                <a:solidFill>
                  <a:srgbClr val="009900"/>
                </a:solidFill>
              </a:rPr>
              <a:t>4</a:t>
            </a:r>
            <a:r>
              <a:rPr lang="en-US" b="1" dirty="0">
                <a:solidFill>
                  <a:srgbClr val="009900"/>
                </a:solidFill>
              </a:rPr>
              <a:t> </a:t>
            </a:r>
            <a:r>
              <a:rPr lang="en-US" b="1" dirty="0">
                <a:solidFill>
                  <a:srgbClr val="009900"/>
                </a:solidFill>
                <a:sym typeface="Symbol" pitchFamily="18" charset="2"/>
              </a:rPr>
              <a:t>= 9.8</a:t>
            </a:r>
          </a:p>
          <a:p>
            <a:endParaRPr lang="en-US" dirty="0">
              <a:latin typeface="+mn-lt"/>
            </a:endParaRPr>
          </a:p>
          <a:p>
            <a:pPr lvl="2"/>
            <a:endParaRPr lang="en-US" dirty="0">
              <a:latin typeface="+mn-lt"/>
            </a:endParaRPr>
          </a:p>
          <a:p>
            <a:pPr lvl="2"/>
            <a:endParaRPr lang="en-US" dirty="0">
              <a:latin typeface="+mn-lt"/>
            </a:endParaRPr>
          </a:p>
          <a:p>
            <a:pPr lvl="4"/>
            <a:endParaRPr lang="en-US" dirty="0">
              <a:latin typeface="+mn-lt"/>
            </a:endParaRPr>
          </a:p>
          <a:p>
            <a:pPr lvl="3"/>
            <a:endParaRPr lang="en-US" dirty="0">
              <a:latin typeface="+mn-lt"/>
            </a:endParaRPr>
          </a:p>
          <a:p>
            <a:pPr lvl="4"/>
            <a:endParaRPr lang="en-US" dirty="0">
              <a:latin typeface="+mn-lt"/>
            </a:endParaRPr>
          </a:p>
          <a:p>
            <a:r>
              <a:rPr lang="en-US" b="1" dirty="0">
                <a:solidFill>
                  <a:srgbClr val="0070C0"/>
                </a:solidFill>
              </a:rPr>
              <a:t>Focus on the fractions: 1 + 4 + 3 + 0 &lt; 9</a:t>
            </a:r>
          </a:p>
          <a:p>
            <a:pPr lvl="3"/>
            <a:endParaRPr lang="en-US" dirty="0"/>
          </a:p>
          <a:p>
            <a:r>
              <a:rPr lang="en-US" dirty="0"/>
              <a:t>⇒	</a:t>
            </a:r>
            <a:r>
              <a:rPr lang="en-US" b="1" dirty="0"/>
              <a:t>3/5 x</a:t>
            </a:r>
            <a:r>
              <a:rPr lang="en-US" b="1" baseline="-25000" dirty="0"/>
              <a:t>1</a:t>
            </a:r>
            <a:r>
              <a:rPr lang="en-US" b="1" dirty="0"/>
              <a:t> + 1/5 x</a:t>
            </a:r>
            <a:r>
              <a:rPr lang="en-US" b="1" baseline="-25000" dirty="0"/>
              <a:t>2</a:t>
            </a:r>
            <a:r>
              <a:rPr lang="en-US" b="1" dirty="0"/>
              <a:t> +2/5 x</a:t>
            </a:r>
            <a:r>
              <a:rPr lang="en-US" b="1" baseline="-25000" dirty="0"/>
              <a:t>4</a:t>
            </a:r>
            <a:r>
              <a:rPr lang="en-US" b="1" dirty="0"/>
              <a:t> </a:t>
            </a:r>
            <a:r>
              <a:rPr lang="en-US" b="1" dirty="0">
                <a:sym typeface="Symbol" pitchFamily="18" charset="2"/>
              </a:rPr>
              <a:t>= Integer + 4/5</a:t>
            </a:r>
          </a:p>
          <a:p>
            <a:r>
              <a:rPr lang="en-US" dirty="0"/>
              <a:t>⇒	</a:t>
            </a:r>
            <a:r>
              <a:rPr lang="en-US" b="1" dirty="0"/>
              <a:t>3/5 x</a:t>
            </a:r>
            <a:r>
              <a:rPr lang="en-US" b="1" baseline="-25000" dirty="0"/>
              <a:t>1</a:t>
            </a:r>
            <a:r>
              <a:rPr lang="en-US" b="1" dirty="0"/>
              <a:t> + 1/5 x</a:t>
            </a:r>
            <a:r>
              <a:rPr lang="en-US" b="1" baseline="-25000" dirty="0"/>
              <a:t>2</a:t>
            </a:r>
            <a:r>
              <a:rPr lang="en-US" b="1" dirty="0"/>
              <a:t> + 2/5 x</a:t>
            </a:r>
            <a:r>
              <a:rPr lang="en-US" b="1" baseline="-25000" dirty="0"/>
              <a:t>4</a:t>
            </a:r>
            <a:r>
              <a:rPr lang="en-US" b="1" dirty="0"/>
              <a:t> </a:t>
            </a:r>
            <a:r>
              <a:rPr lang="en-US" b="1" dirty="0">
                <a:sym typeface="Symbol" pitchFamily="18" charset="2"/>
              </a:rPr>
              <a:t> 4/5</a:t>
            </a:r>
          </a:p>
          <a:p>
            <a:r>
              <a:rPr lang="en-US" dirty="0"/>
              <a:t>⇒	</a:t>
            </a:r>
            <a:r>
              <a:rPr lang="en-US" b="1" dirty="0"/>
              <a:t> 3 x</a:t>
            </a:r>
            <a:r>
              <a:rPr lang="en-US" b="1" baseline="-25000" dirty="0"/>
              <a:t>1</a:t>
            </a:r>
            <a:r>
              <a:rPr lang="en-US" b="1" dirty="0"/>
              <a:t> +       x</a:t>
            </a:r>
            <a:r>
              <a:rPr lang="en-US" b="1" baseline="-25000" dirty="0"/>
              <a:t>2</a:t>
            </a:r>
            <a:r>
              <a:rPr lang="en-US" b="1" dirty="0"/>
              <a:t> +    2 x</a:t>
            </a:r>
            <a:r>
              <a:rPr lang="en-US" b="1" baseline="-25000" dirty="0"/>
              <a:t>4</a:t>
            </a:r>
            <a:r>
              <a:rPr lang="en-US" b="1" dirty="0"/>
              <a:t> </a:t>
            </a:r>
            <a:r>
              <a:rPr lang="en-US" b="1" dirty="0">
                <a:sym typeface="Symbol" pitchFamily="18" charset="2"/>
              </a:rPr>
              <a:t>  4</a:t>
            </a:r>
            <a:endParaRPr lang="en-US" b="1" dirty="0"/>
          </a:p>
          <a:p>
            <a:endParaRPr lang="en-US" dirty="0">
              <a:latin typeface="+mn-lt"/>
            </a:endParaRPr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Gomory</a:t>
            </a:r>
            <a:r>
              <a:rPr lang="en-US" dirty="0"/>
              <a:t> Cut Example – fractional example</a:t>
            </a:r>
          </a:p>
        </p:txBody>
      </p:sp>
      <p:grpSp>
        <p:nvGrpSpPr>
          <p:cNvPr id="153617" name="Group 17"/>
          <p:cNvGrpSpPr>
            <a:grpSpLocks/>
          </p:cNvGrpSpPr>
          <p:nvPr/>
        </p:nvGrpSpPr>
        <p:grpSpPr bwMode="auto">
          <a:xfrm>
            <a:off x="2039938" y="2319338"/>
            <a:ext cx="5732462" cy="1414462"/>
            <a:chOff x="721" y="1931"/>
            <a:chExt cx="3611" cy="891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153604" name="Rectangle 4"/>
            <p:cNvSpPr>
              <a:spLocks noChangeArrowheads="1"/>
            </p:cNvSpPr>
            <p:nvPr/>
          </p:nvSpPr>
          <p:spPr bwMode="auto">
            <a:xfrm>
              <a:off x="721" y="1931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2400" b="1" baseline="-25000">
                  <a:solidFill>
                    <a:schemeClr val="bg1"/>
                  </a:solidFill>
                  <a:latin typeface="+mn-lt"/>
                </a:rPr>
                <a:t>1</a:t>
              </a:r>
              <a:endParaRPr lang="en-US" sz="2400" b="1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605" name="Rectangle 5"/>
            <p:cNvSpPr>
              <a:spLocks noChangeArrowheads="1"/>
            </p:cNvSpPr>
            <p:nvPr/>
          </p:nvSpPr>
          <p:spPr bwMode="auto">
            <a:xfrm>
              <a:off x="1299" y="1931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2400" b="1" baseline="-25000">
                  <a:solidFill>
                    <a:schemeClr val="bg1"/>
                  </a:solidFill>
                  <a:latin typeface="+mn-lt"/>
                </a:rPr>
                <a:t>2</a:t>
              </a:r>
              <a:endParaRPr lang="en-US" sz="2400" b="1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606" name="Rectangle 6"/>
            <p:cNvSpPr>
              <a:spLocks noChangeArrowheads="1"/>
            </p:cNvSpPr>
            <p:nvPr/>
          </p:nvSpPr>
          <p:spPr bwMode="auto">
            <a:xfrm>
              <a:off x="2465" y="1931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2400" b="1" baseline="-25000">
                  <a:solidFill>
                    <a:schemeClr val="bg1"/>
                  </a:solidFill>
                  <a:latin typeface="+mn-lt"/>
                </a:rPr>
                <a:t>4</a:t>
              </a:r>
              <a:endParaRPr lang="en-US" sz="2400" b="1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607" name="Rectangle 7"/>
            <p:cNvSpPr>
              <a:spLocks noChangeArrowheads="1"/>
            </p:cNvSpPr>
            <p:nvPr/>
          </p:nvSpPr>
          <p:spPr bwMode="auto">
            <a:xfrm>
              <a:off x="1877" y="1931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n-US" sz="2400" b="1" baseline="-25000">
                  <a:solidFill>
                    <a:schemeClr val="bg1"/>
                  </a:solidFill>
                  <a:latin typeface="+mn-lt"/>
                </a:rPr>
                <a:t>3</a:t>
              </a:r>
              <a:endParaRPr lang="en-US" sz="2400" b="1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608" name="Rectangle 8"/>
            <p:cNvSpPr>
              <a:spLocks noChangeArrowheads="1"/>
            </p:cNvSpPr>
            <p:nvPr/>
          </p:nvSpPr>
          <p:spPr bwMode="auto">
            <a:xfrm>
              <a:off x="729" y="2438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n-lt"/>
                </a:rPr>
                <a:t>1  3/5</a:t>
              </a:r>
            </a:p>
          </p:txBody>
        </p:sp>
        <p:sp>
          <p:nvSpPr>
            <p:cNvPr id="153609" name="Rectangle 9"/>
            <p:cNvSpPr>
              <a:spLocks noChangeArrowheads="1"/>
            </p:cNvSpPr>
            <p:nvPr/>
          </p:nvSpPr>
          <p:spPr bwMode="auto">
            <a:xfrm>
              <a:off x="1311" y="2438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4  1/5</a:t>
              </a:r>
            </a:p>
          </p:txBody>
        </p:sp>
        <p:sp>
          <p:nvSpPr>
            <p:cNvPr id="153610" name="Rectangle 10"/>
            <p:cNvSpPr>
              <a:spLocks noChangeArrowheads="1"/>
            </p:cNvSpPr>
            <p:nvPr/>
          </p:nvSpPr>
          <p:spPr bwMode="auto">
            <a:xfrm>
              <a:off x="2473" y="2438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2/5</a:t>
              </a:r>
            </a:p>
          </p:txBody>
        </p:sp>
        <p:sp>
          <p:nvSpPr>
            <p:cNvPr id="153611" name="Rectangle 11"/>
            <p:cNvSpPr>
              <a:spLocks noChangeArrowheads="1"/>
            </p:cNvSpPr>
            <p:nvPr/>
          </p:nvSpPr>
          <p:spPr bwMode="auto">
            <a:xfrm>
              <a:off x="1892" y="2438"/>
              <a:ext cx="587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3</a:t>
              </a:r>
            </a:p>
          </p:txBody>
        </p:sp>
        <p:sp>
          <p:nvSpPr>
            <p:cNvPr id="153612" name="Text Box 12"/>
            <p:cNvSpPr txBox="1">
              <a:spLocks noChangeArrowheads="1"/>
            </p:cNvSpPr>
            <p:nvPr/>
          </p:nvSpPr>
          <p:spPr bwMode="auto">
            <a:xfrm>
              <a:off x="3324" y="2523"/>
              <a:ext cx="4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=</a:t>
              </a:r>
            </a:p>
          </p:txBody>
        </p:sp>
        <p:sp>
          <p:nvSpPr>
            <p:cNvPr id="153613" name="Rectangle 13"/>
            <p:cNvSpPr>
              <a:spLocks noChangeArrowheads="1"/>
            </p:cNvSpPr>
            <p:nvPr/>
          </p:nvSpPr>
          <p:spPr bwMode="auto">
            <a:xfrm>
              <a:off x="3726" y="2429"/>
              <a:ext cx="606" cy="384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+mn-lt"/>
                </a:rPr>
                <a:t>9  4/5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56CEE0-4D44-1B23-152B-F56C5777A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7131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772400" cy="5459104"/>
              </a:xfrm>
            </p:spPr>
            <p:txBody>
              <a:bodyPr/>
              <a:lstStyle/>
              <a:p>
                <a:r>
                  <a:rPr lang="en-US" dirty="0"/>
                  <a:t>Original knapsack inequality: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Let </a:t>
                </a:r>
                <a:r>
                  <a:rPr lang="en-US" b="1" dirty="0"/>
                  <a:t>C </a:t>
                </a:r>
                <a:r>
                  <a:rPr lang="en-US" dirty="0"/>
                  <a:t>be a subset of </a:t>
                </a:r>
                <a:r>
                  <a:rPr lang="en-US" b="1" dirty="0"/>
                  <a:t>J </a:t>
                </a:r>
                <a:r>
                  <a:rPr lang="en-US" dirty="0"/>
                  <a:t>such that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Then a valid cover inequality is given by: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have to </a:t>
                </a:r>
                <a:r>
                  <a:rPr lang="en-US" i="1" dirty="0"/>
                  <a:t>separate </a:t>
                </a:r>
                <a:r>
                  <a:rPr lang="en-US" dirty="0"/>
                  <a:t>cover inequalities</a:t>
                </a:r>
              </a:p>
              <a:p>
                <a:r>
                  <a:rPr lang="en-US" dirty="0"/>
                  <a:t>Example: 5</a:t>
                </a:r>
                <a:r>
                  <a:rPr lang="en-US" i="1" dirty="0"/>
                  <a:t>x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:r>
                  <a:rPr lang="en-US" i="1" dirty="0"/>
                  <a:t>+ </a:t>
                </a:r>
                <a:r>
                  <a:rPr lang="en-US" dirty="0"/>
                  <a:t>6</a:t>
                </a:r>
                <a:r>
                  <a:rPr lang="en-US" i="1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en-US" i="1" dirty="0"/>
                  <a:t>+ </a:t>
                </a:r>
                <a:r>
                  <a:rPr lang="en-US" dirty="0"/>
                  <a:t>7</a:t>
                </a:r>
                <a:r>
                  <a:rPr lang="en-US" i="1" dirty="0"/>
                  <a:t>x</a:t>
                </a:r>
                <a:r>
                  <a:rPr lang="en-US" baseline="-25000" dirty="0"/>
                  <a:t>3</a:t>
                </a:r>
                <a:r>
                  <a:rPr lang="en-US" dirty="0"/>
                  <a:t> ≤ 10,   </a:t>
                </a:r>
                <a:r>
                  <a:rPr lang="en-US" i="1" dirty="0"/>
                  <a:t>x</a:t>
                </a:r>
                <a:r>
                  <a:rPr lang="en-US" baseline="-25000" dirty="0"/>
                  <a:t>1</a:t>
                </a:r>
                <a:r>
                  <a:rPr lang="en-US" dirty="0"/>
                  <a:t>, </a:t>
                </a:r>
                <a:r>
                  <a:rPr lang="en-US" i="1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,</a:t>
                </a:r>
                <a:r>
                  <a:rPr lang="en-US" i="1" dirty="0"/>
                  <a:t> x</a:t>
                </a:r>
                <a:r>
                  <a:rPr lang="en-US" baseline="-25000" dirty="0"/>
                  <a:t>3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{0, 1}</a:t>
                </a:r>
              </a:p>
              <a:p>
                <a:pPr lvl="1"/>
                <a:r>
                  <a:rPr lang="en-US" dirty="0"/>
                  <a:t>⇒ </a:t>
                </a:r>
                <a:r>
                  <a:rPr lang="en-US" i="1" dirty="0"/>
                  <a:t>x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:r>
                  <a:rPr lang="en-US" i="1" dirty="0"/>
                  <a:t>+ x</a:t>
                </a:r>
                <a:r>
                  <a:rPr lang="en-US" baseline="-25000" dirty="0"/>
                  <a:t>2</a:t>
                </a:r>
                <a:r>
                  <a:rPr lang="en-US" dirty="0"/>
                  <a:t> ≤ 1 		Cuts-off (1, 0.5, 0), (0.5, 1, 0)</a:t>
                </a:r>
              </a:p>
              <a:p>
                <a:pPr lvl="1"/>
                <a:r>
                  <a:rPr lang="en-US" dirty="0"/>
                  <a:t>⇒ </a:t>
                </a:r>
                <a:r>
                  <a:rPr lang="en-US" i="1" dirty="0"/>
                  <a:t>x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en-US" i="1" dirty="0"/>
                  <a:t>+ x</a:t>
                </a:r>
                <a:r>
                  <a:rPr lang="en-US" baseline="-25000" dirty="0"/>
                  <a:t>3</a:t>
                </a:r>
                <a:r>
                  <a:rPr lang="en-US" dirty="0"/>
                  <a:t> ≤ 1		Cuts-off (0, 1, 0.5), (0, 0.5, 1)</a:t>
                </a:r>
              </a:p>
              <a:p>
                <a:pPr lvl="1"/>
                <a:r>
                  <a:rPr lang="en-US" dirty="0"/>
                  <a:t>⇒ </a:t>
                </a:r>
                <a:r>
                  <a:rPr lang="en-US" i="1" dirty="0"/>
                  <a:t>x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:r>
                  <a:rPr lang="en-US" i="1" dirty="0"/>
                  <a:t>+ x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en-US" i="1" dirty="0"/>
                  <a:t>+ x</a:t>
                </a:r>
                <a:r>
                  <a:rPr lang="en-US" baseline="-25000" dirty="0"/>
                  <a:t>3</a:t>
                </a:r>
                <a:r>
                  <a:rPr lang="en-US" dirty="0"/>
                  <a:t> ≤ 1 		Yields the Convex Hull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772400" cy="5459104"/>
              </a:xfrm>
              <a:blipFill>
                <a:blip r:embed="rId3"/>
                <a:stretch>
                  <a:fillRect l="-1098" t="-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Inequalities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106458" y="990600"/>
          <a:ext cx="350414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720" imgH="355320" progId="Equation.DSMT4">
                  <p:embed/>
                </p:oleObj>
              </mc:Choice>
              <mc:Fallback>
                <p:oleObj name="Equation" r:id="rId4" imgW="1485720" imgH="35532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6458" y="990600"/>
                        <a:ext cx="350414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101770" y="1852671"/>
          <a:ext cx="1447800" cy="861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6880" imgH="355320" progId="Equation.DSMT4">
                  <p:embed/>
                </p:oleObj>
              </mc:Choice>
              <mc:Fallback>
                <p:oleObj name="Equation" r:id="rId6" imgW="596880" imgH="35532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1770" y="1852671"/>
                        <a:ext cx="1447800" cy="861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895600" y="3429000"/>
          <a:ext cx="4248149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0960" imgH="355320" progId="Equation.DSMT4">
                  <p:embed/>
                </p:oleObj>
              </mc:Choice>
              <mc:Fallback>
                <p:oleObj name="Equation" r:id="rId8" imgW="1650960" imgH="35532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429000"/>
                        <a:ext cx="4248149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13699-ABE1-BDFD-B030-8CCEBD047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6201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Revisited</a:t>
            </a:r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609600" y="1447800"/>
            <a:ext cx="80010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subject to    5x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</a:t>
            </a:r>
            <a:r>
              <a:rPr lang="en-US" sz="2800" b="1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j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= 0, 1 for j = 1 to 6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09600" y="4582180"/>
            <a:ext cx="8153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009900"/>
                </a:solidFill>
                <a:latin typeface="+mn-lt"/>
              </a:rPr>
              <a:t>Exercise: </a:t>
            </a:r>
            <a:br>
              <a:rPr lang="en-US" sz="2800" b="1" dirty="0">
                <a:solidFill>
                  <a:srgbClr val="009900"/>
                </a:solidFill>
                <a:latin typeface="+mn-lt"/>
              </a:rPr>
            </a:br>
            <a:r>
              <a:rPr lang="en-US" sz="2800" b="1" dirty="0">
                <a:solidFill>
                  <a:srgbClr val="009900"/>
                </a:solidFill>
                <a:latin typeface="+mn-lt"/>
              </a:rPr>
              <a:t>        Can you derive some valid cover inequalities?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43A8CC-8567-4519-55BD-54151FB68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2452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Two Cuts</a:t>
            </a:r>
          </a:p>
        </p:txBody>
      </p:sp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609600" y="1066800"/>
            <a:ext cx="800100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subject to    5x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         +                   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 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                           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                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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0   </a:t>
            </a:r>
            <a:r>
              <a:rPr lang="en-US" sz="2800" b="1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j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 1 for j = 1 to 6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609600" y="4616450"/>
            <a:ext cx="8001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The optimal solution:  </a:t>
            </a:r>
            <a:br>
              <a:rPr lang="en-US" sz="2800" b="1" dirty="0">
                <a:solidFill>
                  <a:schemeClr val="bg1"/>
                </a:solidFill>
                <a:latin typeface="+mn-lt"/>
              </a:rPr>
            </a:br>
            <a:r>
              <a:rPr lang="en-US" sz="2800" b="1" dirty="0">
                <a:solidFill>
                  <a:schemeClr val="bg1"/>
                </a:solidFill>
                <a:latin typeface="+mn-lt"/>
              </a:rPr>
              <a:t>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1/3,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1,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1/3,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0,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0,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= 1, z = 44</a:t>
            </a:r>
            <a:endParaRPr lang="en-US" sz="2800" b="1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90B45D-082E-B311-6AC6-52C1CB3DA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902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Cuts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09600" y="1066800"/>
            <a:ext cx="8001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5"/>
                </a:solidFill>
                <a:latin typeface="+mn-lt"/>
                <a:sym typeface="Symbol" pitchFamily="18" charset="2"/>
              </a:rPr>
              <a:t>                       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+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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+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+ 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  2  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+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        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+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+                      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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009900"/>
                </a:solidFill>
                <a:latin typeface="+mn-lt"/>
                <a:sym typeface="Symbol" pitchFamily="18" charset="2"/>
              </a:rPr>
              <a:t>Then we can have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3"/>
                </a:solidFill>
                <a:sym typeface="Symbol" pitchFamily="18" charset="2"/>
              </a:rPr>
              <a:t>	</a:t>
            </a:r>
            <a:r>
              <a:rPr lang="en-US" sz="2800" b="1" dirty="0">
                <a:solidFill>
                  <a:schemeClr val="bg1"/>
                </a:solidFill>
                <a:sym typeface="Symbol" pitchFamily="18" charset="2"/>
              </a:rPr>
              <a:t>		 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   8/3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		</a:t>
            </a:r>
            <a:r>
              <a:rPr lang="en-US" sz="2800" dirty="0">
                <a:solidFill>
                  <a:schemeClr val="bg1"/>
                </a:solidFill>
              </a:rPr>
              <a:t> ⇒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      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    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261A9A-2E16-6DA4-8941-DD954FEF0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4238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5755451"/>
            <a:ext cx="7772400" cy="87394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000" b="1" i="1" dirty="0">
                <a:solidFill>
                  <a:srgbClr val="0070C0"/>
                </a:solidFill>
              </a:rPr>
              <a:t>Note 1</a:t>
            </a:r>
            <a:r>
              <a:rPr lang="en-US" sz="2000" b="1" dirty="0">
                <a:solidFill>
                  <a:srgbClr val="0070C0"/>
                </a:solidFill>
              </a:rPr>
              <a:t>: 43 </a:t>
            </a:r>
            <a:r>
              <a:rPr kumimoji="0" lang="en-US" sz="2000" b="1" dirty="0">
                <a:solidFill>
                  <a:srgbClr val="0070C0"/>
                </a:solidFill>
              </a:rPr>
              <a:t>is the optimal objective value.</a:t>
            </a:r>
          </a:p>
          <a:p>
            <a:pPr>
              <a:spcAft>
                <a:spcPts val="0"/>
              </a:spcAft>
            </a:pPr>
            <a:r>
              <a:rPr lang="en-US" sz="2000" b="1" i="1" dirty="0">
                <a:solidFill>
                  <a:srgbClr val="0070C0"/>
                </a:solidFill>
              </a:rPr>
              <a:t>Note 2</a:t>
            </a:r>
            <a:r>
              <a:rPr lang="en-US" sz="2000" b="1" dirty="0">
                <a:solidFill>
                  <a:srgbClr val="0070C0"/>
                </a:solidFill>
              </a:rPr>
              <a:t>: </a:t>
            </a:r>
            <a:r>
              <a:rPr kumimoji="0" lang="en-US" sz="2000" b="1" dirty="0">
                <a:solidFill>
                  <a:srgbClr val="0070C0"/>
                </a:solidFill>
              </a:rPr>
              <a:t>1 (or 5) cuts </a:t>
            </a:r>
            <a:r>
              <a:rPr kumimoji="0" lang="en-US" sz="2000" b="1" dirty="0" err="1">
                <a:solidFill>
                  <a:srgbClr val="0070C0"/>
                </a:solidFill>
              </a:rPr>
              <a:t>v.s</a:t>
            </a:r>
            <a:r>
              <a:rPr kumimoji="0" lang="en-US" sz="2000" b="1" dirty="0">
                <a:solidFill>
                  <a:srgbClr val="0070C0"/>
                </a:solidFill>
              </a:rPr>
              <a:t>. 25 nodes of a B&amp;B tree</a:t>
            </a:r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Tighter Formulation</a:t>
            </a: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80010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maximize   16x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+ 22x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+ 12x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+ 8x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+11x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+ 19x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subject to    5x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+ 7x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+ 3x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+4x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+ 6x</a:t>
            </a:r>
            <a:r>
              <a:rPr lang="en-US" sz="2800" b="1" baseline="-25000" dirty="0">
                <a:solidFill>
                  <a:schemeClr val="bg1"/>
                </a:solidFill>
                <a:latin typeface="+mn-lt"/>
              </a:rPr>
              <a:t>6 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 14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1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3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+                     x</a:t>
            </a:r>
            <a:r>
              <a:rPr lang="en-US" sz="2800" b="1" baseline="-25000" dirty="0">
                <a:solidFill>
                  <a:srgbClr val="FF0000"/>
                </a:solidFill>
                <a:latin typeface="+mn-lt"/>
                <a:sym typeface="Symbol" pitchFamily="18" charset="2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+mn-lt"/>
                <a:sym typeface="Symbol" pitchFamily="18" charset="2"/>
              </a:rPr>
              <a:t>   2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                      0   </a:t>
            </a:r>
            <a:r>
              <a:rPr lang="en-US" sz="2800" b="1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x</a:t>
            </a:r>
            <a:r>
              <a:rPr lang="en-US" sz="2800" b="1" baseline="-25000" dirty="0" err="1">
                <a:solidFill>
                  <a:schemeClr val="bg1"/>
                </a:solidFill>
                <a:latin typeface="+mn-lt"/>
                <a:sym typeface="Symbol" pitchFamily="18" charset="2"/>
              </a:rPr>
              <a:t>j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   1 for j = 1 to 6</a:t>
            </a:r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457200" y="4038600"/>
            <a:ext cx="8458200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009900"/>
                </a:solidFill>
                <a:latin typeface="+mn-lt"/>
              </a:rPr>
              <a:t>The optimal solution:  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solidFill>
                  <a:srgbClr val="009900"/>
                </a:solidFill>
                <a:latin typeface="+mn-lt"/>
              </a:rPr>
              <a:t>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0, 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1, 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3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0,   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4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0, 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5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1/4, x</a:t>
            </a:r>
            <a:r>
              <a:rPr lang="en-US" sz="2800" baseline="-25000" dirty="0">
                <a:solidFill>
                  <a:srgbClr val="009900"/>
                </a:solidFill>
                <a:latin typeface="+mn-lt"/>
              </a:rPr>
              <a:t>6</a:t>
            </a:r>
            <a:r>
              <a:rPr lang="en-US" sz="2800" dirty="0">
                <a:solidFill>
                  <a:srgbClr val="009900"/>
                </a:solidFill>
                <a:latin typeface="+mn-lt"/>
              </a:rPr>
              <a:t> = 1, </a:t>
            </a:r>
            <a:r>
              <a:rPr lang="en-US" sz="2800" b="1" dirty="0">
                <a:solidFill>
                  <a:srgbClr val="FF0000"/>
                </a:solidFill>
                <a:latin typeface="+mn-lt"/>
              </a:rPr>
              <a:t>z = 43 3/4</a:t>
            </a:r>
            <a:endParaRPr lang="en-US" sz="2800" b="1" dirty="0">
              <a:solidFill>
                <a:srgbClr val="FF0000"/>
              </a:solidFill>
              <a:latin typeface="+mn-lt"/>
              <a:sym typeface="Symbol" pitchFamily="18" charset="2"/>
            </a:endParaRP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3048000" y="5181600"/>
            <a:ext cx="2667000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 So, z* </a:t>
            </a:r>
            <a:r>
              <a:rPr lang="en-US" sz="2800" b="1" dirty="0">
                <a:solidFill>
                  <a:schemeClr val="bg1"/>
                </a:solidFill>
                <a:latin typeface="+mn-lt"/>
                <a:sym typeface="Symbol" pitchFamily="18" charset="2"/>
              </a:rPr>
              <a:t>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43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61C732-614C-3E16-AA3C-F6472C7FF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4243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903048" cy="4800600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Start with an integer program with </a:t>
                </a:r>
                <a:r>
                  <a:rPr lang="en-US" sz="2000" dirty="0">
                    <a:solidFill>
                      <a:srgbClr val="0070C0"/>
                    </a:solidFill>
                  </a:rPr>
                  <a:t>integer coefficients </a:t>
                </a:r>
                <a:r>
                  <a:rPr lang="en-US" sz="2000" dirty="0"/>
                  <a:t>and </a:t>
                </a:r>
                <a:r>
                  <a:rPr lang="en-US" sz="2000" dirty="0">
                    <a:solidFill>
                      <a:srgbClr val="0070C0"/>
                    </a:solidFill>
                  </a:rPr>
                  <a:t>integer right-hand sides</a:t>
                </a:r>
                <a:r>
                  <a:rPr lang="en-US" sz="2000" dirty="0"/>
                  <a:t>, and </a:t>
                </a:r>
                <a:r>
                  <a:rPr lang="en-US" sz="2000" dirty="0">
                    <a:solidFill>
                      <a:srgbClr val="0070C0"/>
                    </a:solidFill>
                  </a:rPr>
                  <a:t>all variables </a:t>
                </a:r>
                <a:r>
                  <a:rPr lang="en-US" sz="2000" dirty="0"/>
                  <a:t>are constrained to be </a:t>
                </a:r>
                <a:r>
                  <a:rPr lang="en-US" sz="2000" dirty="0">
                    <a:solidFill>
                      <a:srgbClr val="0070C0"/>
                    </a:solidFill>
                  </a:rPr>
                  <a:t>integer</a:t>
                </a:r>
                <a:r>
                  <a:rPr lang="en-US" sz="2000" dirty="0"/>
                  <a:t>.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Solve the current LP relaxation in standard form. Identify a </a:t>
                </a:r>
                <a:r>
                  <a:rPr lang="en-US" sz="2000" b="1" dirty="0"/>
                  <a:t>basic</a:t>
                </a:r>
                <a:r>
                  <a:rPr lang="en-US" sz="2000" dirty="0"/>
                  <a:t> variable that is not integer in the current LP optimal solution.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Identify a row of the optimal tableau corresponding to this fractional variable, such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(right hand side) is fractional. If </a:t>
                </a:r>
                <a:r>
                  <a:rPr lang="en-US" sz="2000" i="1" dirty="0"/>
                  <a:t>N</a:t>
                </a:r>
                <a:r>
                  <a:rPr lang="en-US" sz="2000" dirty="0"/>
                  <a:t> denote the set of non-basic variables, this row in the optimal tableau is given by: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Add the following </a:t>
                </a:r>
                <a:r>
                  <a:rPr lang="en-US" sz="2000" b="1" dirty="0">
                    <a:solidFill>
                      <a:srgbClr val="FF0000"/>
                    </a:solidFill>
                  </a:rPr>
                  <a:t>cutting plane </a:t>
                </a:r>
                <a:r>
                  <a:rPr lang="en-US" sz="2000" dirty="0"/>
                  <a:t>to the current LP.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09900"/>
                    </a:solidFill>
                  </a:rPr>
                  <a:t>Repeat</a:t>
                </a:r>
                <a:r>
                  <a:rPr lang="en-US" sz="2000" dirty="0"/>
                  <a:t> steps 2-4 </a:t>
                </a:r>
                <a:r>
                  <a:rPr lang="en-US" sz="2000" dirty="0">
                    <a:solidFill>
                      <a:srgbClr val="009900"/>
                    </a:solidFill>
                  </a:rPr>
                  <a:t>until the resulting optimal LP solution is integer</a:t>
                </a:r>
                <a:r>
                  <a:rPr lang="en-US" sz="2000" dirty="0"/>
                  <a:t>; this solution is then an optimal solution to the original integer program.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903048" cy="4800600"/>
              </a:xfrm>
              <a:blipFill>
                <a:blip r:embed="rId3"/>
                <a:stretch>
                  <a:fillRect l="-694" t="-762" r="-540" b="-3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Planes and LP Relaxation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133949"/>
              </p:ext>
            </p:extLst>
          </p:nvPr>
        </p:nvGraphicFramePr>
        <p:xfrm>
          <a:off x="3615532" y="3522663"/>
          <a:ext cx="1912937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355320" progId="Equation.DSMT4">
                  <p:embed/>
                </p:oleObj>
              </mc:Choice>
              <mc:Fallback>
                <p:oleObj name="Equation" r:id="rId4" imgW="1015920" imgH="35532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15532" y="3522663"/>
                        <a:ext cx="1912937" cy="668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270038"/>
              </p:ext>
            </p:extLst>
          </p:nvPr>
        </p:nvGraphicFramePr>
        <p:xfrm>
          <a:off x="3328194" y="4648200"/>
          <a:ext cx="248761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20480" imgH="368280" progId="Equation.DSMT4">
                  <p:embed/>
                </p:oleObj>
              </mc:Choice>
              <mc:Fallback>
                <p:oleObj name="Equation" r:id="rId6" imgW="1320480" imgH="36828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28194" y="4648200"/>
                        <a:ext cx="2487612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126AC-B838-B3F9-001F-99C384DE4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8107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1054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Example: Consider the following Integer Program and its Linear Program relaxation </a:t>
            </a:r>
            <a:r>
              <a:rPr lang="en-US" dirty="0">
                <a:solidFill>
                  <a:srgbClr val="009900"/>
                </a:solidFill>
              </a:rPr>
              <a:t>(in standard form)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009900"/>
                </a:solidFill>
              </a:rPr>
              <a:t>LP relaxation gives (</a:t>
            </a:r>
            <a:r>
              <a:rPr lang="en-US" i="1" dirty="0">
                <a:solidFill>
                  <a:srgbClr val="009900"/>
                </a:solidFill>
              </a:rPr>
              <a:t>x</a:t>
            </a:r>
            <a:r>
              <a:rPr lang="en-US" baseline="-25000" dirty="0">
                <a:solidFill>
                  <a:srgbClr val="009900"/>
                </a:solidFill>
              </a:rPr>
              <a:t>1</a:t>
            </a:r>
            <a:r>
              <a:rPr lang="en-US" dirty="0">
                <a:solidFill>
                  <a:srgbClr val="009900"/>
                </a:solidFill>
              </a:rPr>
              <a:t> = 1.5, </a:t>
            </a:r>
            <a:r>
              <a:rPr lang="en-US" i="1" dirty="0">
                <a:solidFill>
                  <a:srgbClr val="009900"/>
                </a:solidFill>
              </a:rPr>
              <a:t>x</a:t>
            </a:r>
            <a:r>
              <a:rPr lang="en-US" baseline="-25000" dirty="0">
                <a:solidFill>
                  <a:srgbClr val="009900"/>
                </a:solidFill>
              </a:rPr>
              <a:t>2</a:t>
            </a:r>
            <a:r>
              <a:rPr lang="en-US" dirty="0">
                <a:solidFill>
                  <a:srgbClr val="009900"/>
                </a:solidFill>
              </a:rPr>
              <a:t> = 2.5), which is not integer</a:t>
            </a:r>
          </a:p>
          <a:p>
            <a:r>
              <a:rPr lang="en-US" dirty="0"/>
              <a:t>Pick a ‘row’ from LP relaxation that </a:t>
            </a:r>
            <a:r>
              <a:rPr lang="en-US" dirty="0" err="1"/>
              <a:t>rhs</a:t>
            </a:r>
            <a:r>
              <a:rPr lang="en-US" dirty="0"/>
              <a:t> is not integer</a:t>
            </a:r>
          </a:p>
          <a:p>
            <a:r>
              <a:rPr lang="en-US" dirty="0"/>
              <a:t>e.g. </a:t>
            </a:r>
            <a:r>
              <a:rPr lang="en-US" b="1" i="1" dirty="0">
                <a:solidFill>
                  <a:srgbClr val="008000"/>
                </a:solidFill>
              </a:rPr>
              <a:t>x</a:t>
            </a:r>
            <a:r>
              <a:rPr lang="en-US" b="1" baseline="-25000" dirty="0">
                <a:solidFill>
                  <a:srgbClr val="008000"/>
                </a:solidFill>
              </a:rPr>
              <a:t>2 </a:t>
            </a:r>
            <a:r>
              <a:rPr lang="en-US" sz="2200" b="1" dirty="0">
                <a:solidFill>
                  <a:srgbClr val="008000"/>
                </a:solidFill>
              </a:rPr>
              <a:t>+ 0.1</a:t>
            </a:r>
            <a:r>
              <a:rPr lang="en-US" sz="2200" b="1" i="1" dirty="0">
                <a:solidFill>
                  <a:srgbClr val="008000"/>
                </a:solidFill>
              </a:rPr>
              <a:t>x</a:t>
            </a:r>
            <a:r>
              <a:rPr lang="en-US" sz="2200" b="1" baseline="-25000" dirty="0">
                <a:solidFill>
                  <a:srgbClr val="008000"/>
                </a:solidFill>
              </a:rPr>
              <a:t>3 </a:t>
            </a:r>
            <a:r>
              <a:rPr lang="en-US" b="1" dirty="0">
                <a:solidFill>
                  <a:srgbClr val="008000"/>
                </a:solidFill>
              </a:rPr>
              <a:t>+ 0.1</a:t>
            </a:r>
            <a:r>
              <a:rPr lang="en-US" b="1" i="1" dirty="0">
                <a:solidFill>
                  <a:srgbClr val="008000"/>
                </a:solidFill>
              </a:rPr>
              <a:t>x</a:t>
            </a:r>
            <a:r>
              <a:rPr lang="en-US" b="1" baseline="-25000" dirty="0">
                <a:solidFill>
                  <a:srgbClr val="008000"/>
                </a:solidFill>
              </a:rPr>
              <a:t>4</a:t>
            </a:r>
            <a:r>
              <a:rPr lang="en-US" b="1" dirty="0">
                <a:solidFill>
                  <a:srgbClr val="008000"/>
                </a:solidFill>
              </a:rPr>
              <a:t> = 2.5</a:t>
            </a:r>
          </a:p>
          <a:p>
            <a:r>
              <a:rPr lang="en-US" dirty="0"/>
              <a:t>Derive a </a:t>
            </a:r>
            <a:r>
              <a:rPr lang="en-US" dirty="0" err="1"/>
              <a:t>Gomory</a:t>
            </a:r>
            <a:r>
              <a:rPr lang="en-US" dirty="0"/>
              <a:t> cut as: </a:t>
            </a:r>
            <a:r>
              <a:rPr lang="en-US" b="1" i="1" dirty="0">
                <a:solidFill>
                  <a:srgbClr val="0070C0"/>
                </a:solidFill>
              </a:rPr>
              <a:t>x</a:t>
            </a:r>
            <a:r>
              <a:rPr lang="en-US" b="1" baseline="-25000" dirty="0">
                <a:solidFill>
                  <a:srgbClr val="0070C0"/>
                </a:solidFill>
              </a:rPr>
              <a:t>2</a:t>
            </a:r>
            <a:r>
              <a:rPr lang="en-US" b="1" dirty="0">
                <a:solidFill>
                  <a:srgbClr val="0070C0"/>
                </a:solidFill>
              </a:rPr>
              <a:t> ≤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Planes and LP Relaxation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316460"/>
              </p:ext>
            </p:extLst>
          </p:nvPr>
        </p:nvGraphicFramePr>
        <p:xfrm>
          <a:off x="1491059" y="2119152"/>
          <a:ext cx="2438400" cy="1767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95280" imgH="939600" progId="Equation.DSMT4">
                  <p:embed/>
                </p:oleObj>
              </mc:Choice>
              <mc:Fallback>
                <p:oleObj name="Equation" r:id="rId2" imgW="1295280" imgH="9396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91059" y="2119152"/>
                        <a:ext cx="2438400" cy="1767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976850"/>
              </p:ext>
            </p:extLst>
          </p:nvPr>
        </p:nvGraphicFramePr>
        <p:xfrm>
          <a:off x="4876800" y="2202227"/>
          <a:ext cx="3286918" cy="1760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52480" imgH="939600" progId="Equation.DSMT4">
                  <p:embed/>
                </p:oleObj>
              </mc:Choice>
              <mc:Fallback>
                <p:oleObj name="Equation" r:id="rId4" imgW="1752480" imgH="9396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76800" y="2202227"/>
                        <a:ext cx="3286918" cy="1760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4DD64-20A0-7D52-B5C1-EDB13B8A6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9904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7772400" cy="5105400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Example: The </a:t>
                </a:r>
                <a:r>
                  <a:rPr lang="en-US" b="1" dirty="0">
                    <a:solidFill>
                      <a:srgbClr val="FF0000"/>
                    </a:solidFill>
                  </a:rPr>
                  <a:t>updated</a:t>
                </a:r>
                <a:r>
                  <a:rPr lang="en-US" dirty="0">
                    <a:solidFill>
                      <a:srgbClr val="0070C0"/>
                    </a:solidFill>
                  </a:rPr>
                  <a:t> Linear Program relaxation </a:t>
                </a:r>
                <a:r>
                  <a:rPr lang="en-US" b="1" dirty="0">
                    <a:solidFill>
                      <a:srgbClr val="0070C0"/>
                    </a:solidFill>
                  </a:rPr>
                  <a:t>with the cut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9900"/>
                    </a:solidFill>
                  </a:rPr>
                  <a:t>(in standard form)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>
                    <a:solidFill>
                      <a:srgbClr val="009900"/>
                    </a:solidFill>
                  </a:rPr>
                  <a:t>LP relaxation gives (</a:t>
                </a:r>
                <a:r>
                  <a:rPr lang="en-US" i="1" dirty="0">
                    <a:solidFill>
                      <a:srgbClr val="009900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1 </a:t>
                </a:r>
                <a:r>
                  <a:rPr lang="en-US" dirty="0">
                    <a:solidFill>
                      <a:srgbClr val="009900"/>
                    </a:solidFill>
                  </a:rPr>
                  <a:t>= 0.75, </a:t>
                </a:r>
                <a:r>
                  <a:rPr lang="en-US" i="1" dirty="0">
                    <a:solidFill>
                      <a:srgbClr val="009900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2 </a:t>
                </a:r>
                <a:r>
                  <a:rPr lang="en-US" dirty="0">
                    <a:solidFill>
                      <a:srgbClr val="009900"/>
                    </a:solidFill>
                  </a:rPr>
                  <a:t>= 2), which is not integer</a:t>
                </a:r>
              </a:p>
              <a:p>
                <a:r>
                  <a:rPr lang="en-US" dirty="0"/>
                  <a:t>Pick a ‘row’ from LP relaxation that </a:t>
                </a:r>
                <a:r>
                  <a:rPr lang="en-US" dirty="0" err="1"/>
                  <a:t>rhs</a:t>
                </a:r>
                <a:r>
                  <a:rPr lang="en-US" dirty="0"/>
                  <a:t> is not integer</a:t>
                </a:r>
              </a:p>
              <a:p>
                <a:r>
                  <a:rPr lang="en-US" dirty="0"/>
                  <a:t>e.g. </a:t>
                </a:r>
                <a:r>
                  <a:rPr lang="en-US" b="1" i="1" dirty="0">
                    <a:solidFill>
                      <a:srgbClr val="008000"/>
                    </a:solidFill>
                  </a:rPr>
                  <a:t>x</a:t>
                </a:r>
                <a:r>
                  <a:rPr lang="en-US" b="1" baseline="-25000" dirty="0">
                    <a:solidFill>
                      <a:srgbClr val="008000"/>
                    </a:solidFill>
                  </a:rPr>
                  <a:t>1</a:t>
                </a:r>
                <a:r>
                  <a:rPr lang="en-US" sz="2200" b="1" dirty="0">
                    <a:solidFill>
                      <a:srgbClr val="008000"/>
                    </a:solidFill>
                  </a:rPr>
                  <a:t>- 0.25 </a:t>
                </a:r>
                <a:r>
                  <a:rPr lang="en-US" sz="2200" b="1" i="1" dirty="0">
                    <a:solidFill>
                      <a:srgbClr val="008000"/>
                    </a:solidFill>
                  </a:rPr>
                  <a:t>x</a:t>
                </a:r>
                <a:r>
                  <a:rPr lang="en-US" sz="2200" b="1" baseline="-25000" dirty="0">
                    <a:solidFill>
                      <a:srgbClr val="008000"/>
                    </a:solidFill>
                  </a:rPr>
                  <a:t>3</a:t>
                </a:r>
                <a:r>
                  <a:rPr lang="en-US" b="1" dirty="0">
                    <a:solidFill>
                      <a:srgbClr val="008000"/>
                    </a:solidFill>
                  </a:rPr>
                  <a:t>+1.5</a:t>
                </a:r>
                <a:r>
                  <a:rPr lang="en-US" b="1" i="1" dirty="0">
                    <a:solidFill>
                      <a:srgbClr val="008000"/>
                    </a:solidFill>
                  </a:rPr>
                  <a:t>x</a:t>
                </a:r>
                <a:r>
                  <a:rPr lang="en-US" b="1" baseline="-25000" dirty="0">
                    <a:solidFill>
                      <a:srgbClr val="008000"/>
                    </a:solidFill>
                  </a:rPr>
                  <a:t>5</a:t>
                </a:r>
                <a:r>
                  <a:rPr lang="en-US" b="1" dirty="0">
                    <a:solidFill>
                      <a:srgbClr val="008000"/>
                    </a:solidFill>
                  </a:rPr>
                  <a:t> = 0.75</a:t>
                </a:r>
              </a:p>
              <a:p>
                <a:r>
                  <a:rPr lang="en-US" dirty="0"/>
                  <a:t>Derive a </a:t>
                </a:r>
                <a:r>
                  <a:rPr lang="en-US" dirty="0" err="1"/>
                  <a:t>Gomory</a:t>
                </a:r>
                <a:r>
                  <a:rPr lang="en-US" dirty="0"/>
                  <a:t> cut as: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x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US" sz="2200" b="1" dirty="0">
                    <a:solidFill>
                      <a:srgbClr val="0070C0"/>
                    </a:solidFill>
                  </a:rPr>
                  <a:t>- </a:t>
                </a:r>
                <a:r>
                  <a:rPr lang="en-US" sz="2200" b="1" i="1" dirty="0">
                    <a:solidFill>
                      <a:srgbClr val="0070C0"/>
                    </a:solidFill>
                  </a:rPr>
                  <a:t>x</a:t>
                </a:r>
                <a:r>
                  <a:rPr lang="en-US" sz="2200" b="1" baseline="-25000" dirty="0">
                    <a:solidFill>
                      <a:srgbClr val="0070C0"/>
                    </a:solidFill>
                  </a:rPr>
                  <a:t>3</a:t>
                </a:r>
                <a:r>
                  <a:rPr lang="en-US" b="1" dirty="0">
                    <a:solidFill>
                      <a:srgbClr val="0070C0"/>
                    </a:solidFill>
                  </a:rPr>
                  <a:t>+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x</a:t>
                </a:r>
                <a:r>
                  <a:rPr lang="en-US" b="1" baseline="-25000" dirty="0">
                    <a:solidFill>
                      <a:srgbClr val="0070C0"/>
                    </a:solidFill>
                  </a:rPr>
                  <a:t>5</a:t>
                </a:r>
                <a:r>
                  <a:rPr lang="en-US" b="1" dirty="0">
                    <a:solidFill>
                      <a:srgbClr val="0070C0"/>
                    </a:solidFill>
                  </a:rPr>
                  <a:t> ≤ 0</a:t>
                </a:r>
              </a:p>
              <a:p>
                <a:r>
                  <a:rPr lang="en-US" dirty="0"/>
                  <a:t>Add this cut and solve the updated LP, we get (</a:t>
                </a:r>
                <a:r>
                  <a:rPr lang="en-US" i="1" dirty="0"/>
                  <a:t>x</a:t>
                </a:r>
                <a:r>
                  <a:rPr lang="en-US" baseline="-25000" dirty="0"/>
                  <a:t>1 </a:t>
                </a:r>
                <a:r>
                  <a:rPr lang="en-US" dirty="0"/>
                  <a:t>= 1, </a:t>
                </a:r>
                <a:r>
                  <a:rPr lang="en-US" i="1" dirty="0"/>
                  <a:t>x</a:t>
                </a:r>
                <a:r>
                  <a:rPr lang="en-US" baseline="-25000" dirty="0"/>
                  <a:t>2 </a:t>
                </a:r>
                <a:r>
                  <a:rPr lang="en-US" dirty="0"/>
                  <a:t>= 2), which is the optimal (and integer) solution.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7772400" cy="5105400"/>
              </a:xfrm>
              <a:blipFill>
                <a:blip r:embed="rId3"/>
                <a:stretch>
                  <a:fillRect l="-1098" t="-956" b="-9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Planes and LP Relaxation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535552"/>
              </p:ext>
            </p:extLst>
          </p:nvPr>
        </p:nvGraphicFramePr>
        <p:xfrm>
          <a:off x="2362200" y="2020095"/>
          <a:ext cx="3276600" cy="1882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1840" imgH="1168200" progId="Equation.DSMT4">
                  <p:embed/>
                </p:oleObj>
              </mc:Choice>
              <mc:Fallback>
                <p:oleObj name="Equation" r:id="rId4" imgW="2031840" imgH="1168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62200" y="2020095"/>
                        <a:ext cx="3276600" cy="1882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C496F-5091-A845-E733-ADCFBA220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8481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Branch-and-Cut – Closing the Gap “Faster”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6940" y="1110358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Presolving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888740" y="1110358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Node Selection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88740" y="2153584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Node </a:t>
            </a:r>
            <a:r>
              <a:rPr lang="en-US" sz="2400" b="1" dirty="0" err="1"/>
              <a:t>Presolve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888740" y="3180464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LP Relaxation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88740" y="4724400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Heuristics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88740" y="5715000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Branching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6940" y="3886200"/>
            <a:ext cx="2194560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Cutting Plane</a:t>
            </a:r>
          </a:p>
        </p:txBody>
      </p:sp>
      <p:cxnSp>
        <p:nvCxnSpPr>
          <p:cNvPr id="13" name="Straight Arrow Connector 12"/>
          <p:cNvCxnSpPr>
            <a:stCxn id="5" idx="3"/>
            <a:endCxn id="6" idx="1"/>
          </p:cNvCxnSpPr>
          <p:nvPr/>
        </p:nvCxnSpPr>
        <p:spPr>
          <a:xfrm>
            <a:off x="3111500" y="1377058"/>
            <a:ext cx="777240" cy="0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>
            <a:off x="4986020" y="1643758"/>
            <a:ext cx="0" cy="509826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2"/>
            <a:endCxn id="8" idx="0"/>
          </p:cNvCxnSpPr>
          <p:nvPr/>
        </p:nvCxnSpPr>
        <p:spPr>
          <a:xfrm>
            <a:off x="4986020" y="2686984"/>
            <a:ext cx="0" cy="493480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2"/>
            <a:endCxn id="9" idx="0"/>
          </p:cNvCxnSpPr>
          <p:nvPr/>
        </p:nvCxnSpPr>
        <p:spPr>
          <a:xfrm>
            <a:off x="4986020" y="3713864"/>
            <a:ext cx="0" cy="1010536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2"/>
            <a:endCxn id="10" idx="0"/>
          </p:cNvCxnSpPr>
          <p:nvPr/>
        </p:nvCxnSpPr>
        <p:spPr>
          <a:xfrm>
            <a:off x="4986020" y="5257800"/>
            <a:ext cx="0" cy="457200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1" idx="3"/>
          </p:cNvCxnSpPr>
          <p:nvPr/>
        </p:nvCxnSpPr>
        <p:spPr>
          <a:xfrm flipH="1">
            <a:off x="3111500" y="4152900"/>
            <a:ext cx="1874520" cy="0"/>
          </a:xfrm>
          <a:prstGeom prst="straightConnector1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0" idx="3"/>
            <a:endCxn id="6" idx="3"/>
          </p:cNvCxnSpPr>
          <p:nvPr/>
        </p:nvCxnSpPr>
        <p:spPr>
          <a:xfrm flipV="1">
            <a:off x="6083300" y="1377058"/>
            <a:ext cx="12700" cy="4604642"/>
          </a:xfrm>
          <a:prstGeom prst="bentConnector3">
            <a:avLst>
              <a:gd name="adj1" fmla="val 5800000"/>
            </a:avLst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1" idx="0"/>
            <a:endCxn id="8" idx="1"/>
          </p:cNvCxnSpPr>
          <p:nvPr/>
        </p:nvCxnSpPr>
        <p:spPr>
          <a:xfrm rot="5400000" flipH="1" flipV="1">
            <a:off x="2731962" y="2729422"/>
            <a:ext cx="439036" cy="1874520"/>
          </a:xfrm>
          <a:prstGeom prst="bentConnector2">
            <a:avLst/>
          </a:prstGeom>
          <a:ln w="22225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93140" y="4490390"/>
            <a:ext cx="2971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8000"/>
                </a:solidFill>
                <a:latin typeface="+mn-lt"/>
              </a:rPr>
              <a:t>Gomory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 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(0-1/2) 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Disjunctive 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Flow Covers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MIR 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8000"/>
                </a:solidFill>
                <a:latin typeface="+mn-lt"/>
              </a:rPr>
              <a:t>…</a:t>
            </a:r>
            <a:endParaRPr lang="en-US" sz="2800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96100" y="3389055"/>
            <a:ext cx="2324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+mn-lt"/>
              </a:rPr>
              <a:t>Heuristics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Local Branching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Feasibility Pump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Relaxation Induced Neighborhood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8000"/>
                </a:solidFill>
                <a:latin typeface="+mn-lt"/>
              </a:rPr>
              <a:t>…</a:t>
            </a:r>
            <a:endParaRPr lang="en-US" sz="2800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2000" y="1730514"/>
            <a:ext cx="2699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Tighten formulation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000"/>
                </a:solidFill>
                <a:latin typeface="+mn-lt"/>
              </a:rPr>
              <a:t>Reduce problem size</a:t>
            </a:r>
            <a:endParaRPr lang="en-US" sz="2800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94A56-1210-AFBB-6EFD-B0C32C81D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3536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143000"/>
                <a:ext cx="8001000" cy="5257800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Literal in propositional logic	</a:t>
                </a:r>
              </a:p>
              <a:p>
                <a:pPr lvl="1"/>
                <a:r>
                  <a:rPr lang="en-US" dirty="0">
                    <a:solidFill>
                      <a:schemeClr val="bg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	TRUE			 </a:t>
                </a:r>
                <a:r>
                  <a:rPr lang="en-US" i="1" dirty="0" err="1">
                    <a:solidFill>
                      <a:schemeClr val="bg1"/>
                    </a:solidFill>
                  </a:rPr>
                  <a:t>y</a:t>
                </a:r>
                <a:r>
                  <a:rPr lang="en-US" baseline="-25000" dirty="0" err="1">
                    <a:solidFill>
                      <a:schemeClr val="bg1"/>
                    </a:solidFill>
                  </a:rPr>
                  <a:t>i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=1 </a:t>
                </a:r>
              </a:p>
              <a:p>
                <a:pPr lvl="1"/>
                <a:r>
                  <a:rPr lang="en-US" dirty="0">
                    <a:solidFill>
                      <a:schemeClr val="bg1"/>
                    </a:solidFill>
                  </a:rPr>
                  <a:t>┐P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	FALSE			 </a:t>
                </a:r>
                <a:r>
                  <a:rPr lang="en-US" i="1" dirty="0" err="1">
                    <a:solidFill>
                      <a:schemeClr val="bg1"/>
                    </a:solidFill>
                  </a:rPr>
                  <a:t>y</a:t>
                </a:r>
                <a:r>
                  <a:rPr lang="en-US" baseline="-25000" dirty="0" err="1">
                    <a:solidFill>
                      <a:schemeClr val="bg1"/>
                    </a:solidFill>
                  </a:rPr>
                  <a:t>i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=0 </a:t>
                </a:r>
              </a:p>
              <a:p>
                <a:pPr lvl="1"/>
                <a:r>
                  <a:rPr lang="en-US" dirty="0">
                    <a:solidFill>
                      <a:schemeClr val="bg1"/>
                    </a:solidFill>
                  </a:rPr>
                  <a:t>Example 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: select equipment/pipe size </a:t>
                </a:r>
                <a:r>
                  <a:rPr lang="en-US" i="1" dirty="0">
                    <a:solidFill>
                      <a:schemeClr val="bg1"/>
                    </a:solidFill>
                  </a:rPr>
                  <a:t>I</a:t>
                </a:r>
              </a:p>
              <a:p>
                <a:pPr lvl="1"/>
                <a:r>
                  <a:rPr lang="en-US" dirty="0">
                    <a:solidFill>
                      <a:schemeClr val="bg1"/>
                    </a:solidFill>
                  </a:rPr>
                  <a:t>Using binary variable </a:t>
                </a:r>
                <a:r>
                  <a:rPr lang="en-US" i="1" dirty="0" err="1">
                    <a:solidFill>
                      <a:schemeClr val="bg1"/>
                    </a:solidFill>
                  </a:rPr>
                  <a:t>y</a:t>
                </a:r>
                <a:r>
                  <a:rPr lang="en-US" baseline="-25000" dirty="0" err="1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=0,1 for 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, i.e. </a:t>
                </a:r>
                <a:r>
                  <a:rPr lang="en-US" i="1" dirty="0" err="1">
                    <a:solidFill>
                      <a:schemeClr val="bg1"/>
                    </a:solidFill>
                  </a:rPr>
                  <a:t>y</a:t>
                </a:r>
                <a:r>
                  <a:rPr lang="en-US" baseline="-25000" dirty="0" err="1">
                    <a:solidFill>
                      <a:schemeClr val="bg1"/>
                    </a:solidFill>
                  </a:rPr>
                  <a:t>i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=1 TRUE, </a:t>
                </a:r>
                <a:r>
                  <a:rPr lang="en-US" i="1" dirty="0" err="1">
                    <a:solidFill>
                      <a:schemeClr val="bg1"/>
                    </a:solidFill>
                  </a:rPr>
                  <a:t>y</a:t>
                </a:r>
                <a:r>
                  <a:rPr lang="en-US" baseline="-25000" dirty="0" err="1">
                    <a:solidFill>
                      <a:schemeClr val="bg1"/>
                    </a:solidFill>
                  </a:rPr>
                  <a:t>i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=0 FALSE</a:t>
                </a:r>
              </a:p>
              <a:p>
                <a:pPr lvl="4"/>
                <a:endParaRPr lang="en-US" i="1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Set of literals P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i</a:t>
                </a:r>
                <a:r>
                  <a:rPr lang="en-US" dirty="0">
                    <a:solidFill>
                      <a:schemeClr val="bg1"/>
                    </a:solidFill>
                  </a:rPr>
                  <a:t> by </a:t>
                </a:r>
                <a:r>
                  <a:rPr lang="en-US" b="1" dirty="0">
                    <a:solidFill>
                      <a:srgbClr val="FF0000"/>
                    </a:solidFill>
                  </a:rPr>
                  <a:t>OR (˅), AND (˄), IMPLICATION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mtClean="0">
                        <a:solidFill>
                          <a:srgbClr val="FF0000"/>
                        </a:solidFill>
                      </a:rPr>
                      <m:t>⇒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)</a:t>
                </a:r>
              </a:p>
              <a:p>
                <a:pPr lvl="4"/>
                <a:endParaRPr lang="en-US" b="1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Representation linear 0-1 inequalities</a:t>
                </a:r>
              </a:p>
              <a:p>
                <a:pPr lvl="1"/>
                <a:r>
                  <a:rPr lang="en-US" dirty="0">
                    <a:solidFill>
                      <a:srgbClr val="009900"/>
                    </a:solidFill>
                  </a:rPr>
                  <a:t>ASSIGN binary variable 	</a:t>
                </a:r>
                <a:r>
                  <a:rPr lang="en-US" dirty="0" err="1">
                    <a:solidFill>
                      <a:srgbClr val="0099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009900"/>
                    </a:solidFill>
                  </a:rPr>
                  <a:t>i</a:t>
                </a:r>
                <a:r>
                  <a:rPr lang="en-US" dirty="0">
                    <a:solidFill>
                      <a:srgbClr val="009900"/>
                    </a:solidFill>
                  </a:rPr>
                  <a:t> to P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i</a:t>
                </a:r>
                <a:r>
                  <a:rPr lang="en-US" dirty="0">
                    <a:solidFill>
                      <a:srgbClr val="009900"/>
                    </a:solidFill>
                  </a:rPr>
                  <a:t> 	(1 – </a:t>
                </a:r>
                <a:r>
                  <a:rPr lang="en-US" dirty="0" err="1">
                    <a:solidFill>
                      <a:srgbClr val="0099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009900"/>
                    </a:solidFill>
                  </a:rPr>
                  <a:t>i</a:t>
                </a:r>
                <a:r>
                  <a:rPr lang="en-US" dirty="0">
                    <a:solidFill>
                      <a:srgbClr val="009900"/>
                    </a:solidFill>
                  </a:rPr>
                  <a:t>) to ¬ P</a:t>
                </a:r>
                <a:r>
                  <a:rPr lang="en-US" baseline="-25000" dirty="0">
                    <a:solidFill>
                      <a:srgbClr val="009900"/>
                    </a:solidFill>
                  </a:rPr>
                  <a:t>i</a:t>
                </a:r>
              </a:p>
              <a:p>
                <a:pPr lvl="1"/>
                <a:r>
                  <a:rPr lang="en-US" b="1" dirty="0">
                    <a:solidFill>
                      <a:schemeClr val="bg1"/>
                    </a:solidFill>
                  </a:rPr>
                  <a:t>OR	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 ∨ P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 ∨…∨ </a:t>
                </a:r>
                <a:r>
                  <a:rPr lang="en-US" dirty="0" err="1">
                    <a:solidFill>
                      <a:srgbClr val="FF0000"/>
                    </a:solidFill>
                  </a:rPr>
                  <a:t>P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</a:t>
                </a:r>
                <a:r>
                  <a:rPr lang="en-US" dirty="0">
                    <a:solidFill>
                      <a:srgbClr val="FF0000"/>
                    </a:solidFill>
                  </a:rPr>
                  <a:t> 		y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 + y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 + .. + </a:t>
                </a:r>
                <a:r>
                  <a:rPr lang="en-US" dirty="0" err="1">
                    <a:solidFill>
                      <a:srgbClr val="FF00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</a:t>
                </a:r>
                <a:r>
                  <a:rPr lang="en-US" dirty="0">
                    <a:solidFill>
                      <a:srgbClr val="FF0000"/>
                    </a:solidFill>
                  </a:rPr>
                  <a:t> ≥ 1</a:t>
                </a:r>
              </a:p>
              <a:p>
                <a:pPr lvl="1"/>
                <a:r>
                  <a:rPr lang="en-US" b="1" dirty="0">
                    <a:solidFill>
                      <a:schemeClr val="bg1"/>
                    </a:solidFill>
                  </a:rPr>
                  <a:t>AND	</a:t>
                </a:r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 ∧ P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 ∧…∧ </a:t>
                </a:r>
                <a:r>
                  <a:rPr lang="en-US" dirty="0" err="1">
                    <a:solidFill>
                      <a:srgbClr val="FF0000"/>
                    </a:solidFill>
                  </a:rPr>
                  <a:t>P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</a:t>
                </a:r>
                <a:r>
                  <a:rPr lang="en-US" dirty="0">
                    <a:solidFill>
                      <a:srgbClr val="FF0000"/>
                    </a:solidFill>
                  </a:rPr>
                  <a:t> 		y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>
                    <a:solidFill>
                      <a:srgbClr val="FF0000"/>
                    </a:solidFill>
                  </a:rPr>
                  <a:t> ≥ 1, y</a:t>
                </a:r>
                <a:r>
                  <a:rPr lang="en-US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>
                    <a:solidFill>
                      <a:srgbClr val="FF0000"/>
                    </a:solidFill>
                  </a:rPr>
                  <a:t> ≥ 1, …</a:t>
                </a:r>
                <a:r>
                  <a:rPr lang="en-US" dirty="0" err="1">
                    <a:solidFill>
                      <a:srgbClr val="FF00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</a:t>
                </a:r>
                <a:r>
                  <a:rPr lang="en-US" dirty="0">
                    <a:solidFill>
                      <a:srgbClr val="FF0000"/>
                    </a:solidFill>
                  </a:rPr>
                  <a:t> ≥ 1</a:t>
                </a:r>
              </a:p>
              <a:p>
                <a:pPr lvl="1"/>
                <a:r>
                  <a:rPr lang="en-US" b="1" dirty="0">
                    <a:solidFill>
                      <a:schemeClr val="bg1"/>
                    </a:solidFill>
                  </a:rPr>
                  <a:t>IMPLICATION</a:t>
                </a:r>
                <a:r>
                  <a:rPr lang="en-US" dirty="0">
                    <a:solidFill>
                      <a:schemeClr val="bg1"/>
                    </a:solidFill>
                  </a:rPr>
                  <a:t>     P1 ⇒ P2     </a:t>
                </a:r>
                <a:r>
                  <a:rPr lang="es-ES" dirty="0">
                    <a:solidFill>
                      <a:srgbClr val="009900"/>
                    </a:solidFill>
                  </a:rPr>
                  <a:t>EQUIVALENT TO</a:t>
                </a:r>
                <a:r>
                  <a:rPr lang="es-ES" dirty="0">
                    <a:solidFill>
                      <a:schemeClr val="bg1"/>
                    </a:solidFill>
                  </a:rPr>
                  <a:t>	¬ P1 ∨ P2 </a:t>
                </a:r>
              </a:p>
              <a:p>
                <a:pPr lvl="2"/>
                <a:r>
                  <a:rPr lang="es-ES" dirty="0">
                    <a:solidFill>
                      <a:schemeClr val="bg1"/>
                    </a:solidFill>
                  </a:rPr>
                  <a:t>i.e.	1 – y1 + y2 ≥ 1	</a:t>
                </a:r>
                <a:r>
                  <a:rPr lang="en-US" dirty="0">
                    <a:solidFill>
                      <a:schemeClr val="bg1"/>
                    </a:solidFill>
                  </a:rPr>
                  <a:t>OR 	y2 ≥ y1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143000"/>
                <a:ext cx="8001000" cy="5257800"/>
              </a:xfrm>
              <a:blipFill>
                <a:blip r:embed="rId2"/>
                <a:stretch>
                  <a:fillRect l="-1067" t="-928" r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Modeling of Boolean Expressions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75D633-9268-518F-2885-45F209EB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11008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839200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1</a:t>
                      </a:r>
                      <a:endParaRPr 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2</a:t>
                      </a:r>
                      <a:endParaRPr 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1</a:t>
                      </a:r>
                      <a:r>
                        <a:rPr lang="en-US" sz="3600" dirty="0"/>
                        <a:t> ⇒ </a:t>
                      </a:r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2</a:t>
                      </a:r>
                      <a:r>
                        <a:rPr lang="en-US" sz="36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¬ </a:t>
                      </a:r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1</a:t>
                      </a:r>
                      <a:r>
                        <a:rPr lang="en-US" sz="36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¬ </a:t>
                      </a:r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1</a:t>
                      </a:r>
                      <a:r>
                        <a:rPr lang="en-US" sz="3600" dirty="0"/>
                        <a:t> ∨ </a:t>
                      </a:r>
                      <a:r>
                        <a:rPr lang="en-US" sz="3600" i="1" dirty="0"/>
                        <a:t>y</a:t>
                      </a:r>
                      <a:r>
                        <a:rPr lang="en-US" sz="3600" baseline="-25000" dirty="0"/>
                        <a:t>2</a:t>
                      </a:r>
                      <a:r>
                        <a:rPr lang="en-US" sz="360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Show that </a:t>
            </a:r>
            <a:r>
              <a:rPr lang="en-US" i="1" dirty="0"/>
              <a:t>y</a:t>
            </a:r>
            <a:r>
              <a:rPr lang="en-US" baseline="-25000" dirty="0"/>
              <a:t>1</a:t>
            </a:r>
            <a:r>
              <a:rPr lang="en-US" dirty="0"/>
              <a:t> ⇒ </a:t>
            </a:r>
            <a:r>
              <a:rPr lang="en-US" i="1" dirty="0"/>
              <a:t>y</a:t>
            </a:r>
            <a:r>
              <a:rPr lang="en-US" baseline="-25000" dirty="0"/>
              <a:t>2</a:t>
            </a:r>
            <a:r>
              <a:rPr lang="en-US" dirty="0"/>
              <a:t> is equivalent to ¬ </a:t>
            </a:r>
            <a:r>
              <a:rPr lang="en-US" i="1" dirty="0"/>
              <a:t>y</a:t>
            </a:r>
            <a:r>
              <a:rPr lang="en-US" baseline="-25000" dirty="0"/>
              <a:t>1</a:t>
            </a:r>
            <a:r>
              <a:rPr lang="en-US" dirty="0"/>
              <a:t> ∨ </a:t>
            </a:r>
            <a:r>
              <a:rPr lang="en-US" i="1" dirty="0"/>
              <a:t>y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1905F-9FD1-0C7F-AAA9-F781B94FF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928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De Morgan’s Theorem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¬ (P1 ∧ P2) ⇔ ¬ P1 ∨ ¬ P2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¬ (P1 ∨ P2) ⇔ ¬ P1 ∧ ¬ P2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Conjunctive Normal Form (CNF)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Logic expressions composed by </a:t>
            </a:r>
            <a:r>
              <a:rPr lang="en-US" u="sng" dirty="0"/>
              <a:t>AND</a:t>
            </a:r>
            <a:r>
              <a:rPr lang="en-US" dirty="0"/>
              <a:t> with OR inside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9900"/>
                </a:solidFill>
              </a:rPr>
              <a:t>Q</a:t>
            </a:r>
            <a:r>
              <a:rPr lang="en-US" baseline="-25000" dirty="0">
                <a:solidFill>
                  <a:srgbClr val="009900"/>
                </a:solidFill>
              </a:rPr>
              <a:t>1</a:t>
            </a:r>
            <a:r>
              <a:rPr lang="en-US" dirty="0">
                <a:solidFill>
                  <a:srgbClr val="009900"/>
                </a:solidFill>
              </a:rPr>
              <a:t> ∧ Q</a:t>
            </a:r>
            <a:r>
              <a:rPr lang="en-US" baseline="-25000" dirty="0">
                <a:solidFill>
                  <a:srgbClr val="009900"/>
                </a:solidFill>
              </a:rPr>
              <a:t>2</a:t>
            </a:r>
            <a:r>
              <a:rPr lang="en-US" dirty="0">
                <a:solidFill>
                  <a:srgbClr val="009900"/>
                </a:solidFill>
              </a:rPr>
              <a:t> ∧ . . . ∧ Qs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009900"/>
                </a:solidFill>
              </a:rPr>
              <a:t>where clause Q</a:t>
            </a:r>
            <a:r>
              <a:rPr lang="en-US" baseline="-25000" dirty="0">
                <a:solidFill>
                  <a:srgbClr val="009900"/>
                </a:solidFill>
              </a:rPr>
              <a:t>i</a:t>
            </a:r>
            <a:r>
              <a:rPr lang="en-US" dirty="0">
                <a:solidFill>
                  <a:srgbClr val="009900"/>
                </a:solidFill>
              </a:rPr>
              <a:t> : P1 ∨ P2 ∨ . . . ∨ </a:t>
            </a:r>
            <a:r>
              <a:rPr lang="en-US" dirty="0" err="1">
                <a:solidFill>
                  <a:srgbClr val="009900"/>
                </a:solidFill>
              </a:rPr>
              <a:t>Pr</a:t>
            </a:r>
            <a:r>
              <a:rPr lang="en-US" dirty="0">
                <a:solidFill>
                  <a:srgbClr val="009900"/>
                </a:solidFill>
              </a:rPr>
              <a:t> 		</a:t>
            </a:r>
            <a:r>
              <a:rPr lang="en-US" i="1" dirty="0">
                <a:solidFill>
                  <a:srgbClr val="009900"/>
                </a:solidFill>
              </a:rPr>
              <a:t>(Note: all OR)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Example: (P1 ∨ ¬ P2) ∧ (¬ P2 ∨ P3) is equivalent to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dirty="0"/>
              <a:t>     y</a:t>
            </a:r>
            <a:r>
              <a:rPr lang="en-US" baseline="-25000" dirty="0"/>
              <a:t>1</a:t>
            </a:r>
            <a:r>
              <a:rPr lang="en-US" dirty="0"/>
              <a:t> + 1 </a:t>
            </a:r>
            <a:r>
              <a:rPr lang="es-ES" dirty="0"/>
              <a:t>–</a:t>
            </a:r>
            <a:r>
              <a:rPr lang="en-US" dirty="0"/>
              <a:t> y</a:t>
            </a:r>
            <a:r>
              <a:rPr lang="en-US" baseline="-25000" dirty="0"/>
              <a:t>2</a:t>
            </a:r>
            <a:r>
              <a:rPr lang="en-US" dirty="0"/>
              <a:t> ≥ 1, 1 </a:t>
            </a:r>
            <a:r>
              <a:rPr lang="es-ES" dirty="0"/>
              <a:t>–</a:t>
            </a:r>
            <a:r>
              <a:rPr lang="en-US" dirty="0"/>
              <a:t> y</a:t>
            </a:r>
            <a:r>
              <a:rPr lang="en-US" baseline="-25000" dirty="0"/>
              <a:t>2</a:t>
            </a:r>
            <a:r>
              <a:rPr lang="en-US" dirty="0"/>
              <a:t> + y</a:t>
            </a:r>
            <a:r>
              <a:rPr lang="en-US" baseline="-25000" dirty="0"/>
              <a:t>3</a:t>
            </a:r>
            <a:r>
              <a:rPr lang="en-US" dirty="0"/>
              <a:t> ≥ 1    </a:t>
            </a:r>
          </a:p>
          <a:p>
            <a:pPr lvl="1">
              <a:lnSpc>
                <a:spcPct val="150000"/>
              </a:lnSpc>
            </a:pPr>
            <a:endParaRPr lang="en-US" b="1" dirty="0"/>
          </a:p>
          <a:p>
            <a:pPr lvl="1"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 Morgan’s Theorem and CNF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E76B2-FE8F-180F-0869-5A6BFAF5B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85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229600" cy="5410200"/>
          </a:xfrm>
        </p:spPr>
        <p:txBody>
          <a:bodyPr/>
          <a:lstStyle/>
          <a:p>
            <a:r>
              <a:rPr lang="en-US" b="1" dirty="0"/>
              <a:t>Goal is to Convert Logical Expression into </a:t>
            </a:r>
            <a:r>
              <a:rPr lang="en-US" b="1" dirty="0">
                <a:solidFill>
                  <a:srgbClr val="FF0000"/>
                </a:solidFill>
              </a:rPr>
              <a:t>CNF</a:t>
            </a:r>
          </a:p>
          <a:p>
            <a:endParaRPr lang="en-US" i="1" dirty="0"/>
          </a:p>
          <a:p>
            <a:r>
              <a:rPr lang="en-US" b="1" dirty="0"/>
              <a:t>BASIC STEPS</a:t>
            </a:r>
          </a:p>
          <a:p>
            <a:pPr lvl="3"/>
            <a:endParaRPr lang="en-US" dirty="0">
              <a:solidFill>
                <a:schemeClr val="accent5"/>
              </a:solidFill>
            </a:endParaRPr>
          </a:p>
          <a:p>
            <a:r>
              <a:rPr lang="en-US" dirty="0">
                <a:solidFill>
                  <a:srgbClr val="009900"/>
                </a:solidFill>
              </a:rPr>
              <a:t>Step 1. Replace implication by disjunction</a:t>
            </a:r>
          </a:p>
          <a:p>
            <a:pPr lvl="1"/>
            <a:r>
              <a:rPr lang="en-US" b="1" dirty="0"/>
              <a:t>P1 ⇒ P2   ⇔   ¬ P1 ∨ P2</a:t>
            </a:r>
          </a:p>
          <a:p>
            <a:pPr lvl="3"/>
            <a:endParaRPr lang="en-US" b="1" dirty="0"/>
          </a:p>
          <a:p>
            <a:r>
              <a:rPr lang="en-US" dirty="0">
                <a:solidFill>
                  <a:srgbClr val="009900"/>
                </a:solidFill>
              </a:rPr>
              <a:t>Step 2. Move negation inward applying de Morgan’s theorem</a:t>
            </a:r>
          </a:p>
          <a:p>
            <a:pPr lvl="1"/>
            <a:r>
              <a:rPr lang="en-US" b="1" dirty="0"/>
              <a:t>¬ (P1 ∧ P2) ⇔ ¬ P1 ∨ ¬ P2</a:t>
            </a:r>
          </a:p>
          <a:p>
            <a:pPr lvl="1"/>
            <a:r>
              <a:rPr lang="en-US" b="1" dirty="0"/>
              <a:t>¬ (P1 ∨ P2) ⇔ ¬ P1 ∧ ¬ P2</a:t>
            </a:r>
          </a:p>
          <a:p>
            <a:pPr lvl="3"/>
            <a:endParaRPr lang="en-US" b="1" dirty="0"/>
          </a:p>
          <a:p>
            <a:r>
              <a:rPr lang="en-US" dirty="0">
                <a:solidFill>
                  <a:srgbClr val="009900"/>
                </a:solidFill>
              </a:rPr>
              <a:t>Step 3. Recursively distribute OR over AND</a:t>
            </a:r>
          </a:p>
          <a:p>
            <a:pPr lvl="1"/>
            <a:r>
              <a:rPr lang="en-US" b="1" dirty="0"/>
              <a:t>(P1 ∧ P2) ∨ P3 ⇔ (P1 ∨ P3) ∧ (P2 ∨ P3)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Inequalities for Logic Propositions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A2B2AF-C4D4-459E-CA8E-C55F68999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0656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153400" cy="4800600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Product recovery: if the absorber or the membrane separator is selected, then do not use cryogenic separation.</a:t>
            </a:r>
          </a:p>
          <a:p>
            <a:pPr lvl="4"/>
            <a:endParaRPr lang="en-US" dirty="0"/>
          </a:p>
          <a:p>
            <a:r>
              <a:rPr lang="en-US" dirty="0"/>
              <a:t>Assigning the </a:t>
            </a:r>
            <a:r>
              <a:rPr lang="en-US" dirty="0" err="1"/>
              <a:t>boolean</a:t>
            </a:r>
            <a:r>
              <a:rPr lang="en-US" dirty="0"/>
              <a:t> literals to each action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A</a:t>
            </a:r>
            <a:r>
              <a:rPr lang="en-US" dirty="0"/>
              <a:t> = select absorber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M </a:t>
            </a:r>
            <a:r>
              <a:rPr lang="en-US" dirty="0"/>
              <a:t>= select membrane separator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C </a:t>
            </a:r>
            <a:r>
              <a:rPr lang="en-US" dirty="0"/>
              <a:t>= select cryogenic separation</a:t>
            </a:r>
          </a:p>
          <a:p>
            <a:pPr lvl="4"/>
            <a:endParaRPr lang="en-US" dirty="0"/>
          </a:p>
          <a:p>
            <a:pPr marL="342900" lvl="1" indent="-342900">
              <a:buFontTx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Logic Expression: </a:t>
            </a:r>
            <a:r>
              <a:rPr lang="en-US" sz="2400" dirty="0"/>
              <a:t>		</a:t>
            </a:r>
            <a:r>
              <a:rPr lang="en-US" sz="2400" b="1" dirty="0"/>
              <a:t>P</a:t>
            </a:r>
            <a:r>
              <a:rPr lang="en-US" sz="2400" b="1" baseline="-25000" dirty="0"/>
              <a:t>A</a:t>
            </a:r>
            <a:r>
              <a:rPr lang="en-US" sz="2400" b="1" dirty="0"/>
              <a:t> ∨ P</a:t>
            </a:r>
            <a:r>
              <a:rPr lang="en-US" sz="2400" b="1" baseline="-25000" dirty="0"/>
              <a:t>M </a:t>
            </a:r>
            <a:r>
              <a:rPr lang="en-US" sz="2400" b="1" dirty="0"/>
              <a:t>⇒ ¬  P</a:t>
            </a:r>
            <a:r>
              <a:rPr lang="en-US" sz="2400" b="1" baseline="-25000" dirty="0"/>
              <a:t>C</a:t>
            </a:r>
          </a:p>
          <a:p>
            <a:pPr marL="342900" lvl="1" indent="-342900">
              <a:buFontTx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Removing the implication:</a:t>
            </a:r>
            <a:r>
              <a:rPr lang="en-US" sz="2400" dirty="0"/>
              <a:t>	</a:t>
            </a:r>
            <a:r>
              <a:rPr lang="en-US" sz="2400" b="1" dirty="0"/>
              <a:t>¬ (P</a:t>
            </a:r>
            <a:r>
              <a:rPr lang="en-US" sz="2400" b="1" baseline="-25000" dirty="0"/>
              <a:t>A</a:t>
            </a:r>
            <a:r>
              <a:rPr lang="en-US" sz="2400" b="1" dirty="0"/>
              <a:t> ∨ P</a:t>
            </a:r>
            <a:r>
              <a:rPr lang="en-US" sz="2400" b="1" baseline="-25000" dirty="0"/>
              <a:t>M </a:t>
            </a:r>
            <a:r>
              <a:rPr lang="en-US" sz="2400" b="1" dirty="0"/>
              <a:t>) ∨ ¬ P</a:t>
            </a:r>
            <a:r>
              <a:rPr lang="en-US" sz="2400" b="1" baseline="-25000" dirty="0"/>
              <a:t>C</a:t>
            </a:r>
          </a:p>
          <a:p>
            <a:pPr marL="342900" lvl="1" indent="-342900">
              <a:buFontTx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De Morgan’ Theorem: </a:t>
            </a:r>
            <a:r>
              <a:rPr lang="en-US" sz="2400" dirty="0"/>
              <a:t>	</a:t>
            </a:r>
            <a:r>
              <a:rPr lang="en-US" sz="2400" b="1" dirty="0"/>
              <a:t>(¬ P</a:t>
            </a:r>
            <a:r>
              <a:rPr lang="en-US" sz="2400" b="1" baseline="-25000" dirty="0"/>
              <a:t>A</a:t>
            </a:r>
            <a:r>
              <a:rPr lang="en-US" sz="2400" b="1" dirty="0"/>
              <a:t> ∧ ¬ P</a:t>
            </a:r>
            <a:r>
              <a:rPr lang="en-US" sz="2400" b="1" baseline="-25000" dirty="0"/>
              <a:t>M </a:t>
            </a:r>
            <a:r>
              <a:rPr lang="en-US" sz="2400" b="1" dirty="0"/>
              <a:t>) ∨ ¬ P</a:t>
            </a:r>
            <a:r>
              <a:rPr lang="en-US" sz="2400" b="1" baseline="-25000" dirty="0"/>
              <a:t>C</a:t>
            </a:r>
          </a:p>
          <a:p>
            <a:pPr marL="342900" lvl="1" indent="-342900">
              <a:buFontTx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Moving Or over the AND:</a:t>
            </a:r>
            <a:r>
              <a:rPr lang="en-US" sz="2400" dirty="0"/>
              <a:t>	</a:t>
            </a:r>
            <a:r>
              <a:rPr lang="en-US" sz="2400" b="1" dirty="0"/>
              <a:t>(¬ P</a:t>
            </a:r>
            <a:r>
              <a:rPr lang="en-US" sz="2400" b="1" baseline="-25000" dirty="0"/>
              <a:t>A</a:t>
            </a:r>
            <a:r>
              <a:rPr lang="en-US" sz="2400" b="1" dirty="0"/>
              <a:t> ∨ ¬ P</a:t>
            </a:r>
            <a:r>
              <a:rPr lang="en-US" sz="2400" b="1" baseline="-25000" dirty="0"/>
              <a:t>C</a:t>
            </a:r>
            <a:r>
              <a:rPr lang="en-US" sz="2400" b="1" dirty="0"/>
              <a:t>) ∧ (¬ P</a:t>
            </a:r>
            <a:r>
              <a:rPr lang="en-US" sz="2400" b="1" baseline="-25000" dirty="0"/>
              <a:t>M </a:t>
            </a:r>
            <a:r>
              <a:rPr lang="en-US" sz="2400" b="1" dirty="0"/>
              <a:t>∨ ¬ P</a:t>
            </a:r>
            <a:r>
              <a:rPr lang="en-US" sz="2400" b="1" baseline="-25000" dirty="0"/>
              <a:t>C</a:t>
            </a:r>
            <a:r>
              <a:rPr lang="en-US" sz="2400" b="1" dirty="0"/>
              <a:t>)</a:t>
            </a:r>
          </a:p>
          <a:p>
            <a:pPr marL="742950" lvl="2" indent="-342900">
              <a:buFontTx/>
              <a:buChar char="•"/>
            </a:pPr>
            <a:r>
              <a:rPr lang="es-ES" sz="2000" b="1" dirty="0">
                <a:solidFill>
                  <a:srgbClr val="FF0000"/>
                </a:solidFill>
              </a:rPr>
              <a:t>1 –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A</a:t>
            </a:r>
            <a:r>
              <a:rPr lang="es-ES" sz="2000" b="1" dirty="0">
                <a:solidFill>
                  <a:srgbClr val="FF0000"/>
                </a:solidFill>
              </a:rPr>
              <a:t> + 1 –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C</a:t>
            </a:r>
            <a:r>
              <a:rPr lang="es-ES" sz="2000" b="1" dirty="0">
                <a:solidFill>
                  <a:srgbClr val="FF0000"/>
                </a:solidFill>
              </a:rPr>
              <a:t> ≥ 1,		1 –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M</a:t>
            </a:r>
            <a:r>
              <a:rPr lang="es-ES" sz="2000" b="1" dirty="0">
                <a:solidFill>
                  <a:srgbClr val="FF0000"/>
                </a:solidFill>
              </a:rPr>
              <a:t> + 1 –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C</a:t>
            </a:r>
            <a:r>
              <a:rPr lang="es-ES" sz="2000" b="1" dirty="0">
                <a:solidFill>
                  <a:srgbClr val="FF0000"/>
                </a:solidFill>
              </a:rPr>
              <a:t> ≥ 1</a:t>
            </a:r>
          </a:p>
          <a:p>
            <a:pPr marL="742950" lvl="2" indent="-342900">
              <a:buFontTx/>
              <a:buChar char="•"/>
            </a:pP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A</a:t>
            </a:r>
            <a:r>
              <a:rPr lang="es-ES" sz="2000" b="1" dirty="0">
                <a:solidFill>
                  <a:srgbClr val="FF0000"/>
                </a:solidFill>
              </a:rPr>
              <a:t> +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C</a:t>
            </a:r>
            <a:r>
              <a:rPr lang="es-ES" sz="2000" b="1" dirty="0">
                <a:solidFill>
                  <a:srgbClr val="FF0000"/>
                </a:solidFill>
              </a:rPr>
              <a:t> ≤ 1,		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M</a:t>
            </a:r>
            <a:r>
              <a:rPr lang="es-ES" sz="2000" b="1" dirty="0">
                <a:solidFill>
                  <a:srgbClr val="FF0000"/>
                </a:solidFill>
              </a:rPr>
              <a:t> + </a:t>
            </a:r>
            <a:r>
              <a:rPr lang="es-ES" sz="2000" b="1" dirty="0" err="1">
                <a:solidFill>
                  <a:srgbClr val="FF0000"/>
                </a:solidFill>
              </a:rPr>
              <a:t>y</a:t>
            </a:r>
            <a:r>
              <a:rPr lang="es-ES" sz="2000" b="1" baseline="-25000" dirty="0" err="1">
                <a:solidFill>
                  <a:srgbClr val="FF0000"/>
                </a:solidFill>
              </a:rPr>
              <a:t>C</a:t>
            </a:r>
            <a:r>
              <a:rPr lang="es-ES" sz="2000" b="1" dirty="0">
                <a:solidFill>
                  <a:srgbClr val="FF0000"/>
                </a:solidFill>
              </a:rPr>
              <a:t> ≤ 1</a:t>
            </a:r>
          </a:p>
          <a:p>
            <a:pPr marL="742950" lvl="2" indent="-342900">
              <a:buFontTx/>
              <a:buChar char="•"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E2A4B7-2A26-29FD-A7AF-079265CA5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6569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305800" cy="48006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flash ⇒ distillation ∨ absorption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P</a:t>
            </a:r>
            <a:r>
              <a:rPr lang="en-US" baseline="-25000" dirty="0">
                <a:solidFill>
                  <a:srgbClr val="009900"/>
                </a:solidFill>
              </a:rPr>
              <a:t>F</a:t>
            </a:r>
            <a:r>
              <a:rPr lang="en-US" dirty="0">
                <a:solidFill>
                  <a:srgbClr val="009900"/>
                </a:solidFill>
              </a:rPr>
              <a:t> ⇒ P</a:t>
            </a:r>
            <a:r>
              <a:rPr lang="en-US" baseline="-25000" dirty="0">
                <a:solidFill>
                  <a:srgbClr val="009900"/>
                </a:solidFill>
              </a:rPr>
              <a:t>D</a:t>
            </a:r>
            <a:r>
              <a:rPr lang="en-US" dirty="0">
                <a:solidFill>
                  <a:srgbClr val="009900"/>
                </a:solidFill>
              </a:rPr>
              <a:t> ∨ P</a:t>
            </a:r>
            <a:r>
              <a:rPr lang="en-US" baseline="-25000" dirty="0">
                <a:solidFill>
                  <a:srgbClr val="009900"/>
                </a:solidFill>
              </a:rPr>
              <a:t>A</a:t>
            </a:r>
            <a:endParaRPr lang="en-US" dirty="0">
              <a:solidFill>
                <a:srgbClr val="009900"/>
              </a:solidFill>
            </a:endParaRPr>
          </a:p>
          <a:p>
            <a:pPr lvl="1"/>
            <a:r>
              <a:rPr lang="en-US" dirty="0">
                <a:solidFill>
                  <a:srgbClr val="009900"/>
                </a:solidFill>
              </a:rPr>
              <a:t>¬ P</a:t>
            </a:r>
            <a:r>
              <a:rPr lang="en-US" baseline="-25000" dirty="0">
                <a:solidFill>
                  <a:srgbClr val="009900"/>
                </a:solidFill>
              </a:rPr>
              <a:t>F</a:t>
            </a:r>
            <a:r>
              <a:rPr lang="en-US" dirty="0">
                <a:solidFill>
                  <a:srgbClr val="009900"/>
                </a:solidFill>
              </a:rPr>
              <a:t> ∨ P</a:t>
            </a:r>
            <a:r>
              <a:rPr lang="en-US" baseline="-25000" dirty="0">
                <a:solidFill>
                  <a:srgbClr val="009900"/>
                </a:solidFill>
              </a:rPr>
              <a:t>D</a:t>
            </a:r>
            <a:r>
              <a:rPr lang="en-US" dirty="0">
                <a:solidFill>
                  <a:srgbClr val="009900"/>
                </a:solidFill>
              </a:rPr>
              <a:t> ∨ P</a:t>
            </a:r>
            <a:r>
              <a:rPr lang="en-US" baseline="-25000" dirty="0">
                <a:solidFill>
                  <a:srgbClr val="009900"/>
                </a:solidFill>
              </a:rPr>
              <a:t>A		</a:t>
            </a:r>
            <a:r>
              <a:rPr lang="en-US" i="1" dirty="0">
                <a:solidFill>
                  <a:srgbClr val="0070C0"/>
                </a:solidFill>
              </a:rPr>
              <a:t>remove implication</a:t>
            </a:r>
          </a:p>
          <a:p>
            <a:pPr lvl="1"/>
            <a:r>
              <a:rPr lang="es-ES" dirty="0">
                <a:solidFill>
                  <a:srgbClr val="009900"/>
                </a:solidFill>
              </a:rPr>
              <a:t>1 –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F</a:t>
            </a:r>
            <a:r>
              <a:rPr lang="es-ES" dirty="0">
                <a:solidFill>
                  <a:srgbClr val="009900"/>
                </a:solidFill>
              </a:rPr>
              <a:t> +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D</a:t>
            </a:r>
            <a:r>
              <a:rPr lang="es-ES" dirty="0">
                <a:solidFill>
                  <a:srgbClr val="009900"/>
                </a:solidFill>
              </a:rPr>
              <a:t> +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A</a:t>
            </a:r>
            <a:r>
              <a:rPr lang="es-ES" dirty="0">
                <a:solidFill>
                  <a:srgbClr val="009900"/>
                </a:solidFill>
              </a:rPr>
              <a:t> ≥ 1	</a:t>
            </a:r>
            <a:r>
              <a:rPr lang="es-ES" dirty="0" err="1">
                <a:solidFill>
                  <a:srgbClr val="0070C0"/>
                </a:solidFill>
              </a:rPr>
              <a:t>all</a:t>
            </a:r>
            <a:r>
              <a:rPr lang="es-ES" dirty="0">
                <a:solidFill>
                  <a:srgbClr val="0070C0"/>
                </a:solidFill>
              </a:rPr>
              <a:t> y = 0, 1</a:t>
            </a:r>
          </a:p>
          <a:p>
            <a:pPr lvl="1"/>
            <a:r>
              <a:rPr lang="en-US" dirty="0" err="1">
                <a:solidFill>
                  <a:srgbClr val="009900"/>
                </a:solidFill>
              </a:rPr>
              <a:t>y</a:t>
            </a:r>
            <a:r>
              <a:rPr lang="en-US" baseline="-25000" dirty="0" err="1">
                <a:solidFill>
                  <a:srgbClr val="009900"/>
                </a:solidFill>
              </a:rPr>
              <a:t>D</a:t>
            </a:r>
            <a:r>
              <a:rPr lang="en-US" dirty="0">
                <a:solidFill>
                  <a:srgbClr val="009900"/>
                </a:solidFill>
              </a:rPr>
              <a:t> + </a:t>
            </a:r>
            <a:r>
              <a:rPr lang="en-US" dirty="0" err="1">
                <a:solidFill>
                  <a:srgbClr val="009900"/>
                </a:solidFill>
              </a:rPr>
              <a:t>y</a:t>
            </a:r>
            <a:r>
              <a:rPr lang="en-US" baseline="-25000" dirty="0" err="1">
                <a:solidFill>
                  <a:srgbClr val="009900"/>
                </a:solidFill>
              </a:rPr>
              <a:t>A</a:t>
            </a:r>
            <a:r>
              <a:rPr lang="en-US" dirty="0">
                <a:solidFill>
                  <a:srgbClr val="009900"/>
                </a:solidFill>
              </a:rPr>
              <a:t> ≥ </a:t>
            </a:r>
            <a:r>
              <a:rPr lang="en-US" dirty="0" err="1">
                <a:solidFill>
                  <a:srgbClr val="009900"/>
                </a:solidFill>
              </a:rPr>
              <a:t>y</a:t>
            </a:r>
            <a:r>
              <a:rPr lang="en-US" baseline="-25000" dirty="0" err="1">
                <a:solidFill>
                  <a:srgbClr val="009900"/>
                </a:solidFill>
              </a:rPr>
              <a:t>F</a:t>
            </a:r>
            <a:endParaRPr lang="en-US" baseline="-25000" dirty="0">
              <a:solidFill>
                <a:srgbClr val="009900"/>
              </a:solidFill>
            </a:endParaRP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membrane ⇒ not absorption ∧ compressor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P</a:t>
            </a:r>
            <a:r>
              <a:rPr lang="en-US" baseline="-25000" dirty="0">
                <a:solidFill>
                  <a:srgbClr val="009900"/>
                </a:solidFill>
              </a:rPr>
              <a:t>M</a:t>
            </a:r>
            <a:r>
              <a:rPr lang="en-US" dirty="0">
                <a:solidFill>
                  <a:srgbClr val="009900"/>
                </a:solidFill>
              </a:rPr>
              <a:t> ⇒ ¬ P</a:t>
            </a:r>
            <a:r>
              <a:rPr lang="en-US" baseline="-25000" dirty="0">
                <a:solidFill>
                  <a:srgbClr val="009900"/>
                </a:solidFill>
              </a:rPr>
              <a:t>A</a:t>
            </a:r>
            <a:r>
              <a:rPr lang="en-US" dirty="0">
                <a:solidFill>
                  <a:srgbClr val="009900"/>
                </a:solidFill>
              </a:rPr>
              <a:t> ∧ P</a:t>
            </a:r>
            <a:r>
              <a:rPr lang="en-US" baseline="-25000" dirty="0">
                <a:solidFill>
                  <a:srgbClr val="009900"/>
                </a:solidFill>
              </a:rPr>
              <a:t>C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¬ P</a:t>
            </a:r>
            <a:r>
              <a:rPr lang="en-US" baseline="-25000" dirty="0">
                <a:solidFill>
                  <a:srgbClr val="009900"/>
                </a:solidFill>
              </a:rPr>
              <a:t>M</a:t>
            </a:r>
            <a:r>
              <a:rPr lang="en-US" dirty="0">
                <a:solidFill>
                  <a:srgbClr val="009900"/>
                </a:solidFill>
              </a:rPr>
              <a:t> ∨ (¬ P</a:t>
            </a:r>
            <a:r>
              <a:rPr lang="en-US" baseline="-25000" dirty="0">
                <a:solidFill>
                  <a:srgbClr val="009900"/>
                </a:solidFill>
              </a:rPr>
              <a:t>A</a:t>
            </a:r>
            <a:r>
              <a:rPr lang="en-US" dirty="0">
                <a:solidFill>
                  <a:srgbClr val="009900"/>
                </a:solidFill>
              </a:rPr>
              <a:t> ∧ Pc) 		</a:t>
            </a:r>
            <a:r>
              <a:rPr lang="en-US" i="1" dirty="0">
                <a:solidFill>
                  <a:srgbClr val="0070C0"/>
                </a:solidFill>
              </a:rPr>
              <a:t>remove implication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(¬ P</a:t>
            </a:r>
            <a:r>
              <a:rPr lang="en-US" baseline="-25000" dirty="0">
                <a:solidFill>
                  <a:srgbClr val="009900"/>
                </a:solidFill>
              </a:rPr>
              <a:t>M</a:t>
            </a:r>
            <a:r>
              <a:rPr lang="en-US" dirty="0">
                <a:solidFill>
                  <a:srgbClr val="009900"/>
                </a:solidFill>
              </a:rPr>
              <a:t> ∨ ¬ P</a:t>
            </a:r>
            <a:r>
              <a:rPr lang="en-US" baseline="-25000" dirty="0">
                <a:solidFill>
                  <a:srgbClr val="009900"/>
                </a:solidFill>
              </a:rPr>
              <a:t>A</a:t>
            </a:r>
            <a:r>
              <a:rPr lang="en-US" dirty="0">
                <a:solidFill>
                  <a:srgbClr val="009900"/>
                </a:solidFill>
              </a:rPr>
              <a:t>) ∧ (¬ P</a:t>
            </a:r>
            <a:r>
              <a:rPr lang="en-US" baseline="-25000" dirty="0">
                <a:solidFill>
                  <a:srgbClr val="009900"/>
                </a:solidFill>
              </a:rPr>
              <a:t>M</a:t>
            </a:r>
            <a:r>
              <a:rPr lang="en-US" dirty="0">
                <a:solidFill>
                  <a:srgbClr val="009900"/>
                </a:solidFill>
              </a:rPr>
              <a:t> ∨  Pc) 	</a:t>
            </a:r>
            <a:r>
              <a:rPr lang="en-US" i="1" dirty="0">
                <a:solidFill>
                  <a:srgbClr val="0070C0"/>
                </a:solidFill>
              </a:rPr>
              <a:t>distribute OR over AND </a:t>
            </a:r>
            <a:r>
              <a:rPr lang="en-US" dirty="0">
                <a:solidFill>
                  <a:srgbClr val="0070C0"/>
                </a:solidFill>
              </a:rPr>
              <a:t>⇒</a:t>
            </a:r>
            <a:r>
              <a:rPr lang="en-US" b="1" dirty="0">
                <a:solidFill>
                  <a:srgbClr val="0070C0"/>
                </a:solidFill>
              </a:rPr>
              <a:t> CNF!</a:t>
            </a:r>
            <a:endParaRPr lang="en-US" i="1" dirty="0">
              <a:solidFill>
                <a:srgbClr val="0070C0"/>
              </a:solidFill>
            </a:endParaRPr>
          </a:p>
          <a:p>
            <a:pPr lvl="1"/>
            <a:r>
              <a:rPr lang="es-ES" dirty="0">
                <a:solidFill>
                  <a:srgbClr val="009900"/>
                </a:solidFill>
              </a:rPr>
              <a:t>1 –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M</a:t>
            </a:r>
            <a:r>
              <a:rPr lang="es-ES" dirty="0">
                <a:solidFill>
                  <a:srgbClr val="009900"/>
                </a:solidFill>
              </a:rPr>
              <a:t> + 1 –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A</a:t>
            </a:r>
            <a:r>
              <a:rPr lang="es-ES" dirty="0">
                <a:solidFill>
                  <a:srgbClr val="009900"/>
                </a:solidFill>
              </a:rPr>
              <a:t> ≥ 1		1 –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M</a:t>
            </a:r>
            <a:r>
              <a:rPr lang="es-ES" dirty="0">
                <a:solidFill>
                  <a:srgbClr val="009900"/>
                </a:solidFill>
              </a:rPr>
              <a:t> +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C</a:t>
            </a:r>
            <a:r>
              <a:rPr lang="es-ES" dirty="0">
                <a:solidFill>
                  <a:srgbClr val="009900"/>
                </a:solidFill>
              </a:rPr>
              <a:t> ≥ 1		</a:t>
            </a:r>
            <a:r>
              <a:rPr lang="es-ES" dirty="0">
                <a:solidFill>
                  <a:srgbClr val="0070C0"/>
                </a:solidFill>
              </a:rPr>
              <a:t> </a:t>
            </a:r>
            <a:r>
              <a:rPr lang="es-ES" dirty="0" err="1">
                <a:solidFill>
                  <a:srgbClr val="0070C0"/>
                </a:solidFill>
              </a:rPr>
              <a:t>all</a:t>
            </a:r>
            <a:r>
              <a:rPr lang="es-ES" dirty="0">
                <a:solidFill>
                  <a:srgbClr val="0070C0"/>
                </a:solidFill>
              </a:rPr>
              <a:t>  y = 0, 1</a:t>
            </a:r>
          </a:p>
          <a:p>
            <a:pPr lvl="1"/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M</a:t>
            </a:r>
            <a:r>
              <a:rPr lang="es-ES" dirty="0">
                <a:solidFill>
                  <a:srgbClr val="009900"/>
                </a:solidFill>
              </a:rPr>
              <a:t> +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A</a:t>
            </a:r>
            <a:r>
              <a:rPr lang="es-ES" dirty="0">
                <a:solidFill>
                  <a:srgbClr val="009900"/>
                </a:solidFill>
              </a:rPr>
              <a:t> ≤1		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C</a:t>
            </a:r>
            <a:r>
              <a:rPr lang="es-ES" dirty="0">
                <a:solidFill>
                  <a:srgbClr val="009900"/>
                </a:solidFill>
              </a:rPr>
              <a:t> ≥ </a:t>
            </a:r>
            <a:r>
              <a:rPr lang="es-ES" dirty="0" err="1">
                <a:solidFill>
                  <a:srgbClr val="009900"/>
                </a:solidFill>
              </a:rPr>
              <a:t>y</a:t>
            </a:r>
            <a:r>
              <a:rPr lang="es-ES" baseline="-25000" dirty="0" err="1">
                <a:solidFill>
                  <a:srgbClr val="009900"/>
                </a:solidFill>
              </a:rPr>
              <a:t>M</a:t>
            </a:r>
            <a:endParaRPr lang="en-US" baseline="-25000" dirty="0">
              <a:solidFill>
                <a:srgbClr val="0099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2E6BE-E767-0D2C-4963-FEFFDEBF3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9173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0292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(P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 ∧ P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) ∨ P</a:t>
            </a:r>
            <a:r>
              <a:rPr lang="en-US" sz="2400" b="1" baseline="-25000" dirty="0">
                <a:solidFill>
                  <a:srgbClr val="FF0000"/>
                </a:solidFill>
              </a:rPr>
              <a:t>3</a:t>
            </a:r>
            <a:r>
              <a:rPr lang="en-US" sz="2400" b="1" dirty="0">
                <a:solidFill>
                  <a:srgbClr val="FF0000"/>
                </a:solidFill>
              </a:rPr>
              <a:t> ⇒  (P</a:t>
            </a:r>
            <a:r>
              <a:rPr lang="en-US" sz="2400" b="1" baseline="-25000" dirty="0">
                <a:solidFill>
                  <a:srgbClr val="FF0000"/>
                </a:solidFill>
              </a:rPr>
              <a:t>4</a:t>
            </a:r>
            <a:r>
              <a:rPr lang="en-US" sz="2400" b="1" dirty="0">
                <a:solidFill>
                  <a:srgbClr val="FF0000"/>
                </a:solidFill>
              </a:rPr>
              <a:t> ∨ P</a:t>
            </a:r>
            <a:r>
              <a:rPr lang="en-US" sz="2400" b="1" baseline="-25000" dirty="0">
                <a:solidFill>
                  <a:srgbClr val="FF0000"/>
                </a:solidFill>
              </a:rPr>
              <a:t>5</a:t>
            </a:r>
            <a:r>
              <a:rPr lang="en-US" sz="2400" b="1" dirty="0">
                <a:solidFill>
                  <a:srgbClr val="FF0000"/>
                </a:solidFill>
              </a:rPr>
              <a:t> ) </a:t>
            </a:r>
          </a:p>
          <a:p>
            <a:pPr marL="342900" lvl="1" indent="-342900">
              <a:buFontTx/>
              <a:buChar char="•"/>
            </a:pPr>
            <a:endParaRPr lang="en-US" sz="2400" dirty="0">
              <a:solidFill>
                <a:schemeClr val="accent4"/>
              </a:solidFill>
            </a:endParaRPr>
          </a:p>
          <a:p>
            <a:pPr marL="342900" lvl="1" indent="-342900">
              <a:buFontTx/>
              <a:buChar char="•"/>
            </a:pPr>
            <a:r>
              <a:rPr lang="en-US" sz="2400" dirty="0"/>
              <a:t>Removing the implication, the above proposition yields:</a:t>
            </a:r>
          </a:p>
          <a:p>
            <a:pPr marL="0" lvl="1" indent="0">
              <a:buNone/>
            </a:pPr>
            <a:r>
              <a:rPr lang="en-US" sz="2400" dirty="0">
                <a:solidFill>
                  <a:srgbClr val="009900"/>
                </a:solidFill>
              </a:rPr>
              <a:t>     ¬ [ (P</a:t>
            </a:r>
            <a:r>
              <a:rPr lang="en-US" sz="2400" baseline="-25000" dirty="0">
                <a:solidFill>
                  <a:srgbClr val="009900"/>
                </a:solidFill>
              </a:rPr>
              <a:t>1</a:t>
            </a:r>
            <a:r>
              <a:rPr lang="en-US" sz="2400" dirty="0">
                <a:solidFill>
                  <a:srgbClr val="009900"/>
                </a:solidFill>
              </a:rPr>
              <a:t> ∧ P</a:t>
            </a:r>
            <a:r>
              <a:rPr lang="en-US" sz="2400" baseline="-25000" dirty="0">
                <a:solidFill>
                  <a:srgbClr val="009900"/>
                </a:solidFill>
              </a:rPr>
              <a:t>2</a:t>
            </a:r>
            <a:r>
              <a:rPr lang="en-US" sz="2400" dirty="0">
                <a:solidFill>
                  <a:srgbClr val="009900"/>
                </a:solidFill>
              </a:rPr>
              <a:t>) ∨ P</a:t>
            </a:r>
            <a:r>
              <a:rPr lang="en-US" sz="2400" baseline="-25000" dirty="0">
                <a:solidFill>
                  <a:srgbClr val="009900"/>
                </a:solidFill>
              </a:rPr>
              <a:t>3</a:t>
            </a:r>
            <a:r>
              <a:rPr lang="en-US" sz="2400" dirty="0">
                <a:solidFill>
                  <a:srgbClr val="009900"/>
                </a:solidFill>
              </a:rPr>
              <a:t> ] ∨ P</a:t>
            </a:r>
            <a:r>
              <a:rPr lang="en-US" sz="2400" baseline="-25000" dirty="0">
                <a:solidFill>
                  <a:srgbClr val="009900"/>
                </a:solidFill>
              </a:rPr>
              <a:t>4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5</a:t>
            </a:r>
            <a:r>
              <a:rPr lang="en-US" sz="2400" dirty="0">
                <a:solidFill>
                  <a:srgbClr val="009900"/>
                </a:solidFill>
              </a:rPr>
              <a:t> </a:t>
            </a:r>
            <a:endParaRPr lang="en-US" sz="2400" b="1" dirty="0">
              <a:solidFill>
                <a:srgbClr val="0099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sz="2400" dirty="0">
              <a:solidFill>
                <a:schemeClr val="accent4"/>
              </a:solidFill>
            </a:endParaRPr>
          </a:p>
          <a:p>
            <a:pPr marL="342900" lvl="1" indent="-342900">
              <a:buFontTx/>
              <a:buChar char="•"/>
            </a:pPr>
            <a:r>
              <a:rPr lang="en-US" sz="2400" dirty="0"/>
              <a:t>Moving the negative inwards leads to the following steps</a:t>
            </a:r>
          </a:p>
          <a:p>
            <a:pPr marL="0" lvl="1" indent="0">
              <a:buNone/>
            </a:pPr>
            <a:r>
              <a:rPr lang="en-US" sz="2400" dirty="0">
                <a:solidFill>
                  <a:srgbClr val="009900"/>
                </a:solidFill>
              </a:rPr>
              <a:t>     [¬ (P</a:t>
            </a:r>
            <a:r>
              <a:rPr lang="en-US" sz="2400" baseline="-25000" dirty="0">
                <a:solidFill>
                  <a:srgbClr val="009900"/>
                </a:solidFill>
              </a:rPr>
              <a:t>1</a:t>
            </a:r>
            <a:r>
              <a:rPr lang="en-US" sz="2400" dirty="0">
                <a:solidFill>
                  <a:srgbClr val="009900"/>
                </a:solidFill>
              </a:rPr>
              <a:t> ∧ P</a:t>
            </a:r>
            <a:r>
              <a:rPr lang="en-US" sz="2400" baseline="-25000" dirty="0">
                <a:solidFill>
                  <a:srgbClr val="009900"/>
                </a:solidFill>
              </a:rPr>
              <a:t>2</a:t>
            </a:r>
            <a:r>
              <a:rPr lang="en-US" sz="2400" dirty="0">
                <a:solidFill>
                  <a:srgbClr val="009900"/>
                </a:solidFill>
              </a:rPr>
              <a:t>) ∧ ¬ P</a:t>
            </a:r>
            <a:r>
              <a:rPr lang="en-US" sz="2400" baseline="-25000" dirty="0">
                <a:solidFill>
                  <a:srgbClr val="009900"/>
                </a:solidFill>
              </a:rPr>
              <a:t>3</a:t>
            </a:r>
            <a:r>
              <a:rPr lang="en-US" sz="2400" dirty="0">
                <a:solidFill>
                  <a:srgbClr val="009900"/>
                </a:solidFill>
              </a:rPr>
              <a:t> ] ∨ P</a:t>
            </a:r>
            <a:r>
              <a:rPr lang="en-US" sz="2400" baseline="-25000" dirty="0">
                <a:solidFill>
                  <a:srgbClr val="009900"/>
                </a:solidFill>
              </a:rPr>
              <a:t>4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5</a:t>
            </a:r>
            <a:r>
              <a:rPr lang="en-US" sz="2400" dirty="0">
                <a:solidFill>
                  <a:srgbClr val="009900"/>
                </a:solidFill>
              </a:rPr>
              <a:t> </a:t>
            </a:r>
            <a:endParaRPr lang="en-US" sz="2400" b="1" dirty="0">
              <a:solidFill>
                <a:srgbClr val="009900"/>
              </a:solidFill>
            </a:endParaRPr>
          </a:p>
          <a:p>
            <a:pPr marL="0" lvl="1" indent="0">
              <a:buNone/>
            </a:pPr>
            <a:r>
              <a:rPr lang="en-US" sz="2400" dirty="0">
                <a:solidFill>
                  <a:srgbClr val="009900"/>
                </a:solidFill>
              </a:rPr>
              <a:t>     [ (¬ P</a:t>
            </a:r>
            <a:r>
              <a:rPr lang="en-US" sz="2400" baseline="-25000" dirty="0">
                <a:solidFill>
                  <a:srgbClr val="009900"/>
                </a:solidFill>
              </a:rPr>
              <a:t>1</a:t>
            </a:r>
            <a:r>
              <a:rPr lang="en-US" sz="2400" dirty="0">
                <a:solidFill>
                  <a:srgbClr val="009900"/>
                </a:solidFill>
              </a:rPr>
              <a:t> ∨ ¬ P</a:t>
            </a:r>
            <a:r>
              <a:rPr lang="en-US" sz="2400" baseline="-25000" dirty="0">
                <a:solidFill>
                  <a:srgbClr val="009900"/>
                </a:solidFill>
              </a:rPr>
              <a:t>2</a:t>
            </a:r>
            <a:r>
              <a:rPr lang="en-US" sz="2400" dirty="0">
                <a:solidFill>
                  <a:srgbClr val="009900"/>
                </a:solidFill>
              </a:rPr>
              <a:t>) ∧ ¬ P</a:t>
            </a:r>
            <a:r>
              <a:rPr lang="en-US" sz="2400" baseline="-25000" dirty="0">
                <a:solidFill>
                  <a:srgbClr val="009900"/>
                </a:solidFill>
              </a:rPr>
              <a:t>3</a:t>
            </a:r>
            <a:r>
              <a:rPr lang="en-US" sz="2400" dirty="0">
                <a:solidFill>
                  <a:srgbClr val="009900"/>
                </a:solidFill>
              </a:rPr>
              <a:t> ] ∨ P</a:t>
            </a:r>
            <a:r>
              <a:rPr lang="en-US" sz="2400" baseline="-25000" dirty="0">
                <a:solidFill>
                  <a:srgbClr val="009900"/>
                </a:solidFill>
              </a:rPr>
              <a:t>4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5</a:t>
            </a:r>
            <a:r>
              <a:rPr lang="en-US" sz="2400" dirty="0">
                <a:solidFill>
                  <a:srgbClr val="009900"/>
                </a:solidFill>
              </a:rPr>
              <a:t> </a:t>
            </a:r>
            <a:endParaRPr lang="en-US" sz="2400" b="1" dirty="0">
              <a:solidFill>
                <a:srgbClr val="009900"/>
              </a:solidFill>
            </a:endParaRPr>
          </a:p>
          <a:p>
            <a:endParaRPr lang="en-US" dirty="0"/>
          </a:p>
          <a:p>
            <a:r>
              <a:rPr lang="en-US" dirty="0"/>
              <a:t>Recursively distributing the ‘OR’ over the ‘AND’</a:t>
            </a:r>
          </a:p>
          <a:p>
            <a:pPr marL="0" lvl="1" indent="0">
              <a:buNone/>
            </a:pPr>
            <a:r>
              <a:rPr lang="en-US" sz="2400" dirty="0">
                <a:solidFill>
                  <a:srgbClr val="009900"/>
                </a:solidFill>
              </a:rPr>
              <a:t>      (¬ P</a:t>
            </a:r>
            <a:r>
              <a:rPr lang="en-US" sz="2400" baseline="-25000" dirty="0">
                <a:solidFill>
                  <a:srgbClr val="009900"/>
                </a:solidFill>
              </a:rPr>
              <a:t>1</a:t>
            </a:r>
            <a:r>
              <a:rPr lang="en-US" sz="2400" dirty="0">
                <a:solidFill>
                  <a:srgbClr val="009900"/>
                </a:solidFill>
              </a:rPr>
              <a:t> ∨ ¬ P</a:t>
            </a:r>
            <a:r>
              <a:rPr lang="en-US" sz="2400" baseline="-25000" dirty="0">
                <a:solidFill>
                  <a:srgbClr val="009900"/>
                </a:solidFill>
              </a:rPr>
              <a:t>2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4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5</a:t>
            </a:r>
            <a:r>
              <a:rPr lang="en-US" sz="2400" dirty="0">
                <a:solidFill>
                  <a:srgbClr val="009900"/>
                </a:solidFill>
              </a:rPr>
              <a:t>) ∧ (¬ P</a:t>
            </a:r>
            <a:r>
              <a:rPr lang="en-US" sz="2400" baseline="-25000" dirty="0">
                <a:solidFill>
                  <a:srgbClr val="009900"/>
                </a:solidFill>
              </a:rPr>
              <a:t>3</a:t>
            </a:r>
            <a:r>
              <a:rPr lang="en-US" sz="2400" dirty="0">
                <a:solidFill>
                  <a:srgbClr val="009900"/>
                </a:solidFill>
              </a:rPr>
              <a:t>  ∨ P</a:t>
            </a:r>
            <a:r>
              <a:rPr lang="en-US" sz="2400" baseline="-25000" dirty="0">
                <a:solidFill>
                  <a:srgbClr val="009900"/>
                </a:solidFill>
              </a:rPr>
              <a:t>4</a:t>
            </a:r>
            <a:r>
              <a:rPr lang="en-US" sz="2400" dirty="0">
                <a:solidFill>
                  <a:srgbClr val="009900"/>
                </a:solidFill>
              </a:rPr>
              <a:t> ∨ P</a:t>
            </a:r>
            <a:r>
              <a:rPr lang="en-US" sz="2400" baseline="-25000" dirty="0">
                <a:solidFill>
                  <a:srgbClr val="009900"/>
                </a:solidFill>
              </a:rPr>
              <a:t>5</a:t>
            </a:r>
            <a:r>
              <a:rPr lang="en-US" sz="2400" dirty="0">
                <a:solidFill>
                  <a:srgbClr val="009900"/>
                </a:solidFill>
              </a:rPr>
              <a:t>)      </a:t>
            </a:r>
            <a:r>
              <a:rPr lang="en-US" sz="2400" b="1" i="1" dirty="0">
                <a:solidFill>
                  <a:srgbClr val="FF0000"/>
                </a:solidFill>
              </a:rPr>
              <a:t>(CNF)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9AF21-4CD5-781E-CE3B-1E5BF18B5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020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conditions arise in the context of a problem synthesis problem: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If 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0070C0"/>
                </a:solidFill>
              </a:rPr>
              <a:t> is true and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rgbClr val="0070C0"/>
                </a:solidFill>
              </a:rPr>
              <a:t> is true, then </a:t>
            </a:r>
            <a:r>
              <a:rPr lang="en-US" dirty="0">
                <a:solidFill>
                  <a:srgbClr val="FF0000"/>
                </a:solidFill>
              </a:rPr>
              <a:t>z</a:t>
            </a:r>
            <a:r>
              <a:rPr lang="en-US" dirty="0">
                <a:solidFill>
                  <a:srgbClr val="0070C0"/>
                </a:solidFill>
              </a:rPr>
              <a:t> is true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If 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0070C0"/>
                </a:solidFill>
              </a:rPr>
              <a:t> is true or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rgbClr val="0070C0"/>
                </a:solidFill>
              </a:rPr>
              <a:t> is false, then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>
                <a:solidFill>
                  <a:srgbClr val="0070C0"/>
                </a:solidFill>
              </a:rPr>
              <a:t> is false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If both </a:t>
            </a:r>
            <a:r>
              <a:rPr lang="en-US" dirty="0">
                <a:solidFill>
                  <a:srgbClr val="FF0000"/>
                </a:solidFill>
              </a:rPr>
              <a:t>z</a:t>
            </a:r>
            <a:r>
              <a:rPr lang="en-US" dirty="0">
                <a:solidFill>
                  <a:srgbClr val="0070C0"/>
                </a:solidFill>
              </a:rPr>
              <a:t> and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>
                <a:solidFill>
                  <a:srgbClr val="0070C0"/>
                </a:solidFill>
              </a:rPr>
              <a:t> are false, then 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0070C0"/>
                </a:solidFill>
              </a:rPr>
              <a:t> and/or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>
                <a:solidFill>
                  <a:srgbClr val="0070C0"/>
                </a:solidFill>
              </a:rPr>
              <a:t> should be true</a:t>
            </a:r>
          </a:p>
          <a:p>
            <a:endParaRPr lang="en-US" dirty="0"/>
          </a:p>
          <a:p>
            <a:r>
              <a:rPr lang="en-US" dirty="0"/>
              <a:t>Formulate linear inequalities in terms of 0-1 variables to model the above conditions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842097-9310-A44C-265C-AED444B43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29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choice of all 0-1 combinations for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dirty="0"/>
              <a:t>, </a:t>
            </a:r>
            <a:r>
              <a:rPr lang="en-US" dirty="0" err="1"/>
              <a:t>j∈J</a:t>
            </a:r>
            <a:r>
              <a:rPr lang="en-US" dirty="0"/>
              <a:t> is feasible, except the one for which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dirty="0"/>
              <a:t> = 0, j ∈ N,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dirty="0"/>
              <a:t> = 1, j ∈ B, where N and B are specified partitions of J.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Integer Cut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850468"/>
              </p:ext>
            </p:extLst>
          </p:nvPr>
        </p:nvGraphicFramePr>
        <p:xfrm>
          <a:off x="1066800" y="2438400"/>
          <a:ext cx="7687267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04960" imgH="1841400" progId="Equation.DSMT4">
                  <p:embed/>
                </p:oleObj>
              </mc:Choice>
              <mc:Fallback>
                <p:oleObj name="Equation" r:id="rId2" imgW="3504960" imgH="18414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6800" y="2438400"/>
                        <a:ext cx="7687267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67737-C334-5455-F9D8-1D4E4D855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8014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54102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b="1" dirty="0"/>
              <a:t>“If Task </a:t>
            </a:r>
            <a:r>
              <a:rPr lang="en-US" b="1" dirty="0" err="1"/>
              <a:t>y</a:t>
            </a:r>
            <a:r>
              <a:rPr lang="en-US" b="1" baseline="-25000" dirty="0" err="1"/>
              <a:t>i</a:t>
            </a:r>
            <a:r>
              <a:rPr lang="en-US" b="1" dirty="0"/>
              <a:t> is performed in any time period </a:t>
            </a:r>
            <a:r>
              <a:rPr lang="en-US" b="1" dirty="0" err="1"/>
              <a:t>i</a:t>
            </a:r>
            <a:r>
              <a:rPr lang="en-US" b="1" dirty="0"/>
              <a:t> = 1, ..n select Unit z”</a:t>
            </a:r>
          </a:p>
          <a:p>
            <a:pPr lvl="4">
              <a:spcBef>
                <a:spcPts val="400"/>
              </a:spcBef>
            </a:pPr>
            <a:endParaRPr lang="en-US" dirty="0"/>
          </a:p>
          <a:p>
            <a:pPr>
              <a:spcBef>
                <a:spcPts val="400"/>
              </a:spcBef>
            </a:pPr>
            <a:r>
              <a:rPr lang="en-US" b="1" dirty="0">
                <a:solidFill>
                  <a:srgbClr val="009900"/>
                </a:solidFill>
              </a:rPr>
              <a:t>Intuitive Approach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s-ES" dirty="0">
                <a:solidFill>
                  <a:srgbClr val="0070C0"/>
                </a:solidFill>
              </a:rPr>
              <a:t>          </a:t>
            </a:r>
            <a:r>
              <a:rPr lang="es-ES" b="1" dirty="0">
                <a:solidFill>
                  <a:srgbClr val="0070C0"/>
                </a:solidFill>
              </a:rPr>
              <a:t>y</a:t>
            </a:r>
            <a:r>
              <a:rPr lang="es-ES" b="1" baseline="-25000" dirty="0">
                <a:solidFill>
                  <a:srgbClr val="0070C0"/>
                </a:solidFill>
              </a:rPr>
              <a:t>1</a:t>
            </a:r>
            <a:r>
              <a:rPr lang="es-ES" b="1" dirty="0">
                <a:solidFill>
                  <a:srgbClr val="0070C0"/>
                </a:solidFill>
              </a:rPr>
              <a:t> + y</a:t>
            </a:r>
            <a:r>
              <a:rPr lang="es-ES" b="1" baseline="-25000" dirty="0">
                <a:solidFill>
                  <a:srgbClr val="0070C0"/>
                </a:solidFill>
              </a:rPr>
              <a:t>2</a:t>
            </a:r>
            <a:r>
              <a:rPr lang="es-ES" b="1" dirty="0">
                <a:solidFill>
                  <a:srgbClr val="0070C0"/>
                </a:solidFill>
              </a:rPr>
              <a:t> + . . . + </a:t>
            </a:r>
            <a:r>
              <a:rPr lang="es-ES" b="1" dirty="0" err="1">
                <a:solidFill>
                  <a:srgbClr val="0070C0"/>
                </a:solidFill>
              </a:rPr>
              <a:t>y</a:t>
            </a:r>
            <a:r>
              <a:rPr lang="es-ES" b="1" baseline="-25000" dirty="0" err="1">
                <a:solidFill>
                  <a:srgbClr val="0070C0"/>
                </a:solidFill>
              </a:rPr>
              <a:t>n</a:t>
            </a:r>
            <a:r>
              <a:rPr lang="es-ES" b="1" dirty="0">
                <a:solidFill>
                  <a:srgbClr val="0070C0"/>
                </a:solidFill>
              </a:rPr>
              <a:t> ≤ n*z 	(1)</a:t>
            </a:r>
          </a:p>
          <a:p>
            <a:pPr lvl="4">
              <a:spcBef>
                <a:spcPts val="400"/>
              </a:spcBef>
            </a:pPr>
            <a:endParaRPr lang="en-US" b="1" dirty="0">
              <a:solidFill>
                <a:schemeClr val="accent3"/>
              </a:solidFill>
            </a:endParaRPr>
          </a:p>
          <a:p>
            <a:pPr>
              <a:spcBef>
                <a:spcPts val="400"/>
              </a:spcBef>
            </a:pPr>
            <a:r>
              <a:rPr lang="en-US" b="1" dirty="0">
                <a:solidFill>
                  <a:srgbClr val="009900"/>
                </a:solidFill>
              </a:rPr>
              <a:t>Logic Based Approach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s-ES" dirty="0"/>
              <a:t>	y</a:t>
            </a:r>
            <a:r>
              <a:rPr lang="es-ES" baseline="-25000" dirty="0"/>
              <a:t>1</a:t>
            </a:r>
            <a:r>
              <a:rPr lang="en-US" dirty="0"/>
              <a:t> ∨ </a:t>
            </a:r>
            <a:r>
              <a:rPr lang="es-ES" dirty="0"/>
              <a:t>y</a:t>
            </a:r>
            <a:r>
              <a:rPr lang="es-ES" baseline="-25000" dirty="0"/>
              <a:t>2</a:t>
            </a:r>
            <a:r>
              <a:rPr lang="en-US" dirty="0"/>
              <a:t> ∨ . . . ∨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en-US" dirty="0"/>
              <a:t> ⇒ z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¬(</a:t>
            </a:r>
            <a:r>
              <a:rPr lang="es-ES" dirty="0"/>
              <a:t>y</a:t>
            </a:r>
            <a:r>
              <a:rPr lang="es-ES" baseline="-25000" dirty="0"/>
              <a:t>1</a:t>
            </a:r>
            <a:r>
              <a:rPr lang="en-US" dirty="0"/>
              <a:t> ∨ </a:t>
            </a:r>
            <a:r>
              <a:rPr lang="es-ES" dirty="0"/>
              <a:t>y</a:t>
            </a:r>
            <a:r>
              <a:rPr lang="es-ES" baseline="-25000" dirty="0"/>
              <a:t>2</a:t>
            </a:r>
            <a:r>
              <a:rPr lang="en-US" dirty="0"/>
              <a:t> ∨ . . . ∨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en-US" dirty="0"/>
              <a:t>) ∨ z</a:t>
            </a:r>
          </a:p>
          <a:p>
            <a:pPr lvl="1">
              <a:spcBef>
                <a:spcPts val="400"/>
              </a:spcBef>
            </a:pPr>
            <a:r>
              <a:rPr lang="pl-PL" dirty="0"/>
              <a:t>(¬ </a:t>
            </a:r>
            <a:r>
              <a:rPr lang="es-ES" dirty="0"/>
              <a:t>y</a:t>
            </a:r>
            <a:r>
              <a:rPr lang="es-ES" baseline="-25000" dirty="0"/>
              <a:t>1</a:t>
            </a:r>
            <a:r>
              <a:rPr lang="pl-PL" dirty="0"/>
              <a:t> ∨ z) ∧ (¬ </a:t>
            </a:r>
            <a:r>
              <a:rPr lang="es-ES" dirty="0"/>
              <a:t>y</a:t>
            </a:r>
            <a:r>
              <a:rPr lang="es-ES" baseline="-25000" dirty="0"/>
              <a:t>2</a:t>
            </a:r>
            <a:r>
              <a:rPr lang="pl-PL" dirty="0"/>
              <a:t> ∨ z) ∧ . . . ∧ (¬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pl-PL" dirty="0"/>
              <a:t> ∨ z)</a:t>
            </a:r>
          </a:p>
          <a:p>
            <a:pPr lvl="1">
              <a:spcBef>
                <a:spcPts val="400"/>
              </a:spcBef>
            </a:pPr>
            <a:r>
              <a:rPr lang="pl-PL" dirty="0"/>
              <a:t>1 – </a:t>
            </a:r>
            <a:r>
              <a:rPr lang="es-ES" dirty="0"/>
              <a:t>y</a:t>
            </a:r>
            <a:r>
              <a:rPr lang="es-ES" baseline="-25000" dirty="0"/>
              <a:t>1</a:t>
            </a:r>
            <a:r>
              <a:rPr lang="pl-PL" dirty="0"/>
              <a:t> + z ≥ 1</a:t>
            </a:r>
            <a:r>
              <a:rPr lang="en-US" dirty="0"/>
              <a:t>,</a:t>
            </a:r>
            <a:r>
              <a:rPr lang="pl-PL" dirty="0"/>
              <a:t> 1 – </a:t>
            </a:r>
            <a:r>
              <a:rPr lang="es-ES" dirty="0"/>
              <a:t>y</a:t>
            </a:r>
            <a:r>
              <a:rPr lang="es-ES" baseline="-25000" dirty="0"/>
              <a:t>2</a:t>
            </a:r>
            <a:r>
              <a:rPr lang="pl-PL" dirty="0"/>
              <a:t> + z ≥ 1</a:t>
            </a:r>
            <a:r>
              <a:rPr lang="en-US" dirty="0"/>
              <a:t>, …, </a:t>
            </a:r>
            <a:r>
              <a:rPr lang="pl-PL" dirty="0"/>
              <a:t> 1 –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pl-PL" dirty="0"/>
              <a:t> + z ≥ 1</a:t>
            </a:r>
            <a:endParaRPr lang="en-US" dirty="0"/>
          </a:p>
          <a:p>
            <a:pPr marL="0" indent="0">
              <a:spcBef>
                <a:spcPts val="400"/>
              </a:spcBef>
              <a:buNone/>
            </a:pPr>
            <a:r>
              <a:rPr lang="es-ES" b="1" dirty="0">
                <a:solidFill>
                  <a:srgbClr val="0070C0"/>
                </a:solidFill>
              </a:rPr>
              <a:t>	y</a:t>
            </a:r>
            <a:r>
              <a:rPr lang="es-ES" b="1" baseline="-25000" dirty="0">
                <a:solidFill>
                  <a:srgbClr val="0070C0"/>
                </a:solidFill>
              </a:rPr>
              <a:t>1</a:t>
            </a:r>
            <a:r>
              <a:rPr lang="pl-PL" b="1" dirty="0">
                <a:solidFill>
                  <a:srgbClr val="0070C0"/>
                </a:solidFill>
              </a:rPr>
              <a:t> ≤ </a:t>
            </a:r>
            <a:r>
              <a:rPr lang="en-US" b="1" dirty="0">
                <a:solidFill>
                  <a:srgbClr val="0070C0"/>
                </a:solidFill>
              </a:rPr>
              <a:t>z,</a:t>
            </a:r>
            <a:r>
              <a:rPr lang="pl-PL" b="1" dirty="0">
                <a:solidFill>
                  <a:srgbClr val="0070C0"/>
                </a:solidFill>
              </a:rPr>
              <a:t> </a:t>
            </a:r>
            <a:r>
              <a:rPr lang="es-ES" b="1" dirty="0">
                <a:solidFill>
                  <a:srgbClr val="0070C0"/>
                </a:solidFill>
              </a:rPr>
              <a:t>y</a:t>
            </a:r>
            <a:r>
              <a:rPr lang="es-ES" b="1" baseline="-25000" dirty="0">
                <a:solidFill>
                  <a:srgbClr val="0070C0"/>
                </a:solidFill>
              </a:rPr>
              <a:t>2</a:t>
            </a:r>
            <a:r>
              <a:rPr lang="pl-PL" b="1" dirty="0">
                <a:solidFill>
                  <a:srgbClr val="0070C0"/>
                </a:solidFill>
              </a:rPr>
              <a:t> ≤ </a:t>
            </a:r>
            <a:r>
              <a:rPr lang="en-US" b="1" dirty="0">
                <a:solidFill>
                  <a:srgbClr val="0070C0"/>
                </a:solidFill>
              </a:rPr>
              <a:t>z, … , </a:t>
            </a:r>
            <a:r>
              <a:rPr lang="es-ES" b="1" dirty="0" err="1">
                <a:solidFill>
                  <a:srgbClr val="0070C0"/>
                </a:solidFill>
              </a:rPr>
              <a:t>y</a:t>
            </a:r>
            <a:r>
              <a:rPr lang="es-ES" b="1" baseline="-25000" dirty="0" err="1">
                <a:solidFill>
                  <a:srgbClr val="0070C0"/>
                </a:solidFill>
              </a:rPr>
              <a:t>n</a:t>
            </a:r>
            <a:r>
              <a:rPr lang="pl-PL" b="1" dirty="0">
                <a:solidFill>
                  <a:srgbClr val="0070C0"/>
                </a:solidFill>
              </a:rPr>
              <a:t> ≤ </a:t>
            </a:r>
            <a:r>
              <a:rPr lang="en-US" b="1" dirty="0">
                <a:solidFill>
                  <a:srgbClr val="0070C0"/>
                </a:solidFill>
              </a:rPr>
              <a:t>z	(2)</a:t>
            </a:r>
          </a:p>
          <a:p>
            <a:pPr lvl="4">
              <a:spcBef>
                <a:spcPts val="400"/>
              </a:spcBef>
            </a:pPr>
            <a:endParaRPr lang="en-US" b="1" dirty="0"/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rgbClr val="FF0000"/>
                </a:solidFill>
              </a:rPr>
              <a:t>Inequalities (2) are stronger than inequalities (1)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Multiperiod</a:t>
            </a:r>
            <a:r>
              <a:rPr lang="en-US" dirty="0"/>
              <a:t> Problems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37CDE-A37C-C020-D171-FC6447579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72618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Geometrical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1143000"/>
            <a:ext cx="1066800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9900"/>
                </a:solidFill>
                <a:latin typeface="+mn-lt"/>
              </a:rPr>
              <a:t>y</a:t>
            </a:r>
            <a:r>
              <a:rPr lang="es-ES" sz="2800" b="1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pl-PL" sz="2800" b="1" dirty="0">
                <a:solidFill>
                  <a:srgbClr val="009900"/>
                </a:solidFill>
                <a:latin typeface="+mn-lt"/>
              </a:rPr>
              <a:t> ≤ </a:t>
            </a:r>
            <a:r>
              <a:rPr lang="en-US" sz="2800" b="1" dirty="0">
                <a:solidFill>
                  <a:srgbClr val="009900"/>
                </a:solidFill>
                <a:latin typeface="+mn-lt"/>
              </a:rPr>
              <a:t>z</a:t>
            </a:r>
          </a:p>
          <a:p>
            <a:r>
              <a:rPr lang="es-ES" sz="2800" b="1" dirty="0">
                <a:solidFill>
                  <a:srgbClr val="009900"/>
                </a:solidFill>
                <a:latin typeface="+mn-lt"/>
              </a:rPr>
              <a:t>y</a:t>
            </a:r>
            <a:r>
              <a:rPr lang="es-ES" sz="2800" b="1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pl-PL" sz="2800" b="1" dirty="0">
                <a:solidFill>
                  <a:srgbClr val="009900"/>
                </a:solidFill>
                <a:latin typeface="+mn-lt"/>
              </a:rPr>
              <a:t> ≤ </a:t>
            </a:r>
            <a:r>
              <a:rPr lang="en-US" sz="2800" b="1" dirty="0">
                <a:solidFill>
                  <a:srgbClr val="009900"/>
                </a:solidFill>
                <a:latin typeface="+mn-lt"/>
              </a:rPr>
              <a:t>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81690" y="1573887"/>
            <a:ext cx="20574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9900"/>
                </a:solidFill>
                <a:latin typeface="+mn-lt"/>
              </a:rPr>
              <a:t>y</a:t>
            </a:r>
            <a:r>
              <a:rPr lang="es-ES" sz="2800" b="1" baseline="-25000" dirty="0">
                <a:solidFill>
                  <a:srgbClr val="009900"/>
                </a:solidFill>
                <a:latin typeface="+mn-lt"/>
              </a:rPr>
              <a:t>1</a:t>
            </a:r>
            <a:r>
              <a:rPr lang="pl-PL" sz="2800" b="1" dirty="0">
                <a:solidFill>
                  <a:srgbClr val="009900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rgbClr val="009900"/>
                </a:solidFill>
                <a:latin typeface="+mn-lt"/>
              </a:rPr>
              <a:t>+ </a:t>
            </a:r>
            <a:r>
              <a:rPr lang="es-ES" sz="2800" b="1" dirty="0">
                <a:solidFill>
                  <a:srgbClr val="009900"/>
                </a:solidFill>
                <a:latin typeface="+mn-lt"/>
              </a:rPr>
              <a:t>y</a:t>
            </a:r>
            <a:r>
              <a:rPr lang="es-ES" sz="2800" b="1" baseline="-25000" dirty="0">
                <a:solidFill>
                  <a:srgbClr val="009900"/>
                </a:solidFill>
                <a:latin typeface="+mn-lt"/>
              </a:rPr>
              <a:t>2</a:t>
            </a:r>
            <a:r>
              <a:rPr lang="pl-PL" sz="2800" b="1" dirty="0">
                <a:solidFill>
                  <a:srgbClr val="009900"/>
                </a:solidFill>
                <a:latin typeface="+mn-lt"/>
              </a:rPr>
              <a:t> ≤ </a:t>
            </a:r>
            <a:r>
              <a:rPr lang="en-US" sz="2800" b="1" dirty="0">
                <a:solidFill>
                  <a:srgbClr val="009900"/>
                </a:solidFill>
                <a:latin typeface="+mn-lt"/>
              </a:rPr>
              <a:t>2z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5159514"/>
            <a:ext cx="316605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All extreme points in hypercube are integer!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4544" y="5159514"/>
            <a:ext cx="316605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Non-integer extreme points Weaker relaxation!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64728" y="2475634"/>
            <a:ext cx="0" cy="164592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164728" y="4121554"/>
            <a:ext cx="18288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85800" y="4104828"/>
            <a:ext cx="1492228" cy="619572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279434" y="2738203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64728" y="27432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536328" y="2743200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279433" y="3154944"/>
            <a:ext cx="1374824" cy="1332056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164727" y="2751595"/>
            <a:ext cx="1365795" cy="1376596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304757" y="3110154"/>
            <a:ext cx="859971" cy="100464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630238" y="3154944"/>
            <a:ext cx="921806" cy="97324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279434" y="3110154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2603221" y="2774600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318148" y="3110154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258639" y="4472202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2617811" y="4100251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630239" y="3100602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261215" y="3061788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484803" y="2713446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127717" y="4066902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599431" y="3061788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49" name="TextBox 65548"/>
          <p:cNvSpPr txBox="1"/>
          <p:nvPr/>
        </p:nvSpPr>
        <p:spPr>
          <a:xfrm>
            <a:off x="3514557" y="4129314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y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62071" y="4495800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y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219157" y="2286000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z</a:t>
            </a:r>
            <a:endParaRPr lang="en-US" b="1" i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535931" y="3790760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16103" y="4188023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848647" y="2529114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6519015" y="2628034"/>
            <a:ext cx="0" cy="164592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6519015" y="4273954"/>
            <a:ext cx="18288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5040087" y="4257228"/>
            <a:ext cx="1492228" cy="619572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5633721" y="2890603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6519015" y="28956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7890615" y="2895600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106" idx="6"/>
          </p:cNvCxnSpPr>
          <p:nvPr/>
        </p:nvCxnSpPr>
        <p:spPr>
          <a:xfrm flipV="1">
            <a:off x="5706942" y="3307344"/>
            <a:ext cx="1301602" cy="624576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107" idx="3"/>
          </p:cNvCxnSpPr>
          <p:nvPr/>
        </p:nvCxnSpPr>
        <p:spPr>
          <a:xfrm flipV="1">
            <a:off x="6519014" y="3720409"/>
            <a:ext cx="1333467" cy="560182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106" idx="5"/>
          </p:cNvCxnSpPr>
          <p:nvPr/>
        </p:nvCxnSpPr>
        <p:spPr>
          <a:xfrm>
            <a:off x="5693551" y="3964249"/>
            <a:ext cx="825464" cy="302952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endCxn id="107" idx="1"/>
          </p:cNvCxnSpPr>
          <p:nvPr/>
        </p:nvCxnSpPr>
        <p:spPr>
          <a:xfrm>
            <a:off x="6984525" y="3307344"/>
            <a:ext cx="867956" cy="34840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633721" y="3262554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6957508" y="2927000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5672435" y="3262554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612926" y="4624602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6972098" y="4252651"/>
            <a:ext cx="904400" cy="371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984526" y="3253002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/>
        </p:nvSpPr>
        <p:spPr>
          <a:xfrm>
            <a:off x="5615502" y="388620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839090" y="3642360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7868844" y="4281714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y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216358" y="4648200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y</a:t>
            </a:r>
            <a:r>
              <a:rPr lang="en-US" b="1" i="1" baseline="-25000" dirty="0">
                <a:solidFill>
                  <a:schemeClr val="bg1"/>
                </a:solidFill>
                <a:latin typeface="+mn-lt"/>
              </a:rPr>
              <a:t>1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573444" y="2438400"/>
            <a:ext cx="38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+mn-lt"/>
              </a:rPr>
              <a:t>z</a:t>
            </a:r>
            <a:endParaRPr lang="en-US" b="1" i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890218" y="3943160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270390" y="4340423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202934" y="2681514"/>
            <a:ext cx="38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+mn-lt"/>
              </a:rPr>
              <a:t>1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223615" y="3733800"/>
            <a:ext cx="476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n-lt"/>
              </a:rPr>
              <a:t>0.5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905129" y="3519714"/>
            <a:ext cx="476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n-lt"/>
              </a:rPr>
              <a:t>0.5</a:t>
            </a:r>
            <a:endParaRPr lang="en-US" sz="1400" b="1" baseline="-25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EC3593-48AB-8A8C-0CF1-33CED62AC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8844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1676400"/>
            <a:ext cx="3609975" cy="245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may want to enforce different conditions in different cases</a:t>
            </a:r>
          </a:p>
          <a:p>
            <a:pPr lvl="1"/>
            <a:r>
              <a:rPr lang="en-US" dirty="0"/>
              <a:t>Examples: Selection of reactor type</a:t>
            </a:r>
          </a:p>
          <a:p>
            <a:pPr lvl="1"/>
            <a:r>
              <a:rPr lang="en-US" dirty="0"/>
              <a:t>Selection of an additional flash tank</a:t>
            </a:r>
          </a:p>
          <a:p>
            <a:r>
              <a:rPr lang="en-US" dirty="0"/>
              <a:t>To find the optimal design we need to </a:t>
            </a:r>
            <a:br>
              <a:rPr lang="en-US" dirty="0"/>
            </a:br>
            <a:r>
              <a:rPr lang="en-US" dirty="0"/>
              <a:t>handle the following logic constraints: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We have to convert the disjunction into MIP constraints, handled by MIP solvers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Disjunctive Programming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28800" y="3493030"/>
          <a:ext cx="4410075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55800" imgH="1168200" progId="Equation.DSMT4">
                  <p:embed/>
                </p:oleObj>
              </mc:Choice>
              <mc:Fallback>
                <p:oleObj name="Equation" r:id="rId3" imgW="2755800" imgH="1168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3493030"/>
                        <a:ext cx="4410075" cy="187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D980B-CC4F-3323-55DF-B877D6B80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2605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model the following constraint: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                    f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i="1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FF0000"/>
                </a:solidFill>
              </a:rPr>
              <a:t>) ≤ 0   OR   </a:t>
            </a:r>
            <a:r>
              <a:rPr lang="en-US" i="1" dirty="0">
                <a:solidFill>
                  <a:srgbClr val="FF0000"/>
                </a:solidFill>
              </a:rPr>
              <a:t>f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i="1" dirty="0">
                <a:solidFill>
                  <a:srgbClr val="FF0000"/>
                </a:solidFill>
              </a:rPr>
              <a:t>x</a:t>
            </a:r>
            <a:r>
              <a:rPr lang="en-US" dirty="0">
                <a:solidFill>
                  <a:srgbClr val="FF0000"/>
                </a:solidFill>
              </a:rPr>
              <a:t>) ≤ 0</a:t>
            </a:r>
          </a:p>
          <a:p>
            <a:pPr lvl="4"/>
            <a:endParaRPr lang="en-US" dirty="0"/>
          </a:p>
          <a:p>
            <a:pPr lvl="1"/>
            <a:r>
              <a:rPr lang="en-US" dirty="0"/>
              <a:t>This is called ‘disjunction’. We can model it by introducing binary variables y (or </a:t>
            </a:r>
            <a:r>
              <a:rPr lang="en-US" i="1" dirty="0"/>
              <a:t>y</a:t>
            </a:r>
            <a:r>
              <a:rPr lang="en-US" i="1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baseline="-25000" dirty="0"/>
              <a:t>2</a:t>
            </a:r>
            <a:r>
              <a:rPr lang="en-US" dirty="0"/>
              <a:t>):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where </a:t>
            </a:r>
            <a:r>
              <a:rPr lang="en-US" i="1" dirty="0"/>
              <a:t>M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M</a:t>
            </a:r>
            <a:r>
              <a:rPr lang="en-US" baseline="-25000" dirty="0"/>
              <a:t>2</a:t>
            </a:r>
            <a:r>
              <a:rPr lang="en-US" i="1" dirty="0"/>
              <a:t> </a:t>
            </a:r>
            <a:r>
              <a:rPr lang="en-US" dirty="0"/>
              <a:t>are sufficiently large numbers</a:t>
            </a:r>
          </a:p>
          <a:p>
            <a:r>
              <a:rPr lang="en-US" dirty="0"/>
              <a:t>The disjunction form is given below: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Disjunctions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943600" y="2921001"/>
          <a:ext cx="1981200" cy="1609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990360" progId="Equation.DSMT4">
                  <p:embed/>
                </p:oleObj>
              </mc:Choice>
              <mc:Fallback>
                <p:oleObj name="Equation" r:id="rId2" imgW="1218960" imgH="9903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43600" y="2921001"/>
                        <a:ext cx="1981200" cy="1609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218447" y="5410200"/>
          <a:ext cx="280135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800" imgH="482400" progId="Equation.DSMT4">
                  <p:embed/>
                </p:oleObj>
              </mc:Choice>
              <mc:Fallback>
                <p:oleObj name="Equation" r:id="rId4" imgW="1612800" imgH="4824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18447" y="5410200"/>
                        <a:ext cx="2801353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09799" y="3078164"/>
          <a:ext cx="1921509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040" imgH="761760" progId="Equation.DSMT4">
                  <p:embed/>
                </p:oleObj>
              </mc:Choice>
              <mc:Fallback>
                <p:oleObj name="Equation" r:id="rId6" imgW="1130040" imgH="7617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09799" y="3078164"/>
                        <a:ext cx="1921509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ft-Right Arrow 6"/>
          <p:cNvSpPr/>
          <p:nvPr/>
        </p:nvSpPr>
        <p:spPr>
          <a:xfrm>
            <a:off x="4495800" y="3493561"/>
            <a:ext cx="914400" cy="381000"/>
          </a:xfrm>
          <a:prstGeom prst="left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7C4D845-4B25-D8E0-50C0-AC356DE75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7774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Big-M Reformulation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14400" y="1381908"/>
          <a:ext cx="2743200" cy="1154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760" imgH="711000" progId="Equation.DSMT4">
                  <p:embed/>
                </p:oleObj>
              </mc:Choice>
              <mc:Fallback>
                <p:oleObj name="Equation" r:id="rId2" imgW="1688760" imgH="7110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81908"/>
                        <a:ext cx="2743200" cy="11549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9" y="1162110"/>
            <a:ext cx="4063092" cy="280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20713" y="3787775"/>
          <a:ext cx="4184650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38280" imgH="1269720" progId="Equation.DSMT4">
                  <p:embed/>
                </p:oleObj>
              </mc:Choice>
              <mc:Fallback>
                <p:oleObj name="Equation" r:id="rId5" imgW="2438280" imgH="126972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3787775"/>
                        <a:ext cx="4184650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22485" y="3810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n-lt"/>
              </a:rPr>
              <a:t>Selecting : M = 7</a:t>
            </a:r>
          </a:p>
        </p:txBody>
      </p:sp>
      <p:sp>
        <p:nvSpPr>
          <p:cNvPr id="9" name="Left-Right Arrow 8"/>
          <p:cNvSpPr/>
          <p:nvPr/>
        </p:nvSpPr>
        <p:spPr>
          <a:xfrm rot="5400000">
            <a:off x="1841500" y="2972099"/>
            <a:ext cx="914400" cy="381000"/>
          </a:xfrm>
          <a:prstGeom prst="left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CF44F1-EF42-0AF8-DEEE-0765914A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2362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Convex Hull Reformulation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94447" y="1479550"/>
          <a:ext cx="27432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760" imgH="711000" progId="Equation.DSMT4">
                  <p:embed/>
                </p:oleObj>
              </mc:Choice>
              <mc:Fallback>
                <p:oleObj name="Equation" r:id="rId2" imgW="1688760" imgH="7110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447" y="1479550"/>
                        <a:ext cx="27432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248400" y="1143000"/>
          <a:ext cx="2027237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2793960" progId="Equation.DSMT4">
                  <p:embed/>
                </p:oleObj>
              </mc:Choice>
              <mc:Fallback>
                <p:oleObj name="Equation" r:id="rId4" imgW="1180800" imgH="279396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143000"/>
                        <a:ext cx="2027237" cy="479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048000"/>
            <a:ext cx="451289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Left-Right Arrow 8"/>
          <p:cNvSpPr/>
          <p:nvPr/>
        </p:nvSpPr>
        <p:spPr>
          <a:xfrm>
            <a:off x="4572000" y="1866900"/>
            <a:ext cx="1354504" cy="381000"/>
          </a:xfrm>
          <a:prstGeom prst="leftRightArrow">
            <a:avLst>
              <a:gd name="adj1" fmla="val 36479"/>
              <a:gd name="adj2" fmla="val 50000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D9F5F9-F800-E1EE-D2CD-5FC5BC8BD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51647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Disjunctions: one inequality must be hold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Big-M Formulation</a:t>
            </a:r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r>
              <a:rPr lang="en-US" dirty="0"/>
              <a:t>Difficulty: Parameter </a:t>
            </a:r>
            <a:r>
              <a:rPr lang="en-US" dirty="0" err="1"/>
              <a:t>M</a:t>
            </a:r>
            <a:r>
              <a:rPr lang="en-US" baseline="-25000" dirty="0" err="1"/>
              <a:t>i</a:t>
            </a:r>
            <a:endParaRPr lang="en-US" baseline="-25000" dirty="0"/>
          </a:p>
          <a:p>
            <a:pPr lvl="1"/>
            <a:r>
              <a:rPr lang="en-US" dirty="0"/>
              <a:t>Must be sufficiently large to render inequality redundant</a:t>
            </a:r>
          </a:p>
          <a:p>
            <a:pPr lvl="1"/>
            <a:r>
              <a:rPr lang="en-US" dirty="0"/>
              <a:t>Large value yields poor relaxation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of Disjunctions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429000" y="1828800"/>
          <a:ext cx="200411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0" imgH="291960" progId="Equation.DSMT4">
                  <p:embed/>
                </p:oleObj>
              </mc:Choice>
              <mc:Fallback>
                <p:oleObj name="Equation" r:id="rId2" imgW="774360" imgH="2919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29000" y="1828800"/>
                        <a:ext cx="2004115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352800" y="3445565"/>
          <a:ext cx="3698875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640" imgH="609480" progId="Equation.DSMT4">
                  <p:embed/>
                </p:oleObj>
              </mc:Choice>
              <mc:Fallback>
                <p:oleObj name="Equation" r:id="rId4" imgW="1790640" imgH="60948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445565"/>
                        <a:ext cx="3698875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BB0F-F633-AC81-F251-E63AEF434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605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Convex-Hull Formulation </a:t>
            </a:r>
            <a:r>
              <a:rPr lang="en-US" b="0" dirty="0"/>
              <a:t>(</a:t>
            </a:r>
            <a:r>
              <a:rPr lang="en-US" b="0" i="1" dirty="0" err="1"/>
              <a:t>Balas</a:t>
            </a:r>
            <a:r>
              <a:rPr lang="en-US" b="0" i="1" dirty="0"/>
              <a:t>, 1985</a:t>
            </a:r>
            <a:r>
              <a:rPr lang="en-US" b="0" dirty="0"/>
              <a:t>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191000" y="1564677"/>
          <a:ext cx="3001962" cy="346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1422360" progId="Equation.DSMT4">
                  <p:embed/>
                </p:oleObj>
              </mc:Choice>
              <mc:Fallback>
                <p:oleObj name="Equation" r:id="rId2" imgW="1231560" imgH="142236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564677"/>
                        <a:ext cx="3001962" cy="346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2919113"/>
          <a:ext cx="200342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91960" progId="Equation.DSMT4">
                  <p:embed/>
                </p:oleObj>
              </mc:Choice>
              <mc:Fallback>
                <p:oleObj name="Equation" r:id="rId4" imgW="774360" imgH="29196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19113"/>
                        <a:ext cx="200342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ft-Right Arrow 6"/>
          <p:cNvSpPr/>
          <p:nvPr/>
        </p:nvSpPr>
        <p:spPr>
          <a:xfrm>
            <a:off x="2895600" y="3048000"/>
            <a:ext cx="838200" cy="381000"/>
          </a:xfrm>
          <a:prstGeom prst="leftRightArrow">
            <a:avLst>
              <a:gd name="adj1" fmla="val 36479"/>
              <a:gd name="adj2" fmla="val 50000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43600" y="165729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+mn-lt"/>
              </a:rPr>
              <a:t>Disaggregate variables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0" y="3886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(may be removed)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8563" y="5383541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+mn-lt"/>
              </a:rPr>
              <a:t>Disjunctions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5758" y="5392856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</a:rPr>
              <a:t>Convex-hull Formulation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597B56-7836-A868-06EC-B2EF2756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2275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7200" y="1874344"/>
          <a:ext cx="1676400" cy="632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4" imgH="291973" progId="Equation.DSMT4">
                  <p:embed/>
                </p:oleObj>
              </mc:Choice>
              <mc:Fallback>
                <p:oleObj name="Equation" r:id="rId2" imgW="774364" imgH="291973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74344"/>
                        <a:ext cx="1676400" cy="6323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038600" y="1219200"/>
          <a:ext cx="2580142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8960" imgH="825480" progId="Equation.DSMT4">
                  <p:embed/>
                </p:oleObj>
              </mc:Choice>
              <mc:Fallback>
                <p:oleObj name="Equation" r:id="rId4" imgW="1218960" imgH="82548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219200"/>
                        <a:ext cx="2580142" cy="174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ft-Right Arrow 6"/>
          <p:cNvSpPr/>
          <p:nvPr/>
        </p:nvSpPr>
        <p:spPr>
          <a:xfrm>
            <a:off x="2667000" y="1967820"/>
            <a:ext cx="838200" cy="381000"/>
          </a:xfrm>
          <a:prstGeom prst="leftRightArrow">
            <a:avLst>
              <a:gd name="adj1" fmla="val 36479"/>
              <a:gd name="adj2" fmla="val 50000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33819" y="1204686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Nonlinear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disj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. equiv.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975553" y="3138714"/>
          <a:ext cx="4681844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1520" imgH="1625400" progId="Equation.DSMT4">
                  <p:embed/>
                </p:oleObj>
              </mc:Choice>
              <mc:Fallback>
                <p:oleObj name="Equation" r:id="rId6" imgW="2171520" imgH="162540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553" y="3138714"/>
                        <a:ext cx="4681844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173C6E-0A93-CBE1-0247-173BCB81D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6570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692" y="3305628"/>
            <a:ext cx="401330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22275" y="1295400"/>
          <a:ext cx="4094163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92160" imgH="482400" progId="Equation.DSMT4">
                  <p:embed/>
                </p:oleObj>
              </mc:Choice>
              <mc:Fallback>
                <p:oleObj name="Equation" r:id="rId3" imgW="1892160" imgH="48240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1295400"/>
                        <a:ext cx="4094163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389508" y="1182039"/>
          <a:ext cx="3703638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06280" imgH="965160" progId="Equation.DSMT4">
                  <p:embed/>
                </p:oleObj>
              </mc:Choice>
              <mc:Fallback>
                <p:oleObj name="Equation" r:id="rId5" imgW="2006280" imgH="965160" progId="Equation.DSMT4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9508" y="1182039"/>
                        <a:ext cx="3703638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04800" y="3429000"/>
          <a:ext cx="4329112" cy="2495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81080" imgH="1143000" progId="Equation.DSMT4">
                  <p:embed/>
                </p:oleObj>
              </mc:Choice>
              <mc:Fallback>
                <p:oleObj name="Equation" r:id="rId7" imgW="1981080" imgH="114300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429000"/>
                        <a:ext cx="4329112" cy="2495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86400" y="2963214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900"/>
                </a:solidFill>
                <a:latin typeface="+mn-lt"/>
              </a:rPr>
              <a:t>Big-M formulation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4356" y="5862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900"/>
                </a:solidFill>
                <a:latin typeface="+mn-lt"/>
              </a:rPr>
              <a:t>Convex-hull formulation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4356" y="22860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9900"/>
                </a:solidFill>
                <a:latin typeface="+mn-lt"/>
              </a:rPr>
              <a:t>Disjunctions</a:t>
            </a:r>
          </a:p>
        </p:txBody>
      </p:sp>
      <p:sp>
        <p:nvSpPr>
          <p:cNvPr id="17" name="Left-Right Arrow 16"/>
          <p:cNvSpPr/>
          <p:nvPr/>
        </p:nvSpPr>
        <p:spPr>
          <a:xfrm>
            <a:off x="4348956" y="1936485"/>
            <a:ext cx="723195" cy="366713"/>
          </a:xfrm>
          <a:prstGeom prst="leftRightArrow">
            <a:avLst>
              <a:gd name="adj1" fmla="val 36479"/>
              <a:gd name="adj2" fmla="val 50000"/>
            </a:avLst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00"/>
              </a:solidFill>
            </a:endParaRPr>
          </a:p>
        </p:txBody>
      </p:sp>
      <p:sp>
        <p:nvSpPr>
          <p:cNvPr id="18" name="Left-Right Arrow 17"/>
          <p:cNvSpPr/>
          <p:nvPr/>
        </p:nvSpPr>
        <p:spPr>
          <a:xfrm rot="5400000">
            <a:off x="2107759" y="2941297"/>
            <a:ext cx="723195" cy="381000"/>
          </a:xfrm>
          <a:prstGeom prst="leftRightArrow">
            <a:avLst>
              <a:gd name="adj1" fmla="val 36479"/>
              <a:gd name="adj2" fmla="val 50000"/>
            </a:avLst>
          </a:prstGeom>
          <a:noFill/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B90C1D-5CF3-E826-C22D-66D28C396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7876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Reformulate the following problem as an MILP using the convex hull formulation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85800" y="2743200"/>
          <a:ext cx="8097837" cy="197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48040" imgH="939600" progId="Equation.DSMT4">
                  <p:embed/>
                </p:oleObj>
              </mc:Choice>
              <mc:Fallback>
                <p:oleObj name="Equation" r:id="rId2" imgW="3848040" imgH="9396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5800" y="2743200"/>
                        <a:ext cx="8097837" cy="1978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69118-71ED-79BA-0AE2-B3479588B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07545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848600" cy="4800600"/>
          </a:xfrm>
        </p:spPr>
        <p:txBody>
          <a:bodyPr/>
          <a:lstStyle/>
          <a:p>
            <a:r>
              <a:rPr lang="en-US" b="1" dirty="0"/>
              <a:t>Primary MIP solvers: CPLEX, GUROBI, FICO-Xpress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GUROBI: </a:t>
            </a:r>
            <a:r>
              <a:rPr lang="en-US" dirty="0" err="1"/>
              <a:t>Zhonghao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Gu</a:t>
            </a:r>
            <a:r>
              <a:rPr lang="en-US" dirty="0"/>
              <a:t>,  Ed </a:t>
            </a:r>
            <a:r>
              <a:rPr lang="en-US" b="1" dirty="0">
                <a:solidFill>
                  <a:srgbClr val="FF0000"/>
                </a:solidFill>
              </a:rPr>
              <a:t>Ro</a:t>
            </a:r>
            <a:r>
              <a:rPr lang="en-US" dirty="0"/>
              <a:t>thberg,  Bob </a:t>
            </a:r>
            <a:r>
              <a:rPr lang="en-US" b="1" dirty="0">
                <a:solidFill>
                  <a:srgbClr val="FF0000"/>
                </a:solidFill>
              </a:rPr>
              <a:t>Bi</a:t>
            </a:r>
            <a:r>
              <a:rPr lang="en-US" dirty="0"/>
              <a:t>xby</a:t>
            </a:r>
          </a:p>
          <a:p>
            <a:pPr lvl="2"/>
            <a:endParaRPr lang="en-US" b="1" dirty="0"/>
          </a:p>
          <a:p>
            <a:pPr lvl="2"/>
            <a:endParaRPr lang="en-US" b="1" dirty="0"/>
          </a:p>
          <a:p>
            <a:r>
              <a:rPr lang="en-US" dirty="0"/>
              <a:t>Other commercial solvers: </a:t>
            </a:r>
            <a:r>
              <a:rPr lang="en-US" dirty="0" err="1"/>
              <a:t>Mosek</a:t>
            </a:r>
            <a:r>
              <a:rPr lang="en-US" dirty="0"/>
              <a:t>, …</a:t>
            </a:r>
          </a:p>
          <a:p>
            <a:pPr lvl="2"/>
            <a:endParaRPr lang="en-US" b="1" dirty="0"/>
          </a:p>
          <a:p>
            <a:r>
              <a:rPr lang="en-US" b="1" dirty="0"/>
              <a:t>Free/Open-source Solvers: SCIP, MIP-CL, CBC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MILP Solvers</a:t>
            </a:r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87"/>
          <a:stretch/>
        </p:blipFill>
        <p:spPr bwMode="auto">
          <a:xfrm>
            <a:off x="299747" y="1861286"/>
            <a:ext cx="2620119" cy="118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38912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936" y="1861286"/>
            <a:ext cx="3328416" cy="118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422" y="1861286"/>
            <a:ext cx="1945178" cy="118872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A6E1A-02EC-8B7E-E3F3-B46BDB45E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601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MIP solver benchmark (1 thread): Unsolved or failed instances are accounted for with the time limit of 2 hours.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MIP Solver Benchmark (April 2017)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4" y="2514600"/>
            <a:ext cx="8895993" cy="2514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62100" y="5341203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400" dirty="0">
                <a:solidFill>
                  <a:srgbClr val="0070C0"/>
                </a:solidFill>
                <a:latin typeface="+mn-lt"/>
              </a:rPr>
              <a:t>Commercial solvers remain 6-7 times faster than these free/open-source ones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9F068-382B-8D1C-5293-4E14B51AC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5126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1954</a:t>
            </a:r>
            <a:r>
              <a:rPr lang="en-US" dirty="0"/>
              <a:t>: </a:t>
            </a:r>
            <a:r>
              <a:rPr lang="en-US" dirty="0" err="1"/>
              <a:t>Dantzig</a:t>
            </a:r>
            <a:r>
              <a:rPr lang="en-US" dirty="0"/>
              <a:t>, Fulkerson, S. Johnson: 42 city TSP </a:t>
            </a:r>
          </a:p>
          <a:p>
            <a:r>
              <a:rPr lang="en-US" b="1" dirty="0"/>
              <a:t>1957</a:t>
            </a:r>
            <a:r>
              <a:rPr lang="en-US" dirty="0"/>
              <a:t>: </a:t>
            </a:r>
            <a:r>
              <a:rPr lang="en-US" dirty="0" err="1"/>
              <a:t>Gomory</a:t>
            </a:r>
            <a:r>
              <a:rPr lang="en-US" dirty="0"/>
              <a:t>, cutting plane algorithm</a:t>
            </a:r>
          </a:p>
          <a:p>
            <a:r>
              <a:rPr lang="en-US" b="1" dirty="0"/>
              <a:t>1960</a:t>
            </a:r>
            <a:r>
              <a:rPr lang="en-US" dirty="0"/>
              <a:t>: Land, </a:t>
            </a:r>
            <a:r>
              <a:rPr lang="en-US" dirty="0" err="1"/>
              <a:t>Doig</a:t>
            </a:r>
            <a:r>
              <a:rPr lang="en-US" dirty="0"/>
              <a:t> </a:t>
            </a:r>
          </a:p>
          <a:p>
            <a:r>
              <a:rPr lang="en-US" b="1" dirty="0"/>
              <a:t>1965:</a:t>
            </a:r>
            <a:r>
              <a:rPr lang="en-US" dirty="0"/>
              <a:t> Dakin, Branch-and-bound (B&amp;B)</a:t>
            </a:r>
          </a:p>
          <a:p>
            <a:r>
              <a:rPr lang="en-US" b="1" dirty="0"/>
              <a:t>1971</a:t>
            </a:r>
            <a:r>
              <a:rPr lang="en-US" dirty="0"/>
              <a:t>: MPSX/370, </a:t>
            </a:r>
            <a:r>
              <a:rPr lang="en-US" dirty="0" err="1"/>
              <a:t>Benichou</a:t>
            </a:r>
            <a:r>
              <a:rPr lang="en-US" dirty="0"/>
              <a:t> et al.</a:t>
            </a:r>
          </a:p>
          <a:p>
            <a:r>
              <a:rPr lang="en-US" b="1" dirty="0"/>
              <a:t>1972</a:t>
            </a:r>
            <a:r>
              <a:rPr lang="en-US" dirty="0"/>
              <a:t>: UMPIRE, Forrest, </a:t>
            </a:r>
            <a:r>
              <a:rPr lang="en-US" dirty="0" err="1"/>
              <a:t>Hirst</a:t>
            </a:r>
            <a:r>
              <a:rPr lang="en-US" dirty="0"/>
              <a:t>, Tomlin</a:t>
            </a:r>
          </a:p>
          <a:p>
            <a:r>
              <a:rPr lang="en-US" b="1" dirty="0"/>
              <a:t>1972 – 1998</a:t>
            </a:r>
            <a:r>
              <a:rPr lang="en-US" dirty="0"/>
              <a:t>: Good B&amp;B remained the state-of-the-art in commercial codes, in spite of</a:t>
            </a:r>
          </a:p>
          <a:p>
            <a:pPr lvl="1"/>
            <a:r>
              <a:rPr lang="en-US" dirty="0"/>
              <a:t>1973 </a:t>
            </a:r>
            <a:r>
              <a:rPr lang="en-US" dirty="0" err="1"/>
              <a:t>Padberg</a:t>
            </a:r>
            <a:endParaRPr lang="en-US" dirty="0"/>
          </a:p>
          <a:p>
            <a:pPr lvl="1"/>
            <a:r>
              <a:rPr lang="en-US" dirty="0"/>
              <a:t>1974 </a:t>
            </a:r>
            <a:r>
              <a:rPr lang="en-US" dirty="0" err="1"/>
              <a:t>Balas</a:t>
            </a:r>
            <a:r>
              <a:rPr lang="en-US" dirty="0"/>
              <a:t> (disjunctive programming)</a:t>
            </a:r>
          </a:p>
          <a:p>
            <a:pPr lvl="1"/>
            <a:r>
              <a:rPr lang="en-US" dirty="0"/>
              <a:t>1983 Crowder, Johnson, </a:t>
            </a:r>
            <a:r>
              <a:rPr lang="en-US" dirty="0" err="1"/>
              <a:t>Padberg</a:t>
            </a:r>
            <a:r>
              <a:rPr lang="en-US" dirty="0"/>
              <a:t>: PIPX, pure 0/1 MIP</a:t>
            </a:r>
          </a:p>
          <a:p>
            <a:pPr lvl="1"/>
            <a:r>
              <a:rPr lang="en-US" dirty="0"/>
              <a:t>1987 Van Roy and Wolsey: MPSARX, mixed 0/1 MIP</a:t>
            </a:r>
          </a:p>
          <a:p>
            <a:pPr lvl="1"/>
            <a:r>
              <a:rPr lang="en-US" dirty="0" err="1"/>
              <a:t>Grötschel</a:t>
            </a:r>
            <a:r>
              <a:rPr lang="en-US" dirty="0"/>
              <a:t>, </a:t>
            </a:r>
            <a:r>
              <a:rPr lang="en-US" dirty="0" err="1"/>
              <a:t>Padberg</a:t>
            </a:r>
            <a:r>
              <a:rPr lang="en-US" dirty="0"/>
              <a:t>, </a:t>
            </a:r>
            <a:r>
              <a:rPr lang="en-US" dirty="0" err="1"/>
              <a:t>Rinaldi</a:t>
            </a:r>
            <a:r>
              <a:rPr lang="en-US" dirty="0"/>
              <a:t>…TSP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MIP Computational History: 1950 - 1998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58536-214D-19CF-7BD7-67125439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0602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  <a:p>
            <a:pPr lvl="1"/>
            <a:r>
              <a:rPr lang="en-US" dirty="0"/>
              <a:t>Stable, robust dual simplex</a:t>
            </a:r>
          </a:p>
          <a:p>
            <a:r>
              <a:rPr lang="en-US" dirty="0"/>
              <a:t>Variable/node selection</a:t>
            </a:r>
          </a:p>
          <a:p>
            <a:pPr lvl="1"/>
            <a:r>
              <a:rPr lang="en-US" dirty="0"/>
              <a:t>Influenced by traveling salesman problem</a:t>
            </a:r>
          </a:p>
          <a:p>
            <a:r>
              <a:rPr lang="en-US" dirty="0"/>
              <a:t>Primal heuristics</a:t>
            </a:r>
          </a:p>
          <a:p>
            <a:pPr lvl="1"/>
            <a:r>
              <a:rPr lang="en-US" dirty="0"/>
              <a:t>Construction &amp; improvement heuristics; neighbor search</a:t>
            </a:r>
          </a:p>
          <a:p>
            <a:r>
              <a:rPr lang="en-US" dirty="0" err="1"/>
              <a:t>Presolve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Fast, incremental bound strengthening</a:t>
            </a:r>
          </a:p>
          <a:p>
            <a:r>
              <a:rPr lang="en-US" dirty="0"/>
              <a:t>Cutting planes</a:t>
            </a:r>
          </a:p>
          <a:p>
            <a:pPr lvl="1"/>
            <a:r>
              <a:rPr lang="en-US" dirty="0"/>
              <a:t>Cliques, disjunctive, flow covers, </a:t>
            </a:r>
            <a:r>
              <a:rPr lang="en-US" dirty="0" err="1"/>
              <a:t>Gomory</a:t>
            </a:r>
            <a:r>
              <a:rPr lang="en-US" dirty="0"/>
              <a:t>, GUB covers, knapsack covers, implied bounds, mix-integer rounding, path cuts, etc.</a:t>
            </a:r>
          </a:p>
          <a:p>
            <a:pPr lvl="1"/>
            <a:r>
              <a:rPr lang="en-US" dirty="0"/>
              <a:t>Aggregation</a:t>
            </a:r>
          </a:p>
          <a:p>
            <a:pPr lvl="1"/>
            <a:r>
              <a:rPr lang="en-US" dirty="0"/>
              <a:t>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MIP Computational History: 1998 –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DF524-67BB-4D3A-9D83-583D1F1FE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6580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8076126" cy="2133600"/>
          </a:xfrm>
        </p:spPr>
        <p:txBody>
          <a:bodyPr/>
          <a:lstStyle/>
          <a:p>
            <a:r>
              <a:rPr lang="en-US" dirty="0"/>
              <a:t>2,856 binary variables, 25,755 variables, 48,939 constraints</a:t>
            </a:r>
          </a:p>
          <a:p>
            <a:pPr lvl="1"/>
            <a:r>
              <a:rPr lang="en-US" b="1" dirty="0">
                <a:solidFill>
                  <a:srgbClr val="009900"/>
                </a:solidFill>
              </a:rPr>
              <a:t>Unit Commitment: </a:t>
            </a:r>
            <a:r>
              <a:rPr lang="en-US" dirty="0">
                <a:solidFill>
                  <a:srgbClr val="009900"/>
                </a:solidFill>
              </a:rPr>
              <a:t>California 7-Day Model</a:t>
            </a:r>
          </a:p>
          <a:p>
            <a:pPr lvl="1"/>
            <a:endParaRPr lang="en-US" dirty="0"/>
          </a:p>
          <a:p>
            <a:r>
              <a:rPr lang="en-US" b="1" dirty="0"/>
              <a:t>1999   1 </a:t>
            </a:r>
            <a:r>
              <a:rPr lang="en-US" b="1" dirty="0" err="1"/>
              <a:t>hr</a:t>
            </a:r>
            <a:r>
              <a:rPr lang="en-US" b="1" dirty="0"/>
              <a:t> initial LP, unfinished after 8 hours</a:t>
            </a:r>
          </a:p>
          <a:p>
            <a:r>
              <a:rPr lang="en-US" b="1" dirty="0"/>
              <a:t>2010   </a:t>
            </a:r>
            <a:r>
              <a:rPr lang="en-US" b="1" dirty="0" err="1"/>
              <a:t>Gurobi</a:t>
            </a:r>
            <a:r>
              <a:rPr lang="en-US" b="1" dirty="0"/>
              <a:t> 3.0: 195 seconds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in Mixed-Integer Linear Programming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1126" y="36384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=&gt; 80,000 speed-up!!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00400"/>
            <a:ext cx="485323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7C22E-AC66-2EF0-77CF-87EA9954D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1677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Improvement in MIP Software from 1988-2017</a:t>
            </a:r>
          </a:p>
          <a:p>
            <a:r>
              <a:rPr lang="en-US" dirty="0"/>
              <a:t>Algorithms: </a:t>
            </a:r>
            <a:r>
              <a:rPr lang="en-US" b="1" dirty="0">
                <a:solidFill>
                  <a:srgbClr val="FF0000"/>
                </a:solidFill>
              </a:rPr>
              <a:t>147,650×</a:t>
            </a:r>
          </a:p>
          <a:p>
            <a:r>
              <a:rPr lang="en-US" dirty="0"/>
              <a:t>Machines: </a:t>
            </a:r>
            <a:r>
              <a:rPr lang="en-US" b="1" dirty="0">
                <a:solidFill>
                  <a:srgbClr val="FF0000"/>
                </a:solidFill>
              </a:rPr>
              <a:t>17,120×</a:t>
            </a:r>
          </a:p>
          <a:p>
            <a:pPr marL="457200" lvl="1" indent="0">
              <a:buNone/>
            </a:pPr>
            <a:r>
              <a:rPr lang="en-US" sz="1200" dirty="0"/>
              <a:t>http://preshing.com/20120208/a-look-back-at-single-threaded-cpu-performance/</a:t>
            </a:r>
          </a:p>
          <a:p>
            <a:r>
              <a:rPr lang="en-US" dirty="0"/>
              <a:t>NET: (Algorithm </a:t>
            </a:r>
            <a:r>
              <a:rPr lang="en-US" b="1" dirty="0"/>
              <a:t>×</a:t>
            </a:r>
            <a:r>
              <a:rPr lang="en-US" dirty="0"/>
              <a:t> Machine): </a:t>
            </a:r>
            <a:r>
              <a:rPr lang="en-US" b="1" dirty="0">
                <a:solidFill>
                  <a:srgbClr val="FF0000"/>
                </a:solidFill>
              </a:rPr>
              <a:t>2,527,768,000×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Example of implication</a:t>
            </a:r>
          </a:p>
          <a:p>
            <a:r>
              <a:rPr lang="en-US" dirty="0"/>
              <a:t>A “typical" MILP that would have taken </a:t>
            </a:r>
            <a:r>
              <a:rPr lang="en-US" b="1" u="sng" dirty="0"/>
              <a:t>124 years</a:t>
            </a:r>
            <a:r>
              <a:rPr lang="en-US" b="1" dirty="0"/>
              <a:t> to solve in 1988</a:t>
            </a:r>
            <a:r>
              <a:rPr lang="en-US" dirty="0"/>
              <a:t> will solve </a:t>
            </a:r>
            <a:r>
              <a:rPr lang="en-US" b="1" dirty="0"/>
              <a:t>in </a:t>
            </a:r>
            <a:r>
              <a:rPr lang="en-US" b="1" u="sng" dirty="0"/>
              <a:t>1 second</a:t>
            </a:r>
            <a:r>
              <a:rPr lang="en-US" b="1" dirty="0"/>
              <a:t> in 2017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MIP Computational History</a:t>
            </a:r>
            <a:r>
              <a:rPr lang="en-US"/>
              <a:t>: 1988 </a:t>
            </a:r>
            <a:r>
              <a:rPr lang="en-US" dirty="0"/>
              <a:t>–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29AC0-B78D-705A-AE51-17058E724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7244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Bixby, Rothberg and </a:t>
            </a:r>
            <a:r>
              <a:rPr lang="en-US" dirty="0" err="1"/>
              <a:t>Gu</a:t>
            </a:r>
            <a:r>
              <a:rPr lang="en-US" dirty="0"/>
              <a:t> (2009)</a:t>
            </a:r>
          </a:p>
        </p:txBody>
      </p:sp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988792"/>
            <a:ext cx="7086600" cy="531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6A61A7-A552-0BB4-651C-0BE55A4931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3749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752600" y="1066800"/>
            <a:ext cx="56170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Bixby, Rothberg and </a:t>
            </a:r>
            <a:r>
              <a:rPr lang="en-US" dirty="0" err="1"/>
              <a:t>Gu</a:t>
            </a:r>
            <a:r>
              <a:rPr lang="en-US" dirty="0"/>
              <a:t> (2009)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78591A-6D50-8E02-1C01-7D2B15052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685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Declare integer or binary (0-1) variables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Binary variable </a:t>
            </a:r>
            <a:r>
              <a:rPr lang="en-US" dirty="0"/>
              <a:t>VARIABLE_NAME;</a:t>
            </a:r>
          </a:p>
          <a:p>
            <a:r>
              <a:rPr lang="en-US" dirty="0"/>
              <a:t>Optimality gap</a:t>
            </a:r>
          </a:p>
          <a:p>
            <a:pPr lvl="1"/>
            <a:r>
              <a:rPr lang="en-US" dirty="0"/>
              <a:t>GAMS default is 10%, i.e. </a:t>
            </a:r>
            <a:r>
              <a:rPr lang="en-US" dirty="0" err="1"/>
              <a:t>optcr</a:t>
            </a:r>
            <a:r>
              <a:rPr lang="en-US" dirty="0"/>
              <a:t> = 0.1. To set the optimality gap for branch-and-bound to zero, type the following line: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Option</a:t>
            </a:r>
            <a:r>
              <a:rPr lang="en-US" dirty="0"/>
              <a:t> </a:t>
            </a:r>
            <a:r>
              <a:rPr lang="en-US" dirty="0" err="1"/>
              <a:t>optcr</a:t>
            </a:r>
            <a:r>
              <a:rPr lang="en-US" dirty="0"/>
              <a:t>  = 0;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MILP with GAMS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C42972-B04F-4CE3-AB64-9E3AE043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896" y="3409122"/>
            <a:ext cx="4324209" cy="319298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EC91B1-E197-1A9D-7409-6999B7CE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1302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0B367E-45B2-4707-A832-34C3E2789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MILP with PYOMO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D9248-0510-4A32-B045-A709FBA0E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Mixed-Integer Linear Programming  © Fengqi You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3B8FDB-8748-4CB4-BCE5-2EC2CB5E6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921026"/>
            <a:ext cx="3657600" cy="572312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8B95A6-D151-BCAA-9608-7A5976078E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98D22C8-B87E-4B3F-80DE-4E1777DA98C0}" type="slidenum">
              <a:rPr lang="en-US" smtClean="0"/>
              <a:pPr/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4865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.1|1.4|1.7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xi_{k}^{t} = \sum\limits_{l \in C_{k}^{top}} x_{l}^{F} /  \sum\limits_{l \in C_{k}} x_{l}^{F} = \frac{0.2}{0.8} =0.25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57"/>
  <p:tag name="PICTUREFILESIZE" val="947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xi_{k}^{b} = \sum\limits_{l \in C_{k}^{bot}} x_{l}^{F} /  \sum\limits_{l \in C_{k}} x_{l}^{F} = \frac{0.6}{0.8} = 0.75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57"/>
  <p:tag name="PICTUREFILESIZE" val="937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.1|1.4|1.7|6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Q_{C} = K_{C} F$, $Q_{R} = K_{R} F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07"/>
  <p:tag name="PICTUREFILESIZE" val="461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cost = $\alpha y + \beta \theta + C_{C} Q_{C} + C_{H} Q_{R}$, \ \ \ $y = 0, 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98"/>
  <p:tag name="PICTUREFILESIZE" val="78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C_{k}=(C_{k}^{top}, C_{k}^{bot}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20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overall splits \ \ \ \ $\xi_{k}^{t} = \sum\limits_{l \in C_{k}^{top}} x_{l}^{F} /  \sum\limits_{l \in C_{k}} x_{l}^{F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71"/>
  <p:tag name="PICTUREFILESIZE" val="970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$\xi_{k}^{b} = \sum\limits_{l \in C_{k}^{bot}} x_{l}^{F} /  \sum\limits_{l \in C_{k}} x_{l}^{F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69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.1|1.4|1.7|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\pagestyle{empty}&#10;\begin{document}&#10;\begin{eqnarray*}&#10;\min C = &amp;&amp; \sum\limits_{k \in COL} (\alpha_{k} y_{k} + \beta_{k}&#10;F_{k} + C_{H} Q_{R}^{K} + C_{C} Q_{C}^{K} )\\&#10;\textrm{s.t.} &amp;&amp; \sum\limits_{k \in FS_{F}} F_{k} = F_{TOT} \qquad&#10;\quad \textrm{initial feed}\\&#10;&amp;&amp;\sum\limits_{j \in FS_{m}} F_{j} - \sum\limits_{i \in PS_{m}}&#10;\xi_{i}^{m} F_{i} = 0 \quad  m \in IP \quad \textrm{balance intermediates}\\&#10;&amp;&amp; Q_{R}^{k} - K_{R}^{k} F_{k} = 0 \quad k \in COL\\&#10;&amp;&amp; Q_{C}^{k} - K_{C}^{k} F_{k} = 0 \quad k \in COL\\&#10;&amp;&amp; F_{k} - U y_{k} \leq 0 \quad k \in COL\\&#10;&amp;&amp; F_{k}, Q_{R}^{k}, Q_{C}^{k} \geq 0\\&#10;&amp;&amp; y_{k} \in \{0, 1\}, \quad k \in COL;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25"/>
  <p:tag name="PICTUREFILESIZE" val="63102"/>
</p:tagLst>
</file>

<file path=ppt/theme/theme1.xml><?xml version="1.0" encoding="utf-8"?>
<a:theme xmlns:a="http://schemas.openxmlformats.org/drawingml/2006/main" name="McCormick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Arial"/>
        <a:ea typeface=""/>
        <a:cs typeface="Arial"/>
      </a:majorFont>
      <a:minorFont>
        <a:latin typeface="Times New Roman"/>
        <a:ea typeface=""/>
        <a:cs typeface="Arial"/>
      </a:minorFont>
    </a:fontScheme>
    <a:fmtScheme name="First_roun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/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McCormick Theme</Template>
  <TotalTime>20790</TotalTime>
  <Words>12743</Words>
  <Application>Microsoft Office PowerPoint</Application>
  <PresentationFormat>On-screen Show (4:3)</PresentationFormat>
  <Paragraphs>2341</Paragraphs>
  <Slides>155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155</vt:i4>
      </vt:variant>
    </vt:vector>
  </HeadingPairs>
  <TitlesOfParts>
    <vt:vector size="166" baseType="lpstr">
      <vt:lpstr>SimSun</vt:lpstr>
      <vt:lpstr>Arial</vt:lpstr>
      <vt:lpstr>Arial Black</vt:lpstr>
      <vt:lpstr>Calibri</vt:lpstr>
      <vt:lpstr>Cambria Math</vt:lpstr>
      <vt:lpstr>Symbol</vt:lpstr>
      <vt:lpstr>Times New Roman</vt:lpstr>
      <vt:lpstr>Wingdings</vt:lpstr>
      <vt:lpstr>McCormick Theme</vt:lpstr>
      <vt:lpstr>Equation</vt:lpstr>
      <vt:lpstr>Visio</vt:lpstr>
      <vt:lpstr>Mixed-Integer Linear Programming</vt:lpstr>
      <vt:lpstr>Textbook</vt:lpstr>
      <vt:lpstr>Mixed-Integer Linear Programming</vt:lpstr>
      <vt:lpstr>General Mixed-Integer Linear Program</vt:lpstr>
      <vt:lpstr>Outline</vt:lpstr>
      <vt:lpstr>Project Selection</vt:lpstr>
      <vt:lpstr>Project Selection</vt:lpstr>
      <vt:lpstr>Modeling Discontinuous Domains and Functions</vt:lpstr>
      <vt:lpstr>Process Planning</vt:lpstr>
      <vt:lpstr>Model</vt:lpstr>
      <vt:lpstr>Exercise</vt:lpstr>
      <vt:lpstr>Process Network</vt:lpstr>
      <vt:lpstr>Extension to Process Network</vt:lpstr>
      <vt:lpstr>Extension to Multi-Period Capacity Planning</vt:lpstr>
      <vt:lpstr>Mixed 0-1 Quadratic term (Glover’s Linearization)</vt:lpstr>
      <vt:lpstr>Modeling Absolute Value Terms</vt:lpstr>
      <vt:lpstr>Why absolute value? Example: Ridge &amp; LASSO</vt:lpstr>
      <vt:lpstr>Modeling with Integer Variables</vt:lpstr>
      <vt:lpstr>Modeling General Integer Variables with Binaries</vt:lpstr>
      <vt:lpstr>Knapsack Problem</vt:lpstr>
      <vt:lpstr>Example of Knapsack Problem</vt:lpstr>
      <vt:lpstr>Set Covering Problem</vt:lpstr>
      <vt:lpstr>Set Covering Example: Location of Fire Station</vt:lpstr>
      <vt:lpstr>Assignment Problem</vt:lpstr>
      <vt:lpstr>Traveling Salesman Problem</vt:lpstr>
      <vt:lpstr>Example of TSP Subtours</vt:lpstr>
      <vt:lpstr>Traveling Salesman Problem Applications</vt:lpstr>
      <vt:lpstr>Facility Location Problem</vt:lpstr>
      <vt:lpstr>Operating Room Assignment/Scheduling</vt:lpstr>
      <vt:lpstr>Operating Room Assignment/Scheduling</vt:lpstr>
      <vt:lpstr>Operating Room Assignment/Scheduling</vt:lpstr>
      <vt:lpstr>Case study: Mount Sinai Hospital</vt:lpstr>
      <vt:lpstr>Revisited: Economic Dispatch</vt:lpstr>
      <vt:lpstr>Unit Commitment (single period)</vt:lpstr>
      <vt:lpstr>Multi-Period Unit Commitment with Renewables</vt:lpstr>
      <vt:lpstr>Additional Considerations on Unit Commitment</vt:lpstr>
      <vt:lpstr>Security-Constrained Unit Commitment (SCUC)</vt:lpstr>
      <vt:lpstr>MILP Applications in Systems Engineering</vt:lpstr>
      <vt:lpstr>Discrete Decisions in Process Design</vt:lpstr>
      <vt:lpstr>Synthesis of Distillation Sequences</vt:lpstr>
      <vt:lpstr>Assumption: Perfect Recoveries</vt:lpstr>
      <vt:lpstr>Example: Split Fraction</vt:lpstr>
      <vt:lpstr>Input Parameters</vt:lpstr>
      <vt:lpstr>MILP Model</vt:lpstr>
      <vt:lpstr>Optimal Solution</vt:lpstr>
      <vt:lpstr>General Problem Statement</vt:lpstr>
      <vt:lpstr>General Model</vt:lpstr>
      <vt:lpstr>MILP Model for Distillation Sequence</vt:lpstr>
      <vt:lpstr>Olefin Separation System (BP)</vt:lpstr>
      <vt:lpstr>Process Superstructure</vt:lpstr>
      <vt:lpstr>Optimal Solution (Successful Story)</vt:lpstr>
      <vt:lpstr>Conversion Network Analysis and Optimization</vt:lpstr>
      <vt:lpstr>“Optimal Pathways” from Bioconversion Network</vt:lpstr>
      <vt:lpstr>Optimal Pathway/Technology Selection Model</vt:lpstr>
      <vt:lpstr>Optimal Pathway/Technology Selection Model</vt:lpstr>
      <vt:lpstr>Optimal Pathway/Technology Selection Model</vt:lpstr>
      <vt:lpstr>Piecewise Linear Function (Nonlinear)</vt:lpstr>
      <vt:lpstr>Example Solution</vt:lpstr>
      <vt:lpstr>Batch Processing</vt:lpstr>
      <vt:lpstr>State Task Network (STN) (Kondili, Pantelides, Sargent, 1993)</vt:lpstr>
      <vt:lpstr> Discrete Time Formulations</vt:lpstr>
      <vt:lpstr>Basics of MILP: Relaxation</vt:lpstr>
      <vt:lpstr>Basics of MILP: Relaxation</vt:lpstr>
      <vt:lpstr>Relaxation Principle</vt:lpstr>
      <vt:lpstr>Constraint Generation – TSP as An Example</vt:lpstr>
      <vt:lpstr>Example of TSP Formulation</vt:lpstr>
      <vt:lpstr>Solving TSP with LP-based Constraint Generation</vt:lpstr>
      <vt:lpstr>Solving TSP with LP-based Constraint Generation</vt:lpstr>
      <vt:lpstr>Example of TSP </vt:lpstr>
      <vt:lpstr>What is the Optimal solution of a 2-Variable IP?</vt:lpstr>
      <vt:lpstr>A Rounding Technique Might NOT Be Useful</vt:lpstr>
      <vt:lpstr>Another Example</vt:lpstr>
      <vt:lpstr>The Mystery of Integer Programming</vt:lpstr>
      <vt:lpstr>Solution Techniques for Integer Programs</vt:lpstr>
      <vt:lpstr>Complete Enumeration</vt:lpstr>
      <vt:lpstr>Complete Enumeration – Time Consuming</vt:lpstr>
      <vt:lpstr>Branch and Bound</vt:lpstr>
      <vt:lpstr>Branch-and-Bound Overview</vt:lpstr>
      <vt:lpstr>Example Problem</vt:lpstr>
      <vt:lpstr>Node 1 is the original LP Relaxation</vt:lpstr>
      <vt:lpstr>Node 2 is the LP Relaxation plus constraint x1 = 0</vt:lpstr>
      <vt:lpstr>Node 3 is the LP Relaxation plus constraint x1 = 1</vt:lpstr>
      <vt:lpstr>Node 4 is LP Relaxation plus constraints x1 = 0 &amp; x2 = 0</vt:lpstr>
      <vt:lpstr>Solve the LP’s at Nodes 5, 6, and 7</vt:lpstr>
      <vt:lpstr>Solve the LP’s at Nodes 8 - 13</vt:lpstr>
      <vt:lpstr>Solve the LP’s associated with the Next Nodes</vt:lpstr>
      <vt:lpstr>Round Down All the Bounds</vt:lpstr>
      <vt:lpstr>Solving More Nodes</vt:lpstr>
      <vt:lpstr>Fathom</vt:lpstr>
      <vt:lpstr>Finishing Up</vt:lpstr>
      <vt:lpstr>Lessons Learned</vt:lpstr>
      <vt:lpstr>Branch and Bound</vt:lpstr>
      <vt:lpstr>Illustrating the definitions</vt:lpstr>
      <vt:lpstr>Illustrating the definitions</vt:lpstr>
      <vt:lpstr>Branch and Bound Algorithm</vt:lpstr>
      <vt:lpstr>Branch and Bound Algorithm</vt:lpstr>
      <vt:lpstr>Branch and Bound Algorithm</vt:lpstr>
      <vt:lpstr>Node Selection Rules</vt:lpstr>
      <vt:lpstr>Selection/ Branching Rules</vt:lpstr>
      <vt:lpstr>Branch and Bound for General Integer Program</vt:lpstr>
      <vt:lpstr>Branch and Bound Example</vt:lpstr>
      <vt:lpstr>Branch and Bound Example</vt:lpstr>
      <vt:lpstr>Branch and Bound Example</vt:lpstr>
      <vt:lpstr>Branch and Bound Example</vt:lpstr>
      <vt:lpstr>Branch and Bound Example</vt:lpstr>
      <vt:lpstr>Branch and Bound Example</vt:lpstr>
      <vt:lpstr>One More Example on B&amp;B</vt:lpstr>
      <vt:lpstr>Summary of Branch and Bound</vt:lpstr>
      <vt:lpstr>Overview of Cutting Planes</vt:lpstr>
      <vt:lpstr>Using Cutting Planes</vt:lpstr>
      <vt:lpstr>Convex Hull</vt:lpstr>
      <vt:lpstr>Motivation for Branch-and-Cut</vt:lpstr>
      <vt:lpstr>Valid Inequalities and Cutting Planes</vt:lpstr>
      <vt:lpstr>Gomory Cuts</vt:lpstr>
      <vt:lpstr>Gomory Cut Example</vt:lpstr>
      <vt:lpstr>Gomory Cut Example – fractional example</vt:lpstr>
      <vt:lpstr>Cover Inequalities</vt:lpstr>
      <vt:lpstr>Example Revisited</vt:lpstr>
      <vt:lpstr>After Two Cuts</vt:lpstr>
      <vt:lpstr>More Cuts</vt:lpstr>
      <vt:lpstr>Tighter Formulation</vt:lpstr>
      <vt:lpstr>Cutting Planes and LP Relaxation</vt:lpstr>
      <vt:lpstr>Cutting Planes and LP Relaxation</vt:lpstr>
      <vt:lpstr>Cutting Planes and LP Relaxation</vt:lpstr>
      <vt:lpstr>Branch-and-Cut – Closing the Gap “Faster”</vt:lpstr>
      <vt:lpstr>Modeling of Boolean Expressions</vt:lpstr>
      <vt:lpstr>Show that y1 ⇒ y2 is equivalent to ¬ y1 ∨ y2 </vt:lpstr>
      <vt:lpstr>De Morgan’s Theorem and CNF</vt:lpstr>
      <vt:lpstr>Linear Inequalities for Logic Propositions</vt:lpstr>
      <vt:lpstr>Example</vt:lpstr>
      <vt:lpstr>Example</vt:lpstr>
      <vt:lpstr>Example</vt:lpstr>
      <vt:lpstr>Exercise</vt:lpstr>
      <vt:lpstr>Example: Integer Cut</vt:lpstr>
      <vt:lpstr>Example: Multiperiod Problems</vt:lpstr>
      <vt:lpstr>Geometrical Interpretation</vt:lpstr>
      <vt:lpstr>Disjunctive Programming</vt:lpstr>
      <vt:lpstr>Disjunctions</vt:lpstr>
      <vt:lpstr>Big-M Reformulation</vt:lpstr>
      <vt:lpstr>Convex Hull Reformulation</vt:lpstr>
      <vt:lpstr>Modeling of Disjunctions</vt:lpstr>
      <vt:lpstr>Convex-Hull Formulation (Balas, 1985)</vt:lpstr>
      <vt:lpstr>Proof</vt:lpstr>
      <vt:lpstr>Example</vt:lpstr>
      <vt:lpstr>Exercise</vt:lpstr>
      <vt:lpstr>MILP Solvers</vt:lpstr>
      <vt:lpstr>MIP Solver Benchmark (April 2017)</vt:lpstr>
      <vt:lpstr>MIP Computational History: 1950 - 1998</vt:lpstr>
      <vt:lpstr>MIP Computational History: 1998 – 2017</vt:lpstr>
      <vt:lpstr>Progress in Mixed-Integer Linear Programming</vt:lpstr>
      <vt:lpstr>MIP Computational History: 1988 – 2017</vt:lpstr>
      <vt:lpstr>From Bixby, Rothberg and Gu (2009)</vt:lpstr>
      <vt:lpstr>From Bixby, Rothberg and Gu (2009)</vt:lpstr>
      <vt:lpstr>Solving MILP with GAMS</vt:lpstr>
      <vt:lpstr>Solving MILP with PYOMO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group PEESE slide template</dc:title>
  <dc:creator>Systems</dc:creator>
  <cp:lastModifiedBy>Fengqi You</cp:lastModifiedBy>
  <cp:revision>2013</cp:revision>
  <cp:lastPrinted>2013-10-09T19:08:33Z</cp:lastPrinted>
  <dcterms:created xsi:type="dcterms:W3CDTF">2012-01-27T21:26:17Z</dcterms:created>
  <dcterms:modified xsi:type="dcterms:W3CDTF">2024-08-26T21:23:44Z</dcterms:modified>
  <cp:contentStatus/>
</cp:coreProperties>
</file>